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5"/>
  </p:notesMasterIdLst>
  <p:sldIdLst>
    <p:sldId id="827" r:id="rId2"/>
    <p:sldId id="799" r:id="rId3"/>
    <p:sldId id="364" r:id="rId4"/>
    <p:sldId id="801" r:id="rId5"/>
    <p:sldId id="802" r:id="rId6"/>
    <p:sldId id="806" r:id="rId7"/>
    <p:sldId id="807" r:id="rId8"/>
    <p:sldId id="809" r:id="rId9"/>
    <p:sldId id="811" r:id="rId10"/>
    <p:sldId id="812" r:id="rId11"/>
    <p:sldId id="813" r:id="rId12"/>
    <p:sldId id="814" r:id="rId13"/>
    <p:sldId id="815" r:id="rId14"/>
    <p:sldId id="816" r:id="rId15"/>
    <p:sldId id="817" r:id="rId16"/>
    <p:sldId id="803" r:id="rId17"/>
    <p:sldId id="818" r:id="rId18"/>
    <p:sldId id="804" r:id="rId19"/>
    <p:sldId id="819" r:id="rId20"/>
    <p:sldId id="820" r:id="rId21"/>
    <p:sldId id="805" r:id="rId22"/>
    <p:sldId id="822" r:id="rId23"/>
    <p:sldId id="823" r:id="rId24"/>
    <p:sldId id="824" r:id="rId25"/>
    <p:sldId id="830" r:id="rId26"/>
    <p:sldId id="678" r:id="rId27"/>
    <p:sldId id="835" r:id="rId28"/>
    <p:sldId id="743" r:id="rId29"/>
    <p:sldId id="834" r:id="rId30"/>
    <p:sldId id="704" r:id="rId31"/>
    <p:sldId id="833" r:id="rId32"/>
    <p:sldId id="828" r:id="rId33"/>
    <p:sldId id="276" r:id="rId34"/>
    <p:sldId id="832" r:id="rId35"/>
    <p:sldId id="277" r:id="rId36"/>
    <p:sldId id="283" r:id="rId37"/>
    <p:sldId id="284" r:id="rId38"/>
    <p:sldId id="653" r:id="rId39"/>
    <p:sldId id="257" r:id="rId40"/>
    <p:sldId id="258" r:id="rId41"/>
    <p:sldId id="259" r:id="rId42"/>
    <p:sldId id="260" r:id="rId43"/>
    <p:sldId id="261" r:id="rId44"/>
    <p:sldId id="263" r:id="rId45"/>
    <p:sldId id="262" r:id="rId46"/>
    <p:sldId id="278" r:id="rId47"/>
    <p:sldId id="264" r:id="rId48"/>
    <p:sldId id="266" r:id="rId49"/>
    <p:sldId id="265" r:id="rId50"/>
    <p:sldId id="267" r:id="rId51"/>
    <p:sldId id="268" r:id="rId52"/>
    <p:sldId id="269" r:id="rId53"/>
    <p:sldId id="281" r:id="rId54"/>
    <p:sldId id="282" r:id="rId55"/>
    <p:sldId id="279" r:id="rId56"/>
    <p:sldId id="280" r:id="rId57"/>
    <p:sldId id="829" r:id="rId58"/>
    <p:sldId id="722" r:id="rId59"/>
    <p:sldId id="831" r:id="rId60"/>
    <p:sldId id="727" r:id="rId61"/>
    <p:sldId id="723" r:id="rId62"/>
    <p:sldId id="724" r:id="rId63"/>
    <p:sldId id="725" r:id="rId64"/>
    <p:sldId id="726" r:id="rId65"/>
    <p:sldId id="728" r:id="rId66"/>
    <p:sldId id="729" r:id="rId67"/>
    <p:sldId id="730" r:id="rId68"/>
    <p:sldId id="698" r:id="rId69"/>
    <p:sldId id="733" r:id="rId70"/>
    <p:sldId id="731" r:id="rId71"/>
    <p:sldId id="732" r:id="rId72"/>
    <p:sldId id="734" r:id="rId73"/>
    <p:sldId id="73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5196" autoAdjust="0"/>
  </p:normalViewPr>
  <p:slideViewPr>
    <p:cSldViewPr snapToGrid="0">
      <p:cViewPr varScale="1">
        <p:scale>
          <a:sx n="81" d="100"/>
          <a:sy n="81" d="100"/>
        </p:scale>
        <p:origin x="907"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BFB6-A817-4347-A4C4-884C41EB309F}"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75786-E661-45C1-9959-B04602188269}" type="slidenum">
              <a:rPr lang="en-US" smtClean="0"/>
              <a:t>‹#›</a:t>
            </a:fld>
            <a:endParaRPr lang="en-US"/>
          </a:p>
        </p:txBody>
      </p:sp>
    </p:spTree>
    <p:extLst>
      <p:ext uri="{BB962C8B-B14F-4D97-AF65-F5344CB8AC3E}">
        <p14:creationId xmlns:p14="http://schemas.microsoft.com/office/powerpoint/2010/main" val="180779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324DC7-7674-43BA-B98E-088DC514F5BC}" type="slidenum">
              <a:rPr lang="en-US" smtClean="0"/>
              <a:pPr/>
              <a:t>10</a:t>
            </a:fld>
            <a:endParaRPr lang="en-US" dirty="0"/>
          </a:p>
        </p:txBody>
      </p:sp>
    </p:spTree>
    <p:extLst>
      <p:ext uri="{BB962C8B-B14F-4D97-AF65-F5344CB8AC3E}">
        <p14:creationId xmlns:p14="http://schemas.microsoft.com/office/powerpoint/2010/main" val="276763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32A6C-C00F-3F47-9880-C1861744615C}" type="slidenum">
              <a:rPr lang="en-US"/>
              <a:pPr/>
              <a:t>24</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385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90967BC-EAF2-4FF3-B854-DAF580169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33A6DD5-95D3-49C3-9AD9-C9590820E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D64B3D0A-8893-477F-BB05-9B41C94F1C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8D186E-4306-4186-8B9C-E11C1177FA9E}" type="slidenum">
              <a:rPr lang="en-US" altLang="en-US"/>
              <a:pPr>
                <a:spcBef>
                  <a:spcPct val="0"/>
                </a:spcBef>
              </a:pPr>
              <a:t>25</a:t>
            </a:fld>
            <a:endParaRPr lang="en-US" altLang="en-US"/>
          </a:p>
        </p:txBody>
      </p:sp>
    </p:spTree>
    <p:extLst>
      <p:ext uri="{BB962C8B-B14F-4D97-AF65-F5344CB8AC3E}">
        <p14:creationId xmlns:p14="http://schemas.microsoft.com/office/powerpoint/2010/main" val="2602095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6F8EA7C-418B-479D-B3CE-37FB6CC9253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71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9C7F2-85A9-4914-BC6D-1824A09ECE8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313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45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92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57211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30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11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78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163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122FB8-D95A-9743-92F9-08F1D0C88382}"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F35F36-A842-F145-B9F6-D401F3B8DC4B}" type="slidenum">
              <a:rPr lang="en-US" smtClean="0"/>
              <a:pPr/>
              <a:t>‹#›</a:t>
            </a:fld>
            <a:endParaRPr lang="en-US" dirty="0"/>
          </a:p>
        </p:txBody>
      </p:sp>
    </p:spTree>
    <p:extLst>
      <p:ext uri="{BB962C8B-B14F-4D97-AF65-F5344CB8AC3E}">
        <p14:creationId xmlns:p14="http://schemas.microsoft.com/office/powerpoint/2010/main" val="5516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205119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9C7F2-85A9-4914-BC6D-1824A09ECE8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8EA7C-418B-479D-B3CE-37FB6CC9253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23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19C7F2-85A9-4914-BC6D-1824A09ECE8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348095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19C7F2-85A9-4914-BC6D-1824A09ECE88}"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8EA7C-418B-479D-B3CE-37FB6CC9253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4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19C7F2-85A9-4914-BC6D-1824A09ECE88}"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8EA7C-418B-479D-B3CE-37FB6CC925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97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C7F2-85A9-4914-BC6D-1824A09ECE88}"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31280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9C7F2-85A9-4914-BC6D-1824A09ECE8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8EA7C-418B-479D-B3CE-37FB6CC9253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62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9C7F2-85A9-4914-BC6D-1824A09ECE8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8EA7C-418B-479D-B3CE-37FB6CC92531}" type="slidenum">
              <a:rPr lang="en-US" smtClean="0"/>
              <a:t>‹#›</a:t>
            </a:fld>
            <a:endParaRPr lang="en-US"/>
          </a:p>
        </p:txBody>
      </p:sp>
    </p:spTree>
    <p:extLst>
      <p:ext uri="{BB962C8B-B14F-4D97-AF65-F5344CB8AC3E}">
        <p14:creationId xmlns:p14="http://schemas.microsoft.com/office/powerpoint/2010/main" val="52578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9C7F2-85A9-4914-BC6D-1824A09ECE88}" type="datetimeFigureOut">
              <a:rPr lang="en-US" smtClean="0"/>
              <a:t>10/23/2024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F8EA7C-418B-479D-B3CE-37FB6CC92531}" type="slidenum">
              <a:rPr lang="en-US" smtClean="0"/>
              <a:t>‹#›</a:t>
            </a:fld>
            <a:endParaRPr lang="en-US"/>
          </a:p>
        </p:txBody>
      </p:sp>
    </p:spTree>
    <p:extLst>
      <p:ext uri="{BB962C8B-B14F-4D97-AF65-F5344CB8AC3E}">
        <p14:creationId xmlns:p14="http://schemas.microsoft.com/office/powerpoint/2010/main" val="6483861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21.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7.png"/><Relationship Id="rId7" Type="http://schemas.openxmlformats.org/officeDocument/2006/relationships/image" Target="../media/image6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notesSlide" Target="../notesSlides/notesSlide2.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5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6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 Id="rId4" Type="http://schemas.openxmlformats.org/officeDocument/2006/relationships/image" Target="../media/image164.png"/></Relationships>
</file>

<file path=ppt/slides/_rels/slide6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 Id="rId4" Type="http://schemas.openxmlformats.org/officeDocument/2006/relationships/image" Target="../media/image164.png"/></Relationships>
</file>

<file path=ppt/slides/_rels/slide6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 Id="rId4" Type="http://schemas.openxmlformats.org/officeDocument/2006/relationships/image" Target="../media/image164.png"/></Relationships>
</file>

<file path=ppt/slides/_rels/slide6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6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4.png"/><Relationship Id="rId1" Type="http://schemas.openxmlformats.org/officeDocument/2006/relationships/slideLayout" Target="../slideLayouts/slideLayout7.xml"/><Relationship Id="rId5" Type="http://schemas.openxmlformats.org/officeDocument/2006/relationships/image" Target="../media/image173.png"/><Relationship Id="rId4" Type="http://schemas.openxmlformats.org/officeDocument/2006/relationships/image" Target="../media/image172.png"/></Relationships>
</file>

<file path=ppt/slides/_rels/slide6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7.xml"/><Relationship Id="rId4" Type="http://schemas.openxmlformats.org/officeDocument/2006/relationships/image" Target="../media/image17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7.xml"/><Relationship Id="rId4" Type="http://schemas.openxmlformats.org/officeDocument/2006/relationships/image" Target="../media/image179.png"/></Relationships>
</file>

<file path=ppt/slides/_rels/slide7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64.png"/><Relationship Id="rId1" Type="http://schemas.openxmlformats.org/officeDocument/2006/relationships/slideLayout" Target="../slideLayouts/slideLayout7.xml"/><Relationship Id="rId4" Type="http://schemas.openxmlformats.org/officeDocument/2006/relationships/image" Target="../media/image181.png"/></Relationships>
</file>

<file path=ppt/slides/_rels/slide7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64.png"/><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7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64.png"/><Relationship Id="rId1" Type="http://schemas.openxmlformats.org/officeDocument/2006/relationships/slideLayout" Target="../slideLayouts/slideLayout7.xml"/><Relationship Id="rId4" Type="http://schemas.openxmlformats.org/officeDocument/2006/relationships/image" Target="../media/image18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1C8E4-3A3A-3706-8735-E4E854670722}"/>
              </a:ext>
            </a:extLst>
          </p:cNvPr>
          <p:cNvSpPr txBox="1"/>
          <p:nvPr/>
        </p:nvSpPr>
        <p:spPr>
          <a:xfrm>
            <a:off x="4461577" y="2551220"/>
            <a:ext cx="2214068" cy="769441"/>
          </a:xfrm>
          <a:prstGeom prst="rect">
            <a:avLst/>
          </a:prstGeom>
          <a:noFill/>
        </p:spPr>
        <p:txBody>
          <a:bodyPr wrap="none" rtlCol="0">
            <a:spAutoFit/>
          </a:bodyPr>
          <a:lstStyle/>
          <a:p>
            <a:r>
              <a:rPr lang="en-US" sz="4400" dirty="0"/>
              <a:t>Session 1</a:t>
            </a:r>
          </a:p>
        </p:txBody>
      </p:sp>
    </p:spTree>
    <p:extLst>
      <p:ext uri="{BB962C8B-B14F-4D97-AF65-F5344CB8AC3E}">
        <p14:creationId xmlns:p14="http://schemas.microsoft.com/office/powerpoint/2010/main" val="167564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291" y="332037"/>
            <a:ext cx="2368232" cy="1325563"/>
          </a:xfrm>
        </p:spPr>
        <p:txBody>
          <a:bodyPr>
            <a:normAutofit/>
          </a:bodyPr>
          <a:lstStyle/>
          <a:p>
            <a:r>
              <a:rPr lang="en-US" baseline="0" dirty="0">
                <a:latin typeface="Arial"/>
                <a:ea typeface="ＭＳ ゴシック"/>
              </a:rPr>
              <a:t> Nature</a:t>
            </a:r>
          </a:p>
        </p:txBody>
      </p:sp>
      <p:sp>
        <p:nvSpPr>
          <p:cNvPr id="3" name="Text Placeholder 2"/>
          <p:cNvSpPr>
            <a:spLocks noGrp="1"/>
          </p:cNvSpPr>
          <p:nvPr>
            <p:ph type="body" idx="1"/>
          </p:nvPr>
        </p:nvSpPr>
        <p:spPr>
          <a:xfrm>
            <a:off x="838200" y="1825624"/>
            <a:ext cx="10717306" cy="5032375"/>
          </a:xfrm>
        </p:spPr>
        <p:txBody>
          <a:bodyPr>
            <a:normAutofit/>
          </a:bodyPr>
          <a:lstStyle/>
          <a:p>
            <a:pPr marL="0" indent="0">
              <a:buNone/>
            </a:pPr>
            <a:r>
              <a:rPr lang="en-US" sz="3600" dirty="0">
                <a:solidFill>
                  <a:srgbClr val="FF0000"/>
                </a:solidFill>
                <a:latin typeface="Arial"/>
                <a:ea typeface="ＭＳ ゴシック"/>
              </a:rPr>
              <a:t>Nature</a:t>
            </a:r>
            <a:r>
              <a:rPr lang="en-US" sz="3600" dirty="0">
                <a:latin typeface="Arial"/>
                <a:ea typeface="ＭＳ ゴシック"/>
              </a:rPr>
              <a:t> refers to </a:t>
            </a:r>
          </a:p>
          <a:p>
            <a:pPr lvl="1"/>
            <a:r>
              <a:rPr lang="en-US" sz="3200" dirty="0">
                <a:latin typeface="Arial"/>
                <a:ea typeface="ＭＳ ゴシック"/>
              </a:rPr>
              <a:t>the total</a:t>
            </a:r>
            <a:r>
              <a:rPr lang="en-US" sz="3200" dirty="0">
                <a:solidFill>
                  <a:srgbClr val="FF0000"/>
                </a:solidFill>
                <a:latin typeface="Arial"/>
                <a:ea typeface="ＭＳ ゴシック"/>
              </a:rPr>
              <a:t> </a:t>
            </a:r>
            <a:r>
              <a:rPr lang="en-US" sz="3200" dirty="0">
                <a:latin typeface="Arial"/>
                <a:ea typeface="ＭＳ ゴシック"/>
              </a:rPr>
              <a:t>of all the essential qualities of a thing, </a:t>
            </a:r>
          </a:p>
          <a:p>
            <a:pPr lvl="1"/>
            <a:r>
              <a:rPr lang="en-US" sz="3200" dirty="0">
                <a:latin typeface="Arial"/>
                <a:ea typeface="ＭＳ ゴシック"/>
              </a:rPr>
              <a:t>The nature makes it what it is.</a:t>
            </a:r>
            <a:br>
              <a:rPr lang="en-US" sz="3200" dirty="0">
                <a:latin typeface="Arial"/>
                <a:ea typeface="ＭＳ ゴシック"/>
              </a:rPr>
            </a:br>
            <a:br>
              <a:rPr lang="en-US" sz="3200" dirty="0">
                <a:latin typeface="Arial"/>
                <a:ea typeface="ＭＳ ゴシック"/>
              </a:rPr>
            </a:br>
            <a:endParaRPr lang="en-US" sz="3200" dirty="0">
              <a:latin typeface="Arial"/>
              <a:ea typeface="ＭＳ ゴシック"/>
            </a:endParaRPr>
          </a:p>
        </p:txBody>
      </p:sp>
      <p:pic>
        <p:nvPicPr>
          <p:cNvPr id="9" name="Picture 8">
            <a:extLst>
              <a:ext uri="{FF2B5EF4-FFF2-40B4-BE49-F238E27FC236}">
                <a16:creationId xmlns:a16="http://schemas.microsoft.com/office/drawing/2014/main" id="{37CCB83C-1145-4E92-7736-EF78CA1D9D1B}"/>
              </a:ext>
            </a:extLst>
          </p:cNvPr>
          <p:cNvPicPr>
            <a:picLocks noChangeAspect="1"/>
          </p:cNvPicPr>
          <p:nvPr/>
        </p:nvPicPr>
        <p:blipFill>
          <a:blip r:embed="rId3"/>
          <a:stretch>
            <a:fillRect/>
          </a:stretch>
        </p:blipFill>
        <p:spPr>
          <a:xfrm>
            <a:off x="2181546" y="4455420"/>
            <a:ext cx="3628358" cy="1077327"/>
          </a:xfrm>
          <a:prstGeom prst="rect">
            <a:avLst/>
          </a:prstGeom>
        </p:spPr>
      </p:pic>
      <p:pic>
        <p:nvPicPr>
          <p:cNvPr id="11" name="Picture 10">
            <a:extLst>
              <a:ext uri="{FF2B5EF4-FFF2-40B4-BE49-F238E27FC236}">
                <a16:creationId xmlns:a16="http://schemas.microsoft.com/office/drawing/2014/main" id="{5372ECBE-A9B2-933F-B51F-A6E387667740}"/>
              </a:ext>
            </a:extLst>
          </p:cNvPr>
          <p:cNvPicPr>
            <a:picLocks noChangeAspect="1"/>
          </p:cNvPicPr>
          <p:nvPr/>
        </p:nvPicPr>
        <p:blipFill>
          <a:blip r:embed="rId4"/>
          <a:stretch>
            <a:fillRect/>
          </a:stretch>
        </p:blipFill>
        <p:spPr>
          <a:xfrm>
            <a:off x="2070236" y="3680610"/>
            <a:ext cx="3223448" cy="877051"/>
          </a:xfrm>
          <a:prstGeom prst="rect">
            <a:avLst/>
          </a:prstGeom>
        </p:spPr>
      </p:pic>
      <p:pic>
        <p:nvPicPr>
          <p:cNvPr id="5" name="Picture 4">
            <a:extLst>
              <a:ext uri="{FF2B5EF4-FFF2-40B4-BE49-F238E27FC236}">
                <a16:creationId xmlns:a16="http://schemas.microsoft.com/office/drawing/2014/main" id="{119722F8-68A9-FD94-B72E-3C0469573A19}"/>
              </a:ext>
            </a:extLst>
          </p:cNvPr>
          <p:cNvPicPr>
            <a:picLocks noChangeAspect="1"/>
          </p:cNvPicPr>
          <p:nvPr/>
        </p:nvPicPr>
        <p:blipFill>
          <a:blip r:embed="rId5"/>
          <a:stretch>
            <a:fillRect/>
          </a:stretch>
        </p:blipFill>
        <p:spPr>
          <a:xfrm>
            <a:off x="2889873" y="5561372"/>
            <a:ext cx="2606266" cy="823031"/>
          </a:xfrm>
          <a:prstGeom prst="rect">
            <a:avLst/>
          </a:prstGeom>
        </p:spPr>
      </p:pic>
      <p:pic>
        <p:nvPicPr>
          <p:cNvPr id="7" name="Picture 6">
            <a:extLst>
              <a:ext uri="{FF2B5EF4-FFF2-40B4-BE49-F238E27FC236}">
                <a16:creationId xmlns:a16="http://schemas.microsoft.com/office/drawing/2014/main" id="{7B40DDE4-DBB8-5B8E-50D2-5EE03A51F8FC}"/>
              </a:ext>
            </a:extLst>
          </p:cNvPr>
          <p:cNvPicPr>
            <a:picLocks noChangeAspect="1"/>
          </p:cNvPicPr>
          <p:nvPr/>
        </p:nvPicPr>
        <p:blipFill>
          <a:blip r:embed="rId6"/>
          <a:stretch>
            <a:fillRect/>
          </a:stretch>
        </p:blipFill>
        <p:spPr>
          <a:xfrm>
            <a:off x="5293684" y="1319088"/>
            <a:ext cx="1126934" cy="705650"/>
          </a:xfrm>
          <a:prstGeom prst="rect">
            <a:avLst/>
          </a:prstGeom>
        </p:spPr>
      </p:pic>
    </p:spTree>
    <p:extLst>
      <p:ext uri="{BB962C8B-B14F-4D97-AF65-F5344CB8AC3E}">
        <p14:creationId xmlns:p14="http://schemas.microsoft.com/office/powerpoint/2010/main" val="3521545472"/>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79E29-B1E3-CAA1-B2E3-D56DEE11B725}"/>
              </a:ext>
            </a:extLst>
          </p:cNvPr>
          <p:cNvPicPr>
            <a:picLocks noChangeAspect="1"/>
          </p:cNvPicPr>
          <p:nvPr/>
        </p:nvPicPr>
        <p:blipFill>
          <a:blip r:embed="rId2"/>
          <a:stretch>
            <a:fillRect/>
          </a:stretch>
        </p:blipFill>
        <p:spPr>
          <a:xfrm>
            <a:off x="1062413" y="426436"/>
            <a:ext cx="2453853" cy="1409822"/>
          </a:xfrm>
          <a:prstGeom prst="rect">
            <a:avLst/>
          </a:prstGeom>
        </p:spPr>
      </p:pic>
      <p:pic>
        <p:nvPicPr>
          <p:cNvPr id="5" name="Picture 4">
            <a:extLst>
              <a:ext uri="{FF2B5EF4-FFF2-40B4-BE49-F238E27FC236}">
                <a16:creationId xmlns:a16="http://schemas.microsoft.com/office/drawing/2014/main" id="{1FEE9768-C19B-8F71-BF28-7C3FD8651BFA}"/>
              </a:ext>
            </a:extLst>
          </p:cNvPr>
          <p:cNvPicPr>
            <a:picLocks noChangeAspect="1"/>
          </p:cNvPicPr>
          <p:nvPr/>
        </p:nvPicPr>
        <p:blipFill>
          <a:blip r:embed="rId3"/>
          <a:stretch>
            <a:fillRect/>
          </a:stretch>
        </p:blipFill>
        <p:spPr>
          <a:xfrm>
            <a:off x="4856755" y="426436"/>
            <a:ext cx="2478489" cy="2029894"/>
          </a:xfrm>
          <a:prstGeom prst="rect">
            <a:avLst/>
          </a:prstGeom>
        </p:spPr>
      </p:pic>
      <p:pic>
        <p:nvPicPr>
          <p:cNvPr id="7" name="Picture 6">
            <a:extLst>
              <a:ext uri="{FF2B5EF4-FFF2-40B4-BE49-F238E27FC236}">
                <a16:creationId xmlns:a16="http://schemas.microsoft.com/office/drawing/2014/main" id="{A85F5189-F1B6-C149-FAEC-0414B15A9A47}"/>
              </a:ext>
            </a:extLst>
          </p:cNvPr>
          <p:cNvPicPr>
            <a:picLocks noChangeAspect="1"/>
          </p:cNvPicPr>
          <p:nvPr/>
        </p:nvPicPr>
        <p:blipFill>
          <a:blip r:embed="rId4"/>
          <a:stretch>
            <a:fillRect/>
          </a:stretch>
        </p:blipFill>
        <p:spPr>
          <a:xfrm>
            <a:off x="8675733" y="601920"/>
            <a:ext cx="1958510" cy="1386960"/>
          </a:xfrm>
          <a:prstGeom prst="rect">
            <a:avLst/>
          </a:prstGeom>
        </p:spPr>
      </p:pic>
      <p:pic>
        <p:nvPicPr>
          <p:cNvPr id="9" name="Picture 8">
            <a:extLst>
              <a:ext uri="{FF2B5EF4-FFF2-40B4-BE49-F238E27FC236}">
                <a16:creationId xmlns:a16="http://schemas.microsoft.com/office/drawing/2014/main" id="{1C18B0EB-C813-1576-D201-C0AD572F3A33}"/>
              </a:ext>
            </a:extLst>
          </p:cNvPr>
          <p:cNvPicPr>
            <a:picLocks noChangeAspect="1"/>
          </p:cNvPicPr>
          <p:nvPr/>
        </p:nvPicPr>
        <p:blipFill>
          <a:blip r:embed="rId5"/>
          <a:stretch>
            <a:fillRect/>
          </a:stretch>
        </p:blipFill>
        <p:spPr>
          <a:xfrm>
            <a:off x="1457139" y="3429000"/>
            <a:ext cx="1150720" cy="1425063"/>
          </a:xfrm>
          <a:prstGeom prst="rect">
            <a:avLst/>
          </a:prstGeom>
        </p:spPr>
      </p:pic>
      <p:pic>
        <p:nvPicPr>
          <p:cNvPr id="11" name="Picture 10">
            <a:extLst>
              <a:ext uri="{FF2B5EF4-FFF2-40B4-BE49-F238E27FC236}">
                <a16:creationId xmlns:a16="http://schemas.microsoft.com/office/drawing/2014/main" id="{A493DF8D-AECA-138A-3A97-775A83D76684}"/>
              </a:ext>
            </a:extLst>
          </p:cNvPr>
          <p:cNvPicPr>
            <a:picLocks noChangeAspect="1"/>
          </p:cNvPicPr>
          <p:nvPr/>
        </p:nvPicPr>
        <p:blipFill>
          <a:blip r:embed="rId6"/>
          <a:stretch>
            <a:fillRect/>
          </a:stretch>
        </p:blipFill>
        <p:spPr>
          <a:xfrm>
            <a:off x="7769884" y="3529639"/>
            <a:ext cx="1811698" cy="1801744"/>
          </a:xfrm>
          <a:prstGeom prst="rect">
            <a:avLst/>
          </a:prstGeom>
        </p:spPr>
      </p:pic>
      <p:sp>
        <p:nvSpPr>
          <p:cNvPr id="12" name="TextBox 11">
            <a:extLst>
              <a:ext uri="{FF2B5EF4-FFF2-40B4-BE49-F238E27FC236}">
                <a16:creationId xmlns:a16="http://schemas.microsoft.com/office/drawing/2014/main" id="{96E72C39-826C-2CB5-FDA5-1A0AAFBD2930}"/>
              </a:ext>
            </a:extLst>
          </p:cNvPr>
          <p:cNvSpPr txBox="1"/>
          <p:nvPr/>
        </p:nvSpPr>
        <p:spPr>
          <a:xfrm>
            <a:off x="1062413" y="1836258"/>
            <a:ext cx="2306722" cy="369332"/>
          </a:xfrm>
          <a:prstGeom prst="rect">
            <a:avLst/>
          </a:prstGeom>
          <a:noFill/>
        </p:spPr>
        <p:txBody>
          <a:bodyPr wrap="none" rtlCol="0">
            <a:spAutoFit/>
          </a:bodyPr>
          <a:lstStyle/>
          <a:p>
            <a:r>
              <a:rPr lang="en-US" dirty="0"/>
              <a:t>A fish has a fish nature</a:t>
            </a:r>
          </a:p>
        </p:txBody>
      </p:sp>
      <p:sp>
        <p:nvSpPr>
          <p:cNvPr id="13" name="TextBox 12">
            <a:extLst>
              <a:ext uri="{FF2B5EF4-FFF2-40B4-BE49-F238E27FC236}">
                <a16:creationId xmlns:a16="http://schemas.microsoft.com/office/drawing/2014/main" id="{41E4FF21-39F4-FFFB-BF83-C39F6F2DBA38}"/>
              </a:ext>
            </a:extLst>
          </p:cNvPr>
          <p:cNvSpPr txBox="1"/>
          <p:nvPr/>
        </p:nvSpPr>
        <p:spPr>
          <a:xfrm>
            <a:off x="4942638" y="2456330"/>
            <a:ext cx="2341988" cy="369332"/>
          </a:xfrm>
          <a:prstGeom prst="rect">
            <a:avLst/>
          </a:prstGeom>
          <a:noFill/>
        </p:spPr>
        <p:txBody>
          <a:bodyPr wrap="none" rtlCol="0">
            <a:spAutoFit/>
          </a:bodyPr>
          <a:lstStyle/>
          <a:p>
            <a:r>
              <a:rPr lang="en-US" dirty="0"/>
              <a:t>A dog has a dog nature</a:t>
            </a:r>
          </a:p>
        </p:txBody>
      </p:sp>
      <p:sp>
        <p:nvSpPr>
          <p:cNvPr id="14" name="TextBox 13">
            <a:extLst>
              <a:ext uri="{FF2B5EF4-FFF2-40B4-BE49-F238E27FC236}">
                <a16:creationId xmlns:a16="http://schemas.microsoft.com/office/drawing/2014/main" id="{07F158A8-62B1-AE2E-71B1-19C7F50F46E5}"/>
              </a:ext>
            </a:extLst>
          </p:cNvPr>
          <p:cNvSpPr txBox="1"/>
          <p:nvPr/>
        </p:nvSpPr>
        <p:spPr>
          <a:xfrm>
            <a:off x="8483994" y="2020924"/>
            <a:ext cx="2383794" cy="369332"/>
          </a:xfrm>
          <a:prstGeom prst="rect">
            <a:avLst/>
          </a:prstGeom>
          <a:noFill/>
        </p:spPr>
        <p:txBody>
          <a:bodyPr wrap="none" rtlCol="0">
            <a:spAutoFit/>
          </a:bodyPr>
          <a:lstStyle/>
          <a:p>
            <a:r>
              <a:rPr lang="en-US" dirty="0"/>
              <a:t>A bird has a bird nature</a:t>
            </a:r>
          </a:p>
        </p:txBody>
      </p:sp>
      <p:sp>
        <p:nvSpPr>
          <p:cNvPr id="15" name="TextBox 14">
            <a:extLst>
              <a:ext uri="{FF2B5EF4-FFF2-40B4-BE49-F238E27FC236}">
                <a16:creationId xmlns:a16="http://schemas.microsoft.com/office/drawing/2014/main" id="{BC2770C3-B118-28F1-41CC-4C720985ADD0}"/>
              </a:ext>
            </a:extLst>
          </p:cNvPr>
          <p:cNvSpPr txBox="1"/>
          <p:nvPr/>
        </p:nvSpPr>
        <p:spPr>
          <a:xfrm>
            <a:off x="691506" y="4804259"/>
            <a:ext cx="3531416" cy="369332"/>
          </a:xfrm>
          <a:prstGeom prst="rect">
            <a:avLst/>
          </a:prstGeom>
          <a:noFill/>
        </p:spPr>
        <p:txBody>
          <a:bodyPr wrap="none" rtlCol="0">
            <a:spAutoFit/>
          </a:bodyPr>
          <a:lstStyle/>
          <a:p>
            <a:r>
              <a:rPr lang="en-US" dirty="0"/>
              <a:t>A human being has a human nature</a:t>
            </a:r>
          </a:p>
        </p:txBody>
      </p:sp>
      <p:sp>
        <p:nvSpPr>
          <p:cNvPr id="16" name="TextBox 15">
            <a:extLst>
              <a:ext uri="{FF2B5EF4-FFF2-40B4-BE49-F238E27FC236}">
                <a16:creationId xmlns:a16="http://schemas.microsoft.com/office/drawing/2014/main" id="{717D853E-FA9A-B8EE-243C-19F6E97C705C}"/>
              </a:ext>
            </a:extLst>
          </p:cNvPr>
          <p:cNvSpPr txBox="1"/>
          <p:nvPr/>
        </p:nvSpPr>
        <p:spPr>
          <a:xfrm>
            <a:off x="7568711" y="5331383"/>
            <a:ext cx="2430152" cy="369332"/>
          </a:xfrm>
          <a:prstGeom prst="rect">
            <a:avLst/>
          </a:prstGeom>
          <a:noFill/>
        </p:spPr>
        <p:txBody>
          <a:bodyPr wrap="none" rtlCol="0">
            <a:spAutoFit/>
          </a:bodyPr>
          <a:lstStyle/>
          <a:p>
            <a:r>
              <a:rPr lang="en-US" dirty="0"/>
              <a:t>God has a Divine nature</a:t>
            </a:r>
          </a:p>
        </p:txBody>
      </p:sp>
      <p:pic>
        <p:nvPicPr>
          <p:cNvPr id="18" name="Picture 17">
            <a:extLst>
              <a:ext uri="{FF2B5EF4-FFF2-40B4-BE49-F238E27FC236}">
                <a16:creationId xmlns:a16="http://schemas.microsoft.com/office/drawing/2014/main" id="{1B1CE23F-7DF1-2BAF-5A9D-3CE45003F53E}"/>
              </a:ext>
            </a:extLst>
          </p:cNvPr>
          <p:cNvPicPr>
            <a:picLocks noChangeAspect="1"/>
          </p:cNvPicPr>
          <p:nvPr/>
        </p:nvPicPr>
        <p:blipFill>
          <a:blip r:embed="rId7"/>
          <a:stretch>
            <a:fillRect/>
          </a:stretch>
        </p:blipFill>
        <p:spPr>
          <a:xfrm>
            <a:off x="760228" y="2205590"/>
            <a:ext cx="2911092" cy="1005927"/>
          </a:xfrm>
          <a:prstGeom prst="rect">
            <a:avLst/>
          </a:prstGeom>
        </p:spPr>
      </p:pic>
      <p:pic>
        <p:nvPicPr>
          <p:cNvPr id="20" name="Picture 19">
            <a:extLst>
              <a:ext uri="{FF2B5EF4-FFF2-40B4-BE49-F238E27FC236}">
                <a16:creationId xmlns:a16="http://schemas.microsoft.com/office/drawing/2014/main" id="{903AF94D-5E52-0737-6AFF-FBEF885253A9}"/>
              </a:ext>
            </a:extLst>
          </p:cNvPr>
          <p:cNvPicPr>
            <a:picLocks noChangeAspect="1"/>
          </p:cNvPicPr>
          <p:nvPr/>
        </p:nvPicPr>
        <p:blipFill>
          <a:blip r:embed="rId8"/>
          <a:stretch>
            <a:fillRect/>
          </a:stretch>
        </p:blipFill>
        <p:spPr>
          <a:xfrm>
            <a:off x="691506" y="5166660"/>
            <a:ext cx="2979814" cy="975445"/>
          </a:xfrm>
          <a:prstGeom prst="rect">
            <a:avLst/>
          </a:prstGeom>
        </p:spPr>
      </p:pic>
      <p:pic>
        <p:nvPicPr>
          <p:cNvPr id="22" name="Picture 21">
            <a:extLst>
              <a:ext uri="{FF2B5EF4-FFF2-40B4-BE49-F238E27FC236}">
                <a16:creationId xmlns:a16="http://schemas.microsoft.com/office/drawing/2014/main" id="{502E6904-BF5A-486A-19D4-D1CEB99083C5}"/>
              </a:ext>
            </a:extLst>
          </p:cNvPr>
          <p:cNvPicPr>
            <a:picLocks noChangeAspect="1"/>
          </p:cNvPicPr>
          <p:nvPr/>
        </p:nvPicPr>
        <p:blipFill>
          <a:blip r:embed="rId9"/>
          <a:stretch>
            <a:fillRect/>
          </a:stretch>
        </p:blipFill>
        <p:spPr>
          <a:xfrm>
            <a:off x="7501924" y="5700715"/>
            <a:ext cx="2789162" cy="609653"/>
          </a:xfrm>
          <a:prstGeom prst="rect">
            <a:avLst/>
          </a:prstGeom>
        </p:spPr>
      </p:pic>
      <p:pic>
        <p:nvPicPr>
          <p:cNvPr id="24" name="Picture 23">
            <a:extLst>
              <a:ext uri="{FF2B5EF4-FFF2-40B4-BE49-F238E27FC236}">
                <a16:creationId xmlns:a16="http://schemas.microsoft.com/office/drawing/2014/main" id="{27E53601-BF2D-EB5B-DE8D-88C516894D2B}"/>
              </a:ext>
            </a:extLst>
          </p:cNvPr>
          <p:cNvPicPr>
            <a:picLocks noChangeAspect="1"/>
          </p:cNvPicPr>
          <p:nvPr/>
        </p:nvPicPr>
        <p:blipFill>
          <a:blip r:embed="rId10"/>
          <a:stretch>
            <a:fillRect/>
          </a:stretch>
        </p:blipFill>
        <p:spPr>
          <a:xfrm>
            <a:off x="4607048" y="2816223"/>
            <a:ext cx="2728196" cy="883997"/>
          </a:xfrm>
          <a:prstGeom prst="rect">
            <a:avLst/>
          </a:prstGeom>
        </p:spPr>
      </p:pic>
      <p:pic>
        <p:nvPicPr>
          <p:cNvPr id="26" name="Picture 25">
            <a:extLst>
              <a:ext uri="{FF2B5EF4-FFF2-40B4-BE49-F238E27FC236}">
                <a16:creationId xmlns:a16="http://schemas.microsoft.com/office/drawing/2014/main" id="{7A95BA9E-C014-14D4-5877-B0607C244329}"/>
              </a:ext>
            </a:extLst>
          </p:cNvPr>
          <p:cNvPicPr>
            <a:picLocks noChangeAspect="1"/>
          </p:cNvPicPr>
          <p:nvPr/>
        </p:nvPicPr>
        <p:blipFill>
          <a:blip r:embed="rId11"/>
          <a:stretch>
            <a:fillRect/>
          </a:stretch>
        </p:blipFill>
        <p:spPr>
          <a:xfrm>
            <a:off x="8350498" y="2436745"/>
            <a:ext cx="2895851" cy="891617"/>
          </a:xfrm>
          <a:prstGeom prst="rect">
            <a:avLst/>
          </a:prstGeom>
        </p:spPr>
      </p:pic>
    </p:spTree>
    <p:extLst>
      <p:ext uri="{BB962C8B-B14F-4D97-AF65-F5344CB8AC3E}">
        <p14:creationId xmlns:p14="http://schemas.microsoft.com/office/powerpoint/2010/main" val="71167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332AE-341E-7935-24C3-AC5F632127A0}"/>
              </a:ext>
            </a:extLst>
          </p:cNvPr>
          <p:cNvSpPr txBox="1"/>
          <p:nvPr/>
        </p:nvSpPr>
        <p:spPr>
          <a:xfrm>
            <a:off x="690282" y="547771"/>
            <a:ext cx="10820400" cy="5478423"/>
          </a:xfrm>
          <a:prstGeom prst="rect">
            <a:avLst/>
          </a:prstGeom>
          <a:noFill/>
        </p:spPr>
        <p:txBody>
          <a:bodyPr wrap="square">
            <a:spAutoFit/>
          </a:bodyPr>
          <a:lstStyle/>
          <a:p>
            <a:pPr lvl="1"/>
            <a:r>
              <a:rPr lang="en-US" sz="2800" dirty="0">
                <a:latin typeface="Arial"/>
                <a:ea typeface="ＭＳ ゴシック"/>
              </a:rPr>
              <a:t>A Human nature is finite, flesh, limited</a:t>
            </a:r>
          </a:p>
          <a:p>
            <a:pPr lvl="1"/>
            <a:endParaRPr lang="en-US" dirty="0">
              <a:latin typeface="Arial"/>
              <a:ea typeface="ＭＳ ゴシック"/>
            </a:endParaRPr>
          </a:p>
          <a:p>
            <a:pPr lvl="1"/>
            <a:endParaRPr lang="en-US" sz="1800" dirty="0">
              <a:latin typeface="Arial"/>
              <a:ea typeface="ＭＳ ゴシック"/>
            </a:endParaRPr>
          </a:p>
          <a:p>
            <a:pPr lvl="1"/>
            <a:endParaRPr lang="en-US" dirty="0">
              <a:latin typeface="Arial"/>
              <a:ea typeface="ＭＳ ゴシック"/>
            </a:endParaRPr>
          </a:p>
          <a:p>
            <a:pPr lvl="1"/>
            <a:endParaRPr lang="en-US" sz="1800" dirty="0">
              <a:latin typeface="Arial"/>
              <a:ea typeface="ＭＳ ゴシック"/>
            </a:endParaRPr>
          </a:p>
          <a:p>
            <a:pPr lvl="1"/>
            <a:br>
              <a:rPr lang="en-US" sz="1800" dirty="0">
                <a:latin typeface="Arial"/>
                <a:ea typeface="ＭＳ ゴシック"/>
              </a:rPr>
            </a:br>
            <a:endParaRPr lang="en-US" sz="1800" dirty="0">
              <a:latin typeface="Arial"/>
              <a:ea typeface="ＭＳ ゴシック"/>
            </a:endParaRPr>
          </a:p>
          <a:p>
            <a:pPr marL="365125" lvl="1" indent="0">
              <a:buNone/>
            </a:pPr>
            <a:endParaRPr lang="en-US" sz="1800" dirty="0">
              <a:latin typeface="Arial"/>
              <a:ea typeface="ＭＳ ゴシック"/>
            </a:endParaRPr>
          </a:p>
          <a:p>
            <a:pPr marL="365125" lvl="1" indent="0">
              <a:buNone/>
            </a:pPr>
            <a:r>
              <a:rPr lang="en-US" sz="2800" dirty="0">
                <a:latin typeface="Arial"/>
                <a:ea typeface="ＭＳ ゴシック"/>
              </a:rPr>
              <a:t>A Divine Nature is all knowing, everywhere present, all powerful, eternal</a:t>
            </a:r>
          </a:p>
          <a:p>
            <a:pPr marL="365125" lvl="1" indent="0">
              <a:buNone/>
            </a:pPr>
            <a:endParaRPr lang="en-US" sz="2800" dirty="0">
              <a:latin typeface="Arial"/>
              <a:ea typeface="ＭＳ ゴシック"/>
            </a:endParaRPr>
          </a:p>
          <a:p>
            <a:pPr marL="365125" lvl="1" indent="0">
              <a:buNone/>
            </a:pPr>
            <a:endParaRPr lang="en-US" sz="2800" dirty="0">
              <a:latin typeface="Arial"/>
              <a:ea typeface="ＭＳ ゴシック"/>
            </a:endParaRPr>
          </a:p>
          <a:p>
            <a:pPr marL="365125" lvl="1" indent="0">
              <a:buNone/>
            </a:pPr>
            <a:endParaRPr lang="en-US" sz="2800" dirty="0">
              <a:latin typeface="Arial"/>
              <a:ea typeface="ＭＳ ゴシック"/>
            </a:endParaRPr>
          </a:p>
          <a:p>
            <a:pPr marL="365125" lvl="1" indent="0">
              <a:buNone/>
            </a:pPr>
            <a:endParaRPr lang="en-US" sz="2800" dirty="0">
              <a:latin typeface="Arial"/>
              <a:ea typeface="ＭＳ ゴシック"/>
            </a:endParaRPr>
          </a:p>
          <a:p>
            <a:pPr marL="365125" lvl="1" indent="0">
              <a:buNone/>
            </a:pPr>
            <a:endParaRPr lang="en-US" sz="2800" dirty="0">
              <a:latin typeface="Arial"/>
              <a:ea typeface="ＭＳ ゴシック"/>
            </a:endParaRPr>
          </a:p>
        </p:txBody>
      </p:sp>
      <p:pic>
        <p:nvPicPr>
          <p:cNvPr id="4" name="Picture 3">
            <a:extLst>
              <a:ext uri="{FF2B5EF4-FFF2-40B4-BE49-F238E27FC236}">
                <a16:creationId xmlns:a16="http://schemas.microsoft.com/office/drawing/2014/main" id="{2281541E-B7BB-4B41-C0BE-0DF6F3F37F9E}"/>
              </a:ext>
            </a:extLst>
          </p:cNvPr>
          <p:cNvPicPr>
            <a:picLocks noChangeAspect="1"/>
          </p:cNvPicPr>
          <p:nvPr/>
        </p:nvPicPr>
        <p:blipFill>
          <a:blip r:embed="rId2"/>
          <a:stretch>
            <a:fillRect/>
          </a:stretch>
        </p:blipFill>
        <p:spPr>
          <a:xfrm>
            <a:off x="2337325" y="1194890"/>
            <a:ext cx="4015598" cy="1198686"/>
          </a:xfrm>
          <a:prstGeom prst="rect">
            <a:avLst/>
          </a:prstGeom>
        </p:spPr>
      </p:pic>
      <p:pic>
        <p:nvPicPr>
          <p:cNvPr id="8" name="Picture 7">
            <a:extLst>
              <a:ext uri="{FF2B5EF4-FFF2-40B4-BE49-F238E27FC236}">
                <a16:creationId xmlns:a16="http://schemas.microsoft.com/office/drawing/2014/main" id="{9F12ECC9-5249-0AAF-3C61-65AF4CF1CF04}"/>
              </a:ext>
            </a:extLst>
          </p:cNvPr>
          <p:cNvPicPr>
            <a:picLocks noChangeAspect="1"/>
          </p:cNvPicPr>
          <p:nvPr/>
        </p:nvPicPr>
        <p:blipFill>
          <a:blip r:embed="rId3"/>
          <a:stretch>
            <a:fillRect/>
          </a:stretch>
        </p:blipFill>
        <p:spPr>
          <a:xfrm>
            <a:off x="2080401" y="4194534"/>
            <a:ext cx="4542998" cy="1831659"/>
          </a:xfrm>
          <a:prstGeom prst="rect">
            <a:avLst/>
          </a:prstGeom>
        </p:spPr>
      </p:pic>
    </p:spTree>
    <p:extLst>
      <p:ext uri="{BB962C8B-B14F-4D97-AF65-F5344CB8AC3E}">
        <p14:creationId xmlns:p14="http://schemas.microsoft.com/office/powerpoint/2010/main" val="3220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1C8E4-3A3A-3706-8735-E4E854670722}"/>
              </a:ext>
            </a:extLst>
          </p:cNvPr>
          <p:cNvSpPr txBox="1"/>
          <p:nvPr/>
        </p:nvSpPr>
        <p:spPr>
          <a:xfrm>
            <a:off x="5127812" y="1408983"/>
            <a:ext cx="1383712" cy="769441"/>
          </a:xfrm>
          <a:prstGeom prst="rect">
            <a:avLst/>
          </a:prstGeom>
          <a:noFill/>
        </p:spPr>
        <p:txBody>
          <a:bodyPr wrap="none" rtlCol="0">
            <a:spAutoFit/>
          </a:bodyPr>
          <a:lstStyle/>
          <a:p>
            <a:r>
              <a:rPr lang="en-US" sz="4400" dirty="0"/>
              <a:t>Jesus</a:t>
            </a:r>
          </a:p>
        </p:txBody>
      </p:sp>
      <p:pic>
        <p:nvPicPr>
          <p:cNvPr id="3" name="Picture 2">
            <a:extLst>
              <a:ext uri="{FF2B5EF4-FFF2-40B4-BE49-F238E27FC236}">
                <a16:creationId xmlns:a16="http://schemas.microsoft.com/office/drawing/2014/main" id="{79CF821A-1C9F-30BD-8C19-451E6448E007}"/>
              </a:ext>
            </a:extLst>
          </p:cNvPr>
          <p:cNvPicPr>
            <a:picLocks noChangeAspect="1"/>
          </p:cNvPicPr>
          <p:nvPr/>
        </p:nvPicPr>
        <p:blipFill>
          <a:blip r:embed="rId2"/>
          <a:stretch>
            <a:fillRect/>
          </a:stretch>
        </p:blipFill>
        <p:spPr>
          <a:xfrm>
            <a:off x="5228732" y="2178424"/>
            <a:ext cx="1181871" cy="991685"/>
          </a:xfrm>
          <a:prstGeom prst="rect">
            <a:avLst/>
          </a:prstGeom>
        </p:spPr>
      </p:pic>
    </p:spTree>
    <p:extLst>
      <p:ext uri="{BB962C8B-B14F-4D97-AF65-F5344CB8AC3E}">
        <p14:creationId xmlns:p14="http://schemas.microsoft.com/office/powerpoint/2010/main" val="32164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C9114-4A51-5AEF-1668-FB94F43BB275}"/>
              </a:ext>
            </a:extLst>
          </p:cNvPr>
          <p:cNvSpPr>
            <a:spLocks noGrp="1"/>
          </p:cNvSpPr>
          <p:nvPr>
            <p:ph idx="1"/>
          </p:nvPr>
        </p:nvSpPr>
        <p:spPr>
          <a:xfrm>
            <a:off x="717175" y="457199"/>
            <a:ext cx="10443883" cy="5755341"/>
          </a:xfrm>
        </p:spPr>
        <p:txBody>
          <a:bodyPr>
            <a:normAutofit fontScale="85000" lnSpcReduction="20000"/>
          </a:bodyPr>
          <a:lstStyle/>
          <a:p>
            <a:pPr marL="0" indent="0">
              <a:buNone/>
            </a:pPr>
            <a:endParaRPr lang="en-US" b="0" i="0" dirty="0">
              <a:solidFill>
                <a:srgbClr val="000000"/>
              </a:solidFill>
              <a:effectLst/>
              <a:latin typeface="system-ui"/>
            </a:endParaRPr>
          </a:p>
          <a:p>
            <a:pPr marL="0" indent="0">
              <a:buNone/>
            </a:pPr>
            <a:r>
              <a:rPr lang="en-US" b="0" i="0" dirty="0">
                <a:solidFill>
                  <a:srgbClr val="000000"/>
                </a:solidFill>
                <a:effectLst/>
                <a:latin typeface="system-ui"/>
              </a:rPr>
              <a:t>The titles of the persons are not biological titles</a:t>
            </a:r>
          </a:p>
          <a:p>
            <a:pPr marL="0" indent="0">
              <a:buNone/>
            </a:pPr>
            <a:endParaRPr lang="en-US" b="0" i="0" dirty="0">
              <a:solidFill>
                <a:srgbClr val="000000"/>
              </a:solidFill>
              <a:effectLst/>
              <a:latin typeface="system-ui"/>
            </a:endParaRPr>
          </a:p>
          <a:p>
            <a:pPr marL="0" indent="0">
              <a:buNone/>
            </a:pP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The Father does not have a wife who had a son</a:t>
            </a:r>
          </a:p>
          <a:p>
            <a:pPr marL="0" indent="0">
              <a:buNone/>
            </a:pPr>
            <a:endParaRPr lang="en-US" b="0" i="0" dirty="0">
              <a:solidFill>
                <a:srgbClr val="000000"/>
              </a:solidFill>
              <a:effectLst/>
              <a:latin typeface="system-ui"/>
            </a:endParaRPr>
          </a:p>
          <a:p>
            <a:pPr marL="0" indent="0">
              <a:buNone/>
            </a:pP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The titles show the relationship</a:t>
            </a:r>
          </a:p>
          <a:p>
            <a:pPr marL="0" indent="0">
              <a:buNone/>
            </a:pPr>
            <a:endParaRPr lang="en-US" b="0" i="0" dirty="0">
              <a:solidFill>
                <a:srgbClr val="000000"/>
              </a:solidFill>
              <a:effectLst/>
              <a:latin typeface="system-ui"/>
            </a:endParaRPr>
          </a:p>
          <a:p>
            <a:pPr marL="0" indent="0">
              <a:buNone/>
            </a:pPr>
            <a:endParaRPr lang="en-US" dirty="0">
              <a:solidFill>
                <a:srgbClr val="000000"/>
              </a:solidFill>
              <a:latin typeface="system-ui"/>
            </a:endParaRPr>
          </a:p>
          <a:p>
            <a:pPr marL="0" indent="0">
              <a:buNone/>
            </a:pPr>
            <a:r>
              <a:rPr lang="en-US" dirty="0">
                <a:solidFill>
                  <a:srgbClr val="000000"/>
                </a:solidFill>
                <a:latin typeface="system-ui"/>
              </a:rPr>
              <a:t>The Father was always a Father.</a:t>
            </a:r>
            <a:br>
              <a:rPr lang="en-US" dirty="0">
                <a:solidFill>
                  <a:srgbClr val="000000"/>
                </a:solidFill>
                <a:latin typeface="system-ui"/>
              </a:rPr>
            </a:br>
            <a:br>
              <a:rPr lang="en-US" dirty="0">
                <a:solidFill>
                  <a:srgbClr val="000000"/>
                </a:solidFill>
                <a:latin typeface="system-ui"/>
              </a:rPr>
            </a:br>
            <a:endParaRPr lang="en-US" dirty="0">
              <a:solidFill>
                <a:srgbClr val="000000"/>
              </a:solidFill>
              <a:latin typeface="system-ui"/>
            </a:endParaRPr>
          </a:p>
          <a:p>
            <a:pPr marL="0" indent="0">
              <a:buNone/>
            </a:pPr>
            <a:br>
              <a:rPr lang="en-US" dirty="0">
                <a:solidFill>
                  <a:srgbClr val="000000"/>
                </a:solidFill>
                <a:latin typeface="system-ui"/>
              </a:rPr>
            </a:br>
            <a:r>
              <a:rPr lang="en-US" dirty="0">
                <a:solidFill>
                  <a:srgbClr val="000000"/>
                </a:solidFill>
                <a:latin typeface="system-ui"/>
              </a:rPr>
              <a:t>The Son was always a Son</a:t>
            </a:r>
            <a:endParaRPr lang="en-US" dirty="0"/>
          </a:p>
        </p:txBody>
      </p:sp>
      <p:pic>
        <p:nvPicPr>
          <p:cNvPr id="5" name="Picture 4">
            <a:extLst>
              <a:ext uri="{FF2B5EF4-FFF2-40B4-BE49-F238E27FC236}">
                <a16:creationId xmlns:a16="http://schemas.microsoft.com/office/drawing/2014/main" id="{01BA72E4-CA89-202A-E844-AD0C898FBE88}"/>
              </a:ext>
            </a:extLst>
          </p:cNvPr>
          <p:cNvPicPr>
            <a:picLocks noChangeAspect="1"/>
          </p:cNvPicPr>
          <p:nvPr/>
        </p:nvPicPr>
        <p:blipFill>
          <a:blip r:embed="rId2"/>
          <a:stretch>
            <a:fillRect/>
          </a:stretch>
        </p:blipFill>
        <p:spPr>
          <a:xfrm>
            <a:off x="7361261" y="494020"/>
            <a:ext cx="2972307" cy="950769"/>
          </a:xfrm>
          <a:prstGeom prst="rect">
            <a:avLst/>
          </a:prstGeom>
        </p:spPr>
      </p:pic>
      <p:pic>
        <p:nvPicPr>
          <p:cNvPr id="8" name="Picture 7">
            <a:extLst>
              <a:ext uri="{FF2B5EF4-FFF2-40B4-BE49-F238E27FC236}">
                <a16:creationId xmlns:a16="http://schemas.microsoft.com/office/drawing/2014/main" id="{E0ED83CE-7AD3-5CD3-EBFD-2147A63158F7}"/>
              </a:ext>
            </a:extLst>
          </p:cNvPr>
          <p:cNvPicPr>
            <a:picLocks noChangeAspect="1"/>
          </p:cNvPicPr>
          <p:nvPr/>
        </p:nvPicPr>
        <p:blipFill>
          <a:blip r:embed="rId3"/>
          <a:stretch>
            <a:fillRect/>
          </a:stretch>
        </p:blipFill>
        <p:spPr>
          <a:xfrm>
            <a:off x="7683977" y="1687797"/>
            <a:ext cx="3548231" cy="950769"/>
          </a:xfrm>
          <a:prstGeom prst="rect">
            <a:avLst/>
          </a:prstGeom>
        </p:spPr>
      </p:pic>
      <p:pic>
        <p:nvPicPr>
          <p:cNvPr id="12" name="Picture 11">
            <a:extLst>
              <a:ext uri="{FF2B5EF4-FFF2-40B4-BE49-F238E27FC236}">
                <a16:creationId xmlns:a16="http://schemas.microsoft.com/office/drawing/2014/main" id="{F76ECB6E-5949-53BF-7B8D-F6F14250428A}"/>
              </a:ext>
            </a:extLst>
          </p:cNvPr>
          <p:cNvPicPr>
            <a:picLocks noChangeAspect="1"/>
          </p:cNvPicPr>
          <p:nvPr/>
        </p:nvPicPr>
        <p:blipFill>
          <a:blip r:embed="rId4"/>
          <a:stretch>
            <a:fillRect/>
          </a:stretch>
        </p:blipFill>
        <p:spPr>
          <a:xfrm>
            <a:off x="5657302" y="3056455"/>
            <a:ext cx="2805702" cy="950769"/>
          </a:xfrm>
          <a:prstGeom prst="rect">
            <a:avLst/>
          </a:prstGeom>
        </p:spPr>
      </p:pic>
      <p:pic>
        <p:nvPicPr>
          <p:cNvPr id="15" name="Picture 14">
            <a:extLst>
              <a:ext uri="{FF2B5EF4-FFF2-40B4-BE49-F238E27FC236}">
                <a16:creationId xmlns:a16="http://schemas.microsoft.com/office/drawing/2014/main" id="{464E672E-874C-AE50-BF52-E32541BE326A}"/>
              </a:ext>
            </a:extLst>
          </p:cNvPr>
          <p:cNvPicPr>
            <a:picLocks noChangeAspect="1"/>
          </p:cNvPicPr>
          <p:nvPr/>
        </p:nvPicPr>
        <p:blipFill>
          <a:blip r:embed="rId5"/>
          <a:stretch>
            <a:fillRect/>
          </a:stretch>
        </p:blipFill>
        <p:spPr>
          <a:xfrm>
            <a:off x="5186897" y="4551306"/>
            <a:ext cx="2273010" cy="641575"/>
          </a:xfrm>
          <a:prstGeom prst="rect">
            <a:avLst/>
          </a:prstGeom>
        </p:spPr>
      </p:pic>
      <p:pic>
        <p:nvPicPr>
          <p:cNvPr id="17" name="Picture 16">
            <a:extLst>
              <a:ext uri="{FF2B5EF4-FFF2-40B4-BE49-F238E27FC236}">
                <a16:creationId xmlns:a16="http://schemas.microsoft.com/office/drawing/2014/main" id="{9F0D87D4-EAED-2BA2-8542-4D571DED64EF}"/>
              </a:ext>
            </a:extLst>
          </p:cNvPr>
          <p:cNvPicPr>
            <a:picLocks noChangeAspect="1"/>
          </p:cNvPicPr>
          <p:nvPr/>
        </p:nvPicPr>
        <p:blipFill>
          <a:blip r:embed="rId6"/>
          <a:stretch>
            <a:fillRect/>
          </a:stretch>
        </p:blipFill>
        <p:spPr>
          <a:xfrm>
            <a:off x="5054148" y="5522219"/>
            <a:ext cx="2221574" cy="641575"/>
          </a:xfrm>
          <a:prstGeom prst="rect">
            <a:avLst/>
          </a:prstGeom>
        </p:spPr>
      </p:pic>
    </p:spTree>
    <p:extLst>
      <p:ext uri="{BB962C8B-B14F-4D97-AF65-F5344CB8AC3E}">
        <p14:creationId xmlns:p14="http://schemas.microsoft.com/office/powerpoint/2010/main" val="380235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C9114-4A51-5AEF-1668-FB94F43BB275}"/>
              </a:ext>
            </a:extLst>
          </p:cNvPr>
          <p:cNvSpPr>
            <a:spLocks noGrp="1"/>
          </p:cNvSpPr>
          <p:nvPr>
            <p:ph idx="1"/>
          </p:nvPr>
        </p:nvSpPr>
        <p:spPr>
          <a:xfrm>
            <a:off x="887506" y="690282"/>
            <a:ext cx="10273552" cy="5495366"/>
          </a:xfrm>
        </p:spPr>
        <p:txBody>
          <a:bodyPr>
            <a:normAutofit fontScale="85000" lnSpcReduction="20000"/>
          </a:bodyPr>
          <a:lstStyle/>
          <a:p>
            <a:pPr marL="0" indent="0">
              <a:buNone/>
            </a:pPr>
            <a:r>
              <a:rPr lang="en-US" b="0" i="0" dirty="0">
                <a:solidFill>
                  <a:srgbClr val="000000"/>
                </a:solidFill>
                <a:effectLst/>
                <a:latin typeface="system-ui"/>
              </a:rPr>
              <a:t>The Son is one person in the Trinity.</a:t>
            </a:r>
          </a:p>
          <a:p>
            <a:pPr marL="0" indent="0">
              <a:buNone/>
            </a:pPr>
            <a:endParaRPr lang="en-US" b="0" i="0" dirty="0">
              <a:solidFill>
                <a:srgbClr val="000000"/>
              </a:solidFill>
              <a:effectLst/>
              <a:latin typeface="system-ui"/>
            </a:endParaRPr>
          </a:p>
          <a:p>
            <a:pPr marL="0" indent="0">
              <a:buNone/>
            </a:pP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The Son shares the divine nature as God</a:t>
            </a:r>
          </a:p>
          <a:p>
            <a:pPr marL="0" indent="0">
              <a:buNone/>
            </a:pPr>
            <a:endParaRPr lang="en-US" b="0" i="0" dirty="0">
              <a:solidFill>
                <a:srgbClr val="000000"/>
              </a:solidFill>
              <a:effectLst/>
              <a:latin typeface="system-ui"/>
            </a:endParaRPr>
          </a:p>
          <a:p>
            <a:pPr marL="0" indent="0">
              <a:buNone/>
            </a:pP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The Son added a human nature and became Jesus</a:t>
            </a:r>
          </a:p>
          <a:p>
            <a:pPr marL="0" indent="0">
              <a:buNone/>
            </a:pPr>
            <a:endParaRPr lang="en-US" b="0" i="0" dirty="0">
              <a:solidFill>
                <a:srgbClr val="000000"/>
              </a:solidFill>
              <a:effectLst/>
              <a:latin typeface="system-ui"/>
            </a:endParaRPr>
          </a:p>
          <a:p>
            <a:pPr marL="0" indent="0">
              <a:buNone/>
            </a:pPr>
            <a:endParaRPr lang="en-US" b="0" i="0" dirty="0">
              <a:solidFill>
                <a:srgbClr val="000000"/>
              </a:solidFill>
              <a:effectLst/>
              <a:latin typeface="system-ui"/>
            </a:endParaRPr>
          </a:p>
          <a:p>
            <a:pPr marL="0" indent="0">
              <a:buNone/>
            </a:pPr>
            <a:endParaRPr lang="en-US" dirty="0">
              <a:solidFill>
                <a:srgbClr val="000000"/>
              </a:solidFill>
              <a:latin typeface="system-ui"/>
            </a:endParaRPr>
          </a:p>
          <a:p>
            <a:pPr marL="0" indent="0">
              <a:buNone/>
            </a:pPr>
            <a:r>
              <a:rPr lang="en-US" dirty="0">
                <a:solidFill>
                  <a:srgbClr val="000000"/>
                </a:solidFill>
                <a:latin typeface="system-ui"/>
              </a:rPr>
              <a:t>Jesus is the Son of God in his added human nature</a:t>
            </a:r>
            <a:br>
              <a:rPr lang="en-US" dirty="0">
                <a:solidFill>
                  <a:srgbClr val="000000"/>
                </a:solidFill>
                <a:latin typeface="system-ui"/>
              </a:rPr>
            </a:br>
            <a:br>
              <a:rPr lang="en-US" dirty="0">
                <a:solidFill>
                  <a:srgbClr val="000000"/>
                </a:solidFill>
                <a:latin typeface="system-ui"/>
              </a:rPr>
            </a:br>
            <a:endParaRPr lang="en-US" dirty="0">
              <a:solidFill>
                <a:srgbClr val="000000"/>
              </a:solidFill>
              <a:latin typeface="system-ui"/>
            </a:endParaRPr>
          </a:p>
          <a:p>
            <a:pPr marL="0" indent="0">
              <a:buNone/>
            </a:pPr>
            <a:br>
              <a:rPr lang="en-US" dirty="0">
                <a:solidFill>
                  <a:srgbClr val="000000"/>
                </a:solidFill>
                <a:latin typeface="system-ui"/>
              </a:rPr>
            </a:br>
            <a:r>
              <a:rPr lang="en-US" dirty="0">
                <a:solidFill>
                  <a:srgbClr val="000000"/>
                </a:solidFill>
                <a:latin typeface="system-ui"/>
              </a:rPr>
              <a:t>The Son is one person who has two natures</a:t>
            </a:r>
            <a:endParaRPr lang="en-US" dirty="0"/>
          </a:p>
        </p:txBody>
      </p:sp>
      <p:pic>
        <p:nvPicPr>
          <p:cNvPr id="4" name="Picture 3">
            <a:extLst>
              <a:ext uri="{FF2B5EF4-FFF2-40B4-BE49-F238E27FC236}">
                <a16:creationId xmlns:a16="http://schemas.microsoft.com/office/drawing/2014/main" id="{284DEA9D-01CC-6375-F434-384BD4218C68}"/>
              </a:ext>
            </a:extLst>
          </p:cNvPr>
          <p:cNvPicPr>
            <a:picLocks noChangeAspect="1"/>
          </p:cNvPicPr>
          <p:nvPr/>
        </p:nvPicPr>
        <p:blipFill>
          <a:blip r:embed="rId2"/>
          <a:stretch>
            <a:fillRect/>
          </a:stretch>
        </p:blipFill>
        <p:spPr>
          <a:xfrm>
            <a:off x="5849859" y="532278"/>
            <a:ext cx="3294529" cy="1091620"/>
          </a:xfrm>
          <a:prstGeom prst="rect">
            <a:avLst/>
          </a:prstGeom>
        </p:spPr>
      </p:pic>
      <p:pic>
        <p:nvPicPr>
          <p:cNvPr id="7" name="Picture 6">
            <a:extLst>
              <a:ext uri="{FF2B5EF4-FFF2-40B4-BE49-F238E27FC236}">
                <a16:creationId xmlns:a16="http://schemas.microsoft.com/office/drawing/2014/main" id="{8EF1737A-6554-677E-6E6E-D4621DB96316}"/>
              </a:ext>
            </a:extLst>
          </p:cNvPr>
          <p:cNvPicPr>
            <a:picLocks noChangeAspect="1"/>
          </p:cNvPicPr>
          <p:nvPr/>
        </p:nvPicPr>
        <p:blipFill>
          <a:blip r:embed="rId3"/>
          <a:stretch>
            <a:fillRect/>
          </a:stretch>
        </p:blipFill>
        <p:spPr>
          <a:xfrm>
            <a:off x="6470570" y="1575850"/>
            <a:ext cx="2887412" cy="979209"/>
          </a:xfrm>
          <a:prstGeom prst="rect">
            <a:avLst/>
          </a:prstGeom>
        </p:spPr>
      </p:pic>
      <p:pic>
        <p:nvPicPr>
          <p:cNvPr id="9" name="Picture 8">
            <a:extLst>
              <a:ext uri="{FF2B5EF4-FFF2-40B4-BE49-F238E27FC236}">
                <a16:creationId xmlns:a16="http://schemas.microsoft.com/office/drawing/2014/main" id="{1E05FD74-049C-1C4D-E46F-A2B88505CD54}"/>
              </a:ext>
            </a:extLst>
          </p:cNvPr>
          <p:cNvPicPr>
            <a:picLocks noChangeAspect="1"/>
          </p:cNvPicPr>
          <p:nvPr/>
        </p:nvPicPr>
        <p:blipFill>
          <a:blip r:embed="rId4"/>
          <a:stretch>
            <a:fillRect/>
          </a:stretch>
        </p:blipFill>
        <p:spPr>
          <a:xfrm>
            <a:off x="7668847" y="2870223"/>
            <a:ext cx="3378271" cy="979209"/>
          </a:xfrm>
          <a:prstGeom prst="rect">
            <a:avLst/>
          </a:prstGeom>
        </p:spPr>
      </p:pic>
      <p:pic>
        <p:nvPicPr>
          <p:cNvPr id="11" name="Picture 10">
            <a:extLst>
              <a:ext uri="{FF2B5EF4-FFF2-40B4-BE49-F238E27FC236}">
                <a16:creationId xmlns:a16="http://schemas.microsoft.com/office/drawing/2014/main" id="{FC3E18E2-7379-D30E-35D5-232555946FF3}"/>
              </a:ext>
            </a:extLst>
          </p:cNvPr>
          <p:cNvPicPr>
            <a:picLocks noChangeAspect="1"/>
          </p:cNvPicPr>
          <p:nvPr/>
        </p:nvPicPr>
        <p:blipFill>
          <a:blip r:embed="rId5"/>
          <a:stretch>
            <a:fillRect/>
          </a:stretch>
        </p:blipFill>
        <p:spPr>
          <a:xfrm>
            <a:off x="7829824" y="4557849"/>
            <a:ext cx="2629128" cy="823031"/>
          </a:xfrm>
          <a:prstGeom prst="rect">
            <a:avLst/>
          </a:prstGeom>
        </p:spPr>
      </p:pic>
      <p:pic>
        <p:nvPicPr>
          <p:cNvPr id="13" name="Picture 12">
            <a:extLst>
              <a:ext uri="{FF2B5EF4-FFF2-40B4-BE49-F238E27FC236}">
                <a16:creationId xmlns:a16="http://schemas.microsoft.com/office/drawing/2014/main" id="{8334DE2B-9227-8ACB-EE2A-274BE0822175}"/>
              </a:ext>
            </a:extLst>
          </p:cNvPr>
          <p:cNvPicPr>
            <a:picLocks noChangeAspect="1"/>
          </p:cNvPicPr>
          <p:nvPr/>
        </p:nvPicPr>
        <p:blipFill>
          <a:blip r:embed="rId6"/>
          <a:stretch>
            <a:fillRect/>
          </a:stretch>
        </p:blipFill>
        <p:spPr>
          <a:xfrm>
            <a:off x="7001538" y="5540794"/>
            <a:ext cx="2796782" cy="784928"/>
          </a:xfrm>
          <a:prstGeom prst="rect">
            <a:avLst/>
          </a:prstGeom>
        </p:spPr>
      </p:pic>
    </p:spTree>
    <p:extLst>
      <p:ext uri="{BB962C8B-B14F-4D97-AF65-F5344CB8AC3E}">
        <p14:creationId xmlns:p14="http://schemas.microsoft.com/office/powerpoint/2010/main" val="58210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F4468DF-C65B-A7E5-9B56-68C5D9C664C3}"/>
              </a:ext>
            </a:extLst>
          </p:cNvPr>
          <p:cNvSpPr/>
          <p:nvPr/>
        </p:nvSpPr>
        <p:spPr>
          <a:xfrm>
            <a:off x="3442447" y="265960"/>
            <a:ext cx="4884094" cy="36785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7F03DFE2-E80E-5A35-AA0F-3DF25A307BE8}"/>
              </a:ext>
            </a:extLst>
          </p:cNvPr>
          <p:cNvSpPr/>
          <p:nvPr/>
        </p:nvSpPr>
        <p:spPr>
          <a:xfrm>
            <a:off x="4204447" y="1321331"/>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AB0E2E85-2898-9E24-CEA3-7A58D4A04362}"/>
              </a:ext>
            </a:extLst>
          </p:cNvPr>
          <p:cNvSpPr/>
          <p:nvPr/>
        </p:nvSpPr>
        <p:spPr>
          <a:xfrm>
            <a:off x="5678306" y="1398480"/>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82864DC9-277B-49FD-EEEB-21627115FD91}"/>
              </a:ext>
            </a:extLst>
          </p:cNvPr>
          <p:cNvSpPr/>
          <p:nvPr/>
        </p:nvSpPr>
        <p:spPr>
          <a:xfrm>
            <a:off x="6873270" y="1398480"/>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4B874A8-8352-C046-DD15-1988A7F0CC5C}"/>
              </a:ext>
            </a:extLst>
          </p:cNvPr>
          <p:cNvPicPr>
            <a:picLocks noChangeAspect="1"/>
          </p:cNvPicPr>
          <p:nvPr/>
        </p:nvPicPr>
        <p:blipFill>
          <a:blip r:embed="rId2"/>
          <a:stretch>
            <a:fillRect/>
          </a:stretch>
        </p:blipFill>
        <p:spPr>
          <a:xfrm>
            <a:off x="4386535" y="796502"/>
            <a:ext cx="624894" cy="464860"/>
          </a:xfrm>
          <a:prstGeom prst="rect">
            <a:avLst/>
          </a:prstGeom>
        </p:spPr>
      </p:pic>
      <p:pic>
        <p:nvPicPr>
          <p:cNvPr id="9" name="Picture 8">
            <a:extLst>
              <a:ext uri="{FF2B5EF4-FFF2-40B4-BE49-F238E27FC236}">
                <a16:creationId xmlns:a16="http://schemas.microsoft.com/office/drawing/2014/main" id="{70841F68-B4C4-B60B-5C3A-66EAF1B18F70}"/>
              </a:ext>
            </a:extLst>
          </p:cNvPr>
          <p:cNvPicPr>
            <a:picLocks noChangeAspect="1"/>
          </p:cNvPicPr>
          <p:nvPr/>
        </p:nvPicPr>
        <p:blipFill>
          <a:blip r:embed="rId3"/>
          <a:stretch>
            <a:fillRect/>
          </a:stretch>
        </p:blipFill>
        <p:spPr>
          <a:xfrm>
            <a:off x="5678306" y="848850"/>
            <a:ext cx="594412" cy="472481"/>
          </a:xfrm>
          <a:prstGeom prst="rect">
            <a:avLst/>
          </a:prstGeom>
        </p:spPr>
      </p:pic>
      <p:pic>
        <p:nvPicPr>
          <p:cNvPr id="10" name="Picture 9">
            <a:extLst>
              <a:ext uri="{FF2B5EF4-FFF2-40B4-BE49-F238E27FC236}">
                <a16:creationId xmlns:a16="http://schemas.microsoft.com/office/drawing/2014/main" id="{C1545DD9-6A87-9225-7D02-3836DCACF7CE}"/>
              </a:ext>
            </a:extLst>
          </p:cNvPr>
          <p:cNvPicPr>
            <a:picLocks noChangeAspect="1"/>
          </p:cNvPicPr>
          <p:nvPr/>
        </p:nvPicPr>
        <p:blipFill>
          <a:blip r:embed="rId4"/>
          <a:stretch>
            <a:fillRect/>
          </a:stretch>
        </p:blipFill>
        <p:spPr>
          <a:xfrm>
            <a:off x="6796518" y="761175"/>
            <a:ext cx="662997" cy="541067"/>
          </a:xfrm>
          <a:prstGeom prst="rect">
            <a:avLst/>
          </a:prstGeom>
        </p:spPr>
      </p:pic>
      <p:pic>
        <p:nvPicPr>
          <p:cNvPr id="12" name="Picture 11">
            <a:extLst>
              <a:ext uri="{FF2B5EF4-FFF2-40B4-BE49-F238E27FC236}">
                <a16:creationId xmlns:a16="http://schemas.microsoft.com/office/drawing/2014/main" id="{EAE01C48-50EB-0268-514F-7104C662220C}"/>
              </a:ext>
            </a:extLst>
          </p:cNvPr>
          <p:cNvPicPr>
            <a:picLocks noChangeAspect="1"/>
          </p:cNvPicPr>
          <p:nvPr/>
        </p:nvPicPr>
        <p:blipFill>
          <a:blip r:embed="rId5"/>
          <a:stretch>
            <a:fillRect/>
          </a:stretch>
        </p:blipFill>
        <p:spPr>
          <a:xfrm>
            <a:off x="8585106" y="758352"/>
            <a:ext cx="2941575" cy="929721"/>
          </a:xfrm>
          <a:prstGeom prst="rect">
            <a:avLst/>
          </a:prstGeom>
        </p:spPr>
      </p:pic>
      <p:sp>
        <p:nvSpPr>
          <p:cNvPr id="14" name="TextBox 13">
            <a:extLst>
              <a:ext uri="{FF2B5EF4-FFF2-40B4-BE49-F238E27FC236}">
                <a16:creationId xmlns:a16="http://schemas.microsoft.com/office/drawing/2014/main" id="{B2D1A09A-9B95-CB0C-6E69-6BBCDB137902}"/>
              </a:ext>
            </a:extLst>
          </p:cNvPr>
          <p:cNvSpPr txBox="1"/>
          <p:nvPr/>
        </p:nvSpPr>
        <p:spPr>
          <a:xfrm>
            <a:off x="8266145" y="1816282"/>
            <a:ext cx="3486821" cy="369332"/>
          </a:xfrm>
          <a:prstGeom prst="rect">
            <a:avLst/>
          </a:prstGeom>
          <a:noFill/>
        </p:spPr>
        <p:txBody>
          <a:bodyPr wrap="square">
            <a:spAutoFit/>
          </a:bodyPr>
          <a:lstStyle/>
          <a:p>
            <a:r>
              <a:rPr lang="en-US" dirty="0"/>
              <a:t>All 3 persons share a divine nature</a:t>
            </a:r>
          </a:p>
        </p:txBody>
      </p:sp>
      <p:cxnSp>
        <p:nvCxnSpPr>
          <p:cNvPr id="16" name="Straight Arrow Connector 15">
            <a:extLst>
              <a:ext uri="{FF2B5EF4-FFF2-40B4-BE49-F238E27FC236}">
                <a16:creationId xmlns:a16="http://schemas.microsoft.com/office/drawing/2014/main" id="{17775400-67C6-BAB9-8F6A-EB57997DCA53}"/>
              </a:ext>
            </a:extLst>
          </p:cNvPr>
          <p:cNvCxnSpPr/>
          <p:nvPr/>
        </p:nvCxnSpPr>
        <p:spPr>
          <a:xfrm>
            <a:off x="5934635" y="2106706"/>
            <a:ext cx="0" cy="2832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BF26109-8987-46A4-879B-7710AA4E2114}"/>
              </a:ext>
            </a:extLst>
          </p:cNvPr>
          <p:cNvSpPr txBox="1"/>
          <p:nvPr/>
        </p:nvSpPr>
        <p:spPr>
          <a:xfrm>
            <a:off x="6010000" y="4223302"/>
            <a:ext cx="3486821" cy="646331"/>
          </a:xfrm>
          <a:prstGeom prst="rect">
            <a:avLst/>
          </a:prstGeom>
          <a:noFill/>
        </p:spPr>
        <p:txBody>
          <a:bodyPr wrap="square">
            <a:spAutoFit/>
          </a:bodyPr>
          <a:lstStyle/>
          <a:p>
            <a:r>
              <a:rPr lang="en-US" dirty="0"/>
              <a:t>The Son added a human nature and became man</a:t>
            </a:r>
          </a:p>
        </p:txBody>
      </p:sp>
      <p:pic>
        <p:nvPicPr>
          <p:cNvPr id="19" name="Picture 18">
            <a:extLst>
              <a:ext uri="{FF2B5EF4-FFF2-40B4-BE49-F238E27FC236}">
                <a16:creationId xmlns:a16="http://schemas.microsoft.com/office/drawing/2014/main" id="{D8C806EA-540E-EEBE-B67C-36C3BCF6CC0B}"/>
              </a:ext>
            </a:extLst>
          </p:cNvPr>
          <p:cNvPicPr>
            <a:picLocks noChangeAspect="1"/>
          </p:cNvPicPr>
          <p:nvPr/>
        </p:nvPicPr>
        <p:blipFill>
          <a:blip r:embed="rId6"/>
          <a:stretch>
            <a:fillRect/>
          </a:stretch>
        </p:blipFill>
        <p:spPr>
          <a:xfrm>
            <a:off x="9258411" y="4246073"/>
            <a:ext cx="2568163" cy="693480"/>
          </a:xfrm>
          <a:prstGeom prst="rect">
            <a:avLst/>
          </a:prstGeom>
        </p:spPr>
      </p:pic>
      <p:pic>
        <p:nvPicPr>
          <p:cNvPr id="21" name="Picture 20">
            <a:extLst>
              <a:ext uri="{FF2B5EF4-FFF2-40B4-BE49-F238E27FC236}">
                <a16:creationId xmlns:a16="http://schemas.microsoft.com/office/drawing/2014/main" id="{4A1A7870-87B5-1D43-A258-627ECD150116}"/>
              </a:ext>
            </a:extLst>
          </p:cNvPr>
          <p:cNvPicPr>
            <a:picLocks noChangeAspect="1"/>
          </p:cNvPicPr>
          <p:nvPr/>
        </p:nvPicPr>
        <p:blipFill>
          <a:blip r:embed="rId7"/>
          <a:stretch>
            <a:fillRect/>
          </a:stretch>
        </p:blipFill>
        <p:spPr>
          <a:xfrm>
            <a:off x="5934635" y="4942350"/>
            <a:ext cx="1681177" cy="1369284"/>
          </a:xfrm>
          <a:prstGeom prst="rect">
            <a:avLst/>
          </a:prstGeom>
        </p:spPr>
      </p:pic>
      <p:sp>
        <p:nvSpPr>
          <p:cNvPr id="22" name="TextBox 21">
            <a:extLst>
              <a:ext uri="{FF2B5EF4-FFF2-40B4-BE49-F238E27FC236}">
                <a16:creationId xmlns:a16="http://schemas.microsoft.com/office/drawing/2014/main" id="{CAF59A9D-4618-E9B5-CEA7-57066DDCE680}"/>
              </a:ext>
            </a:extLst>
          </p:cNvPr>
          <p:cNvSpPr txBox="1"/>
          <p:nvPr/>
        </p:nvSpPr>
        <p:spPr>
          <a:xfrm>
            <a:off x="1268120" y="4820984"/>
            <a:ext cx="3486821" cy="646331"/>
          </a:xfrm>
          <a:prstGeom prst="rect">
            <a:avLst/>
          </a:prstGeom>
          <a:noFill/>
        </p:spPr>
        <p:txBody>
          <a:bodyPr wrap="square">
            <a:spAutoFit/>
          </a:bodyPr>
          <a:lstStyle/>
          <a:p>
            <a:r>
              <a:rPr lang="en-US" dirty="0"/>
              <a:t>Jesus is the Son in his added human nature</a:t>
            </a:r>
          </a:p>
        </p:txBody>
      </p:sp>
      <p:pic>
        <p:nvPicPr>
          <p:cNvPr id="24" name="Picture 23">
            <a:extLst>
              <a:ext uri="{FF2B5EF4-FFF2-40B4-BE49-F238E27FC236}">
                <a16:creationId xmlns:a16="http://schemas.microsoft.com/office/drawing/2014/main" id="{B328DA83-5F1A-9C71-8ED1-29CD28207320}"/>
              </a:ext>
            </a:extLst>
          </p:cNvPr>
          <p:cNvPicPr>
            <a:picLocks noChangeAspect="1"/>
          </p:cNvPicPr>
          <p:nvPr/>
        </p:nvPicPr>
        <p:blipFill>
          <a:blip r:embed="rId8"/>
          <a:stretch>
            <a:fillRect/>
          </a:stretch>
        </p:blipFill>
        <p:spPr>
          <a:xfrm>
            <a:off x="1891098" y="5491544"/>
            <a:ext cx="2408129" cy="693480"/>
          </a:xfrm>
          <a:prstGeom prst="rect">
            <a:avLst/>
          </a:prstGeom>
        </p:spPr>
      </p:pic>
    </p:spTree>
    <p:extLst>
      <p:ext uri="{BB962C8B-B14F-4D97-AF65-F5344CB8AC3E}">
        <p14:creationId xmlns:p14="http://schemas.microsoft.com/office/powerpoint/2010/main" val="311052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A713-EE6B-C8DB-9D83-88AA1E85ED83}"/>
              </a:ext>
            </a:extLst>
          </p:cNvPr>
          <p:cNvSpPr>
            <a:spLocks noGrp="1"/>
          </p:cNvSpPr>
          <p:nvPr>
            <p:ph type="title"/>
          </p:nvPr>
        </p:nvSpPr>
        <p:spPr>
          <a:xfrm>
            <a:off x="712694" y="159868"/>
            <a:ext cx="10515600" cy="1325563"/>
          </a:xfrm>
        </p:spPr>
        <p:txBody>
          <a:bodyPr/>
          <a:lstStyle/>
          <a:p>
            <a:r>
              <a:rPr lang="en-US" dirty="0"/>
              <a:t>Bible verses - Incarnation</a:t>
            </a:r>
          </a:p>
        </p:txBody>
      </p:sp>
      <p:sp>
        <p:nvSpPr>
          <p:cNvPr id="3" name="Content Placeholder 2">
            <a:extLst>
              <a:ext uri="{FF2B5EF4-FFF2-40B4-BE49-F238E27FC236}">
                <a16:creationId xmlns:a16="http://schemas.microsoft.com/office/drawing/2014/main" id="{D56C9114-4A51-5AEF-1668-FB94F43BB275}"/>
              </a:ext>
            </a:extLst>
          </p:cNvPr>
          <p:cNvSpPr>
            <a:spLocks noGrp="1"/>
          </p:cNvSpPr>
          <p:nvPr>
            <p:ph idx="1"/>
          </p:nvPr>
        </p:nvSpPr>
        <p:spPr>
          <a:xfrm>
            <a:off x="775447" y="1642418"/>
            <a:ext cx="11757211" cy="2396751"/>
          </a:xfrm>
        </p:spPr>
        <p:txBody>
          <a:bodyPr>
            <a:normAutofit/>
          </a:bodyPr>
          <a:lstStyle/>
          <a:p>
            <a:pPr marL="0" indent="0">
              <a:buNone/>
            </a:pPr>
            <a:r>
              <a:rPr lang="en-US" b="0" i="0" dirty="0">
                <a:solidFill>
                  <a:srgbClr val="000000"/>
                </a:solidFill>
                <a:effectLst/>
                <a:latin typeface="system-ui"/>
              </a:rPr>
              <a:t>John 1:1-5</a:t>
            </a:r>
            <a:br>
              <a:rPr lang="en-US" b="0" i="0" dirty="0">
                <a:solidFill>
                  <a:srgbClr val="000000"/>
                </a:solidFill>
                <a:effectLst/>
                <a:latin typeface="system-ui"/>
              </a:rPr>
            </a:br>
            <a:r>
              <a:rPr lang="en-US" b="0" i="0" dirty="0">
                <a:solidFill>
                  <a:srgbClr val="000000"/>
                </a:solidFill>
                <a:effectLst/>
                <a:latin typeface="system-ui"/>
              </a:rPr>
              <a:t>In the beginning was the Word, and the Word was with God, and the Word was God. </a:t>
            </a:r>
          </a:p>
          <a:p>
            <a:pPr marL="0" indent="0">
              <a:buNone/>
            </a:pPr>
            <a:r>
              <a:rPr lang="en-US" b="0" i="0" dirty="0">
                <a:solidFill>
                  <a:srgbClr val="000000"/>
                </a:solidFill>
                <a:effectLst/>
                <a:latin typeface="system-ui"/>
              </a:rPr>
              <a:t>He was in the beginning with God. All things came into being through Him, and apart</a:t>
            </a:r>
          </a:p>
          <a:p>
            <a:pPr marL="0" indent="0">
              <a:buNone/>
            </a:pPr>
            <a:r>
              <a:rPr lang="en-US" b="0" i="0" dirty="0">
                <a:solidFill>
                  <a:srgbClr val="000000"/>
                </a:solidFill>
                <a:effectLst/>
                <a:latin typeface="system-ui"/>
              </a:rPr>
              <a:t> from Him not even one thing came into being that has come into being. </a:t>
            </a:r>
            <a:r>
              <a:rPr lang="en-US" b="1" i="0" baseline="30000" dirty="0">
                <a:solidFill>
                  <a:srgbClr val="000000"/>
                </a:solidFill>
                <a:effectLst/>
                <a:latin typeface="system-ui"/>
              </a:rPr>
              <a:t> </a:t>
            </a:r>
            <a:endParaRPr lang="en-US" dirty="0"/>
          </a:p>
        </p:txBody>
      </p:sp>
      <p:pic>
        <p:nvPicPr>
          <p:cNvPr id="6" name="Picture 5">
            <a:extLst>
              <a:ext uri="{FF2B5EF4-FFF2-40B4-BE49-F238E27FC236}">
                <a16:creationId xmlns:a16="http://schemas.microsoft.com/office/drawing/2014/main" id="{3404D61E-F31A-5FCC-E225-D7F957938470}"/>
              </a:ext>
            </a:extLst>
          </p:cNvPr>
          <p:cNvPicPr>
            <a:picLocks noChangeAspect="1"/>
          </p:cNvPicPr>
          <p:nvPr/>
        </p:nvPicPr>
        <p:blipFill>
          <a:blip r:embed="rId2"/>
          <a:stretch>
            <a:fillRect/>
          </a:stretch>
        </p:blipFill>
        <p:spPr>
          <a:xfrm>
            <a:off x="8044838" y="1107919"/>
            <a:ext cx="2865210" cy="790040"/>
          </a:xfrm>
          <a:prstGeom prst="rect">
            <a:avLst/>
          </a:prstGeom>
        </p:spPr>
      </p:pic>
      <p:pic>
        <p:nvPicPr>
          <p:cNvPr id="8" name="Picture 7">
            <a:extLst>
              <a:ext uri="{FF2B5EF4-FFF2-40B4-BE49-F238E27FC236}">
                <a16:creationId xmlns:a16="http://schemas.microsoft.com/office/drawing/2014/main" id="{CDD46B1A-E987-7D3A-5F74-24BBD0E40BB9}"/>
              </a:ext>
            </a:extLst>
          </p:cNvPr>
          <p:cNvPicPr>
            <a:picLocks noChangeAspect="1"/>
          </p:cNvPicPr>
          <p:nvPr/>
        </p:nvPicPr>
        <p:blipFill>
          <a:blip r:embed="rId3"/>
          <a:stretch>
            <a:fillRect/>
          </a:stretch>
        </p:blipFill>
        <p:spPr>
          <a:xfrm>
            <a:off x="7937260" y="3496443"/>
            <a:ext cx="2865210" cy="2940215"/>
          </a:xfrm>
          <a:prstGeom prst="rect">
            <a:avLst/>
          </a:prstGeom>
        </p:spPr>
      </p:pic>
      <p:pic>
        <p:nvPicPr>
          <p:cNvPr id="10" name="Picture 9">
            <a:extLst>
              <a:ext uri="{FF2B5EF4-FFF2-40B4-BE49-F238E27FC236}">
                <a16:creationId xmlns:a16="http://schemas.microsoft.com/office/drawing/2014/main" id="{52733E15-61BA-48C5-8538-50FE507CC4CB}"/>
              </a:ext>
            </a:extLst>
          </p:cNvPr>
          <p:cNvPicPr>
            <a:picLocks noChangeAspect="1"/>
          </p:cNvPicPr>
          <p:nvPr/>
        </p:nvPicPr>
        <p:blipFill>
          <a:blip r:embed="rId4"/>
          <a:stretch>
            <a:fillRect/>
          </a:stretch>
        </p:blipFill>
        <p:spPr>
          <a:xfrm>
            <a:off x="2570063" y="1230139"/>
            <a:ext cx="2712955" cy="510584"/>
          </a:xfrm>
          <a:prstGeom prst="rect">
            <a:avLst/>
          </a:prstGeom>
        </p:spPr>
      </p:pic>
      <p:sp>
        <p:nvSpPr>
          <p:cNvPr id="12" name="TextBox 11">
            <a:extLst>
              <a:ext uri="{FF2B5EF4-FFF2-40B4-BE49-F238E27FC236}">
                <a16:creationId xmlns:a16="http://schemas.microsoft.com/office/drawing/2014/main" id="{E5EABD90-D23F-9AFD-F911-D2E46B81DC25}"/>
              </a:ext>
            </a:extLst>
          </p:cNvPr>
          <p:cNvSpPr txBox="1"/>
          <p:nvPr/>
        </p:nvSpPr>
        <p:spPr>
          <a:xfrm>
            <a:off x="574579" y="1100144"/>
            <a:ext cx="2133600" cy="369332"/>
          </a:xfrm>
          <a:prstGeom prst="rect">
            <a:avLst/>
          </a:prstGeom>
          <a:noFill/>
        </p:spPr>
        <p:txBody>
          <a:bodyPr wrap="square">
            <a:spAutoFit/>
          </a:bodyPr>
          <a:lstStyle/>
          <a:p>
            <a:r>
              <a:rPr lang="en-US" dirty="0"/>
              <a:t>Divine nature as God</a:t>
            </a:r>
          </a:p>
        </p:txBody>
      </p:sp>
    </p:spTree>
    <p:extLst>
      <p:ext uri="{BB962C8B-B14F-4D97-AF65-F5344CB8AC3E}">
        <p14:creationId xmlns:p14="http://schemas.microsoft.com/office/powerpoint/2010/main" val="326455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5CF800-584D-AB7B-1E77-ED9DB55AE098}"/>
              </a:ext>
            </a:extLst>
          </p:cNvPr>
          <p:cNvSpPr txBox="1"/>
          <p:nvPr/>
        </p:nvSpPr>
        <p:spPr>
          <a:xfrm>
            <a:off x="766483" y="2576481"/>
            <a:ext cx="11174506" cy="1292662"/>
          </a:xfrm>
          <a:prstGeom prst="rect">
            <a:avLst/>
          </a:prstGeom>
          <a:noFill/>
        </p:spPr>
        <p:txBody>
          <a:bodyPr wrap="square">
            <a:spAutoFit/>
          </a:bodyPr>
          <a:lstStyle/>
          <a:p>
            <a:r>
              <a:rPr lang="en-US" sz="2600" dirty="0">
                <a:solidFill>
                  <a:srgbClr val="000000"/>
                </a:solidFill>
                <a:latin typeface="system-ui"/>
              </a:rPr>
              <a:t>John 1:14</a:t>
            </a:r>
            <a:br>
              <a:rPr lang="en-US" sz="2600" dirty="0">
                <a:solidFill>
                  <a:srgbClr val="000000"/>
                </a:solidFill>
                <a:latin typeface="system-ui"/>
              </a:rPr>
            </a:br>
            <a:r>
              <a:rPr lang="en-US" sz="2600" dirty="0">
                <a:solidFill>
                  <a:srgbClr val="000000"/>
                </a:solidFill>
                <a:latin typeface="system-ui"/>
              </a:rPr>
              <a:t> And the Word became flesh, and dwelt among us; and we saw His glory, </a:t>
            </a:r>
          </a:p>
          <a:p>
            <a:r>
              <a:rPr lang="en-US" sz="2600" dirty="0">
                <a:solidFill>
                  <a:srgbClr val="000000"/>
                </a:solidFill>
                <a:latin typeface="system-ui"/>
              </a:rPr>
              <a:t>glory as of the only Son from the Father, full of grace and truth.</a:t>
            </a:r>
          </a:p>
        </p:txBody>
      </p:sp>
      <p:sp>
        <p:nvSpPr>
          <p:cNvPr id="5" name="TextBox 4">
            <a:extLst>
              <a:ext uri="{FF2B5EF4-FFF2-40B4-BE49-F238E27FC236}">
                <a16:creationId xmlns:a16="http://schemas.microsoft.com/office/drawing/2014/main" id="{D9A7C987-E4FC-F8AA-FF0A-FD48EDEF5C0B}"/>
              </a:ext>
            </a:extLst>
          </p:cNvPr>
          <p:cNvSpPr txBox="1"/>
          <p:nvPr/>
        </p:nvSpPr>
        <p:spPr>
          <a:xfrm>
            <a:off x="1183341" y="821310"/>
            <a:ext cx="5244353" cy="523220"/>
          </a:xfrm>
          <a:prstGeom prst="rect">
            <a:avLst/>
          </a:prstGeom>
          <a:noFill/>
        </p:spPr>
        <p:txBody>
          <a:bodyPr wrap="square">
            <a:spAutoFit/>
          </a:bodyPr>
          <a:lstStyle/>
          <a:p>
            <a:r>
              <a:rPr lang="en-US" sz="2800" dirty="0"/>
              <a:t>The Son added a human nature</a:t>
            </a:r>
          </a:p>
        </p:txBody>
      </p:sp>
      <p:pic>
        <p:nvPicPr>
          <p:cNvPr id="7" name="Picture 6">
            <a:extLst>
              <a:ext uri="{FF2B5EF4-FFF2-40B4-BE49-F238E27FC236}">
                <a16:creationId xmlns:a16="http://schemas.microsoft.com/office/drawing/2014/main" id="{F650DE8B-6A0F-54FB-CC8E-F9235D43212C}"/>
              </a:ext>
            </a:extLst>
          </p:cNvPr>
          <p:cNvPicPr>
            <a:picLocks noChangeAspect="1"/>
          </p:cNvPicPr>
          <p:nvPr/>
        </p:nvPicPr>
        <p:blipFill>
          <a:blip r:embed="rId2"/>
          <a:stretch>
            <a:fillRect/>
          </a:stretch>
        </p:blipFill>
        <p:spPr>
          <a:xfrm>
            <a:off x="6427694" y="913879"/>
            <a:ext cx="2560542" cy="701101"/>
          </a:xfrm>
          <a:prstGeom prst="rect">
            <a:avLst/>
          </a:prstGeom>
        </p:spPr>
      </p:pic>
      <p:pic>
        <p:nvPicPr>
          <p:cNvPr id="9" name="Picture 8">
            <a:extLst>
              <a:ext uri="{FF2B5EF4-FFF2-40B4-BE49-F238E27FC236}">
                <a16:creationId xmlns:a16="http://schemas.microsoft.com/office/drawing/2014/main" id="{0F655732-C8D6-8AFE-8A85-A0462C78B172}"/>
              </a:ext>
            </a:extLst>
          </p:cNvPr>
          <p:cNvPicPr>
            <a:picLocks noChangeAspect="1"/>
          </p:cNvPicPr>
          <p:nvPr/>
        </p:nvPicPr>
        <p:blipFill>
          <a:blip r:embed="rId3"/>
          <a:stretch>
            <a:fillRect/>
          </a:stretch>
        </p:blipFill>
        <p:spPr>
          <a:xfrm>
            <a:off x="8181068" y="3869143"/>
            <a:ext cx="3029794" cy="2527573"/>
          </a:xfrm>
          <a:prstGeom prst="rect">
            <a:avLst/>
          </a:prstGeom>
        </p:spPr>
      </p:pic>
    </p:spTree>
    <p:extLst>
      <p:ext uri="{BB962C8B-B14F-4D97-AF65-F5344CB8AC3E}">
        <p14:creationId xmlns:p14="http://schemas.microsoft.com/office/powerpoint/2010/main" val="407558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CBABA7-CCC0-697D-F4C4-69D4A338C7F7}"/>
              </a:ext>
            </a:extLst>
          </p:cNvPr>
          <p:cNvSpPr txBox="1"/>
          <p:nvPr/>
        </p:nvSpPr>
        <p:spPr>
          <a:xfrm>
            <a:off x="1120588" y="525475"/>
            <a:ext cx="10372165" cy="1815882"/>
          </a:xfrm>
          <a:prstGeom prst="rect">
            <a:avLst/>
          </a:prstGeom>
          <a:noFill/>
        </p:spPr>
        <p:txBody>
          <a:bodyPr wrap="square">
            <a:spAutoFit/>
          </a:bodyPr>
          <a:lstStyle/>
          <a:p>
            <a:r>
              <a:rPr lang="en-US" sz="2800" dirty="0"/>
              <a:t>The Incarnation means the combination of the two natures in the single person.  The union of the eternal divine nature and the added human nature onto the Son of God. This is also called the hypostatic union from the Greek word “hypostasis” which means person.</a:t>
            </a:r>
          </a:p>
        </p:txBody>
      </p:sp>
      <p:pic>
        <p:nvPicPr>
          <p:cNvPr id="11" name="Picture 10">
            <a:extLst>
              <a:ext uri="{FF2B5EF4-FFF2-40B4-BE49-F238E27FC236}">
                <a16:creationId xmlns:a16="http://schemas.microsoft.com/office/drawing/2014/main" id="{DED06FEB-038E-3EFB-685E-7672A5BD6F2F}"/>
              </a:ext>
            </a:extLst>
          </p:cNvPr>
          <p:cNvPicPr>
            <a:picLocks noChangeAspect="1"/>
          </p:cNvPicPr>
          <p:nvPr/>
        </p:nvPicPr>
        <p:blipFill>
          <a:blip r:embed="rId2"/>
          <a:stretch>
            <a:fillRect/>
          </a:stretch>
        </p:blipFill>
        <p:spPr>
          <a:xfrm>
            <a:off x="5244351" y="2509917"/>
            <a:ext cx="3594847" cy="3631907"/>
          </a:xfrm>
          <a:prstGeom prst="rect">
            <a:avLst/>
          </a:prstGeom>
        </p:spPr>
      </p:pic>
    </p:spTree>
    <p:extLst>
      <p:ext uri="{BB962C8B-B14F-4D97-AF65-F5344CB8AC3E}">
        <p14:creationId xmlns:p14="http://schemas.microsoft.com/office/powerpoint/2010/main" val="243223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1C8E4-3A3A-3706-8735-E4E854670722}"/>
              </a:ext>
            </a:extLst>
          </p:cNvPr>
          <p:cNvSpPr txBox="1"/>
          <p:nvPr/>
        </p:nvSpPr>
        <p:spPr>
          <a:xfrm>
            <a:off x="5591441" y="2560185"/>
            <a:ext cx="1135247" cy="769441"/>
          </a:xfrm>
          <a:prstGeom prst="rect">
            <a:avLst/>
          </a:prstGeom>
          <a:noFill/>
        </p:spPr>
        <p:txBody>
          <a:bodyPr wrap="none" rtlCol="0">
            <a:spAutoFit/>
          </a:bodyPr>
          <a:lstStyle/>
          <a:p>
            <a:r>
              <a:rPr lang="en-US" sz="4400" dirty="0"/>
              <a:t>God</a:t>
            </a:r>
          </a:p>
        </p:txBody>
      </p:sp>
      <p:pic>
        <p:nvPicPr>
          <p:cNvPr id="6" name="Picture 5">
            <a:extLst>
              <a:ext uri="{FF2B5EF4-FFF2-40B4-BE49-F238E27FC236}">
                <a16:creationId xmlns:a16="http://schemas.microsoft.com/office/drawing/2014/main" id="{C9DA3542-E43B-6D48-642F-9B7B5BA9D1C8}"/>
              </a:ext>
            </a:extLst>
          </p:cNvPr>
          <p:cNvPicPr>
            <a:picLocks noChangeAspect="1"/>
          </p:cNvPicPr>
          <p:nvPr/>
        </p:nvPicPr>
        <p:blipFill>
          <a:blip r:embed="rId2"/>
          <a:stretch>
            <a:fillRect/>
          </a:stretch>
        </p:blipFill>
        <p:spPr>
          <a:xfrm>
            <a:off x="5528376" y="3329626"/>
            <a:ext cx="1135247" cy="860590"/>
          </a:xfrm>
          <a:prstGeom prst="rect">
            <a:avLst/>
          </a:prstGeom>
        </p:spPr>
      </p:pic>
    </p:spTree>
    <p:extLst>
      <p:ext uri="{BB962C8B-B14F-4D97-AF65-F5344CB8AC3E}">
        <p14:creationId xmlns:p14="http://schemas.microsoft.com/office/powerpoint/2010/main" val="252665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CBABA7-CCC0-697D-F4C4-69D4A338C7F7}"/>
              </a:ext>
            </a:extLst>
          </p:cNvPr>
          <p:cNvSpPr txBox="1"/>
          <p:nvPr/>
        </p:nvSpPr>
        <p:spPr>
          <a:xfrm>
            <a:off x="1030941" y="624694"/>
            <a:ext cx="10372165" cy="2246769"/>
          </a:xfrm>
          <a:prstGeom prst="rect">
            <a:avLst/>
          </a:prstGeom>
          <a:noFill/>
        </p:spPr>
        <p:txBody>
          <a:bodyPr wrap="square">
            <a:spAutoFit/>
          </a:bodyPr>
          <a:lstStyle/>
          <a:p>
            <a:r>
              <a:rPr lang="en-US" sz="2800" dirty="0"/>
              <a:t>When the person of the Son added the human nature, and was in the human nature as Jesus, he had to give up his divine powers while here on earth so he could be a complete man. </a:t>
            </a:r>
            <a:br>
              <a:rPr lang="en-US" sz="2800" dirty="0"/>
            </a:br>
            <a:br>
              <a:rPr lang="en-US" sz="2800" dirty="0"/>
            </a:br>
            <a:r>
              <a:rPr lang="en-US" sz="2800" dirty="0"/>
              <a:t>He still had his divine nature in Heaven as part of the Trinity.</a:t>
            </a:r>
          </a:p>
        </p:txBody>
      </p:sp>
      <p:pic>
        <p:nvPicPr>
          <p:cNvPr id="3" name="Picture 2">
            <a:extLst>
              <a:ext uri="{FF2B5EF4-FFF2-40B4-BE49-F238E27FC236}">
                <a16:creationId xmlns:a16="http://schemas.microsoft.com/office/drawing/2014/main" id="{7EAE4CD0-4EA8-403E-1EFB-85056B2966AC}"/>
              </a:ext>
            </a:extLst>
          </p:cNvPr>
          <p:cNvPicPr>
            <a:picLocks noChangeAspect="1"/>
          </p:cNvPicPr>
          <p:nvPr/>
        </p:nvPicPr>
        <p:blipFill>
          <a:blip r:embed="rId2"/>
          <a:stretch>
            <a:fillRect/>
          </a:stretch>
        </p:blipFill>
        <p:spPr>
          <a:xfrm>
            <a:off x="5981349" y="2871463"/>
            <a:ext cx="2918713" cy="3589331"/>
          </a:xfrm>
          <a:prstGeom prst="rect">
            <a:avLst/>
          </a:prstGeom>
        </p:spPr>
      </p:pic>
    </p:spTree>
    <p:extLst>
      <p:ext uri="{BB962C8B-B14F-4D97-AF65-F5344CB8AC3E}">
        <p14:creationId xmlns:p14="http://schemas.microsoft.com/office/powerpoint/2010/main" val="83362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327720-4C1E-430E-8154-5BB3EB99578E}"/>
              </a:ext>
            </a:extLst>
          </p:cNvPr>
          <p:cNvSpPr>
            <a:spLocks noGrp="1"/>
          </p:cNvSpPr>
          <p:nvPr>
            <p:ph idx="1"/>
          </p:nvPr>
        </p:nvSpPr>
        <p:spPr>
          <a:xfrm>
            <a:off x="846988" y="1431306"/>
            <a:ext cx="8458200" cy="2319337"/>
          </a:xfrm>
        </p:spPr>
        <p:txBody>
          <a:bodyPr>
            <a:normAutofit fontScale="92500" lnSpcReduction="20000"/>
          </a:bodyPr>
          <a:lstStyle/>
          <a:p>
            <a:r>
              <a:rPr lang="en-US" dirty="0"/>
              <a:t>Philippians 2:5-8 </a:t>
            </a:r>
          </a:p>
          <a:p>
            <a:pPr marL="44450" indent="0">
              <a:buNone/>
            </a:pPr>
            <a:r>
              <a:rPr lang="en-US" dirty="0"/>
              <a:t>“Have this mind among yourselves, which is yours in Christ Jesus, who, though he was in the form of God, did not count </a:t>
            </a:r>
            <a:r>
              <a:rPr lang="en-US" u="sng" dirty="0"/>
              <a:t>equality</a:t>
            </a:r>
            <a:r>
              <a:rPr lang="en-US" dirty="0"/>
              <a:t> with God a thing to be grasped, but </a:t>
            </a:r>
            <a:r>
              <a:rPr lang="en-US" u="sng" dirty="0"/>
              <a:t>emptied</a:t>
            </a:r>
            <a:r>
              <a:rPr lang="en-US" dirty="0"/>
              <a:t> himself, taking the form of a servant, being born in the likeness of men. And being found in human form he </a:t>
            </a:r>
            <a:r>
              <a:rPr lang="en-US" u="sng" dirty="0"/>
              <a:t>humbled himself </a:t>
            </a:r>
            <a:r>
              <a:rPr lang="en-US" dirty="0"/>
              <a:t>and became obedient unto death, even death on a cross</a:t>
            </a:r>
            <a:br>
              <a:rPr lang="en-US" dirty="0"/>
            </a:br>
            <a:endParaRPr lang="en-US" dirty="0"/>
          </a:p>
        </p:txBody>
      </p:sp>
      <p:sp>
        <p:nvSpPr>
          <p:cNvPr id="6" name="TextBox 5">
            <a:extLst>
              <a:ext uri="{FF2B5EF4-FFF2-40B4-BE49-F238E27FC236}">
                <a16:creationId xmlns:a16="http://schemas.microsoft.com/office/drawing/2014/main" id="{A3CBABA7-CCC0-697D-F4C4-69D4A338C7F7}"/>
              </a:ext>
            </a:extLst>
          </p:cNvPr>
          <p:cNvSpPr txBox="1"/>
          <p:nvPr/>
        </p:nvSpPr>
        <p:spPr>
          <a:xfrm>
            <a:off x="1120588" y="525475"/>
            <a:ext cx="5244353" cy="523220"/>
          </a:xfrm>
          <a:prstGeom prst="rect">
            <a:avLst/>
          </a:prstGeom>
          <a:noFill/>
        </p:spPr>
        <p:txBody>
          <a:bodyPr wrap="square">
            <a:spAutoFit/>
          </a:bodyPr>
          <a:lstStyle/>
          <a:p>
            <a:r>
              <a:rPr lang="en-US" sz="2800" dirty="0"/>
              <a:t>The Son added a human nature</a:t>
            </a:r>
          </a:p>
        </p:txBody>
      </p:sp>
      <p:pic>
        <p:nvPicPr>
          <p:cNvPr id="7" name="Picture 6">
            <a:extLst>
              <a:ext uri="{FF2B5EF4-FFF2-40B4-BE49-F238E27FC236}">
                <a16:creationId xmlns:a16="http://schemas.microsoft.com/office/drawing/2014/main" id="{1B0559E8-63BC-80EB-1DD3-AC186B8C0040}"/>
              </a:ext>
            </a:extLst>
          </p:cNvPr>
          <p:cNvPicPr>
            <a:picLocks noChangeAspect="1"/>
          </p:cNvPicPr>
          <p:nvPr/>
        </p:nvPicPr>
        <p:blipFill>
          <a:blip r:embed="rId2"/>
          <a:stretch>
            <a:fillRect/>
          </a:stretch>
        </p:blipFill>
        <p:spPr>
          <a:xfrm>
            <a:off x="6096000" y="564373"/>
            <a:ext cx="2560542" cy="701101"/>
          </a:xfrm>
          <a:prstGeom prst="rect">
            <a:avLst/>
          </a:prstGeom>
        </p:spPr>
      </p:pic>
      <p:pic>
        <p:nvPicPr>
          <p:cNvPr id="9" name="Picture 8">
            <a:extLst>
              <a:ext uri="{FF2B5EF4-FFF2-40B4-BE49-F238E27FC236}">
                <a16:creationId xmlns:a16="http://schemas.microsoft.com/office/drawing/2014/main" id="{8DB172B6-A16D-D6D4-C1D4-38178F2AF398}"/>
              </a:ext>
            </a:extLst>
          </p:cNvPr>
          <p:cNvPicPr>
            <a:picLocks noChangeAspect="1"/>
          </p:cNvPicPr>
          <p:nvPr/>
        </p:nvPicPr>
        <p:blipFill>
          <a:blip r:embed="rId3"/>
          <a:stretch>
            <a:fillRect/>
          </a:stretch>
        </p:blipFill>
        <p:spPr>
          <a:xfrm>
            <a:off x="9305188" y="1595718"/>
            <a:ext cx="2585822" cy="4026776"/>
          </a:xfrm>
          <a:prstGeom prst="rect">
            <a:avLst/>
          </a:prstGeom>
        </p:spPr>
      </p:pic>
      <p:sp>
        <p:nvSpPr>
          <p:cNvPr id="4" name="TextBox 3">
            <a:extLst>
              <a:ext uri="{FF2B5EF4-FFF2-40B4-BE49-F238E27FC236}">
                <a16:creationId xmlns:a16="http://schemas.microsoft.com/office/drawing/2014/main" id="{E3A39FCF-0A03-9DD4-70B6-14E7C1135261}"/>
              </a:ext>
            </a:extLst>
          </p:cNvPr>
          <p:cNvSpPr txBox="1"/>
          <p:nvPr/>
        </p:nvSpPr>
        <p:spPr>
          <a:xfrm>
            <a:off x="716822" y="3876719"/>
            <a:ext cx="8283742" cy="954107"/>
          </a:xfrm>
          <a:prstGeom prst="rect">
            <a:avLst/>
          </a:prstGeom>
          <a:noFill/>
        </p:spPr>
        <p:txBody>
          <a:bodyPr wrap="square">
            <a:spAutoFit/>
          </a:bodyPr>
          <a:lstStyle/>
          <a:p>
            <a:r>
              <a:rPr lang="en-US" sz="2800" dirty="0"/>
              <a:t>Colossians 2:9</a:t>
            </a:r>
          </a:p>
          <a:p>
            <a:r>
              <a:rPr lang="en-US" sz="2800" dirty="0"/>
              <a:t>For in Him all the fullness of Deity dwells in bodily form,</a:t>
            </a:r>
          </a:p>
        </p:txBody>
      </p:sp>
      <p:pic>
        <p:nvPicPr>
          <p:cNvPr id="8" name="Picture 7">
            <a:extLst>
              <a:ext uri="{FF2B5EF4-FFF2-40B4-BE49-F238E27FC236}">
                <a16:creationId xmlns:a16="http://schemas.microsoft.com/office/drawing/2014/main" id="{657F5C16-BBB7-D1DE-942D-22FFF25731DE}"/>
              </a:ext>
            </a:extLst>
          </p:cNvPr>
          <p:cNvPicPr>
            <a:picLocks noChangeAspect="1"/>
          </p:cNvPicPr>
          <p:nvPr/>
        </p:nvPicPr>
        <p:blipFill>
          <a:blip r:embed="rId4"/>
          <a:stretch>
            <a:fillRect/>
          </a:stretch>
        </p:blipFill>
        <p:spPr>
          <a:xfrm>
            <a:off x="4306308" y="4956902"/>
            <a:ext cx="2629128" cy="1463167"/>
          </a:xfrm>
          <a:prstGeom prst="rect">
            <a:avLst/>
          </a:prstGeom>
        </p:spPr>
      </p:pic>
    </p:spTree>
    <p:extLst>
      <p:ext uri="{BB962C8B-B14F-4D97-AF65-F5344CB8AC3E}">
        <p14:creationId xmlns:p14="http://schemas.microsoft.com/office/powerpoint/2010/main" val="2568092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CBABA7-CCC0-697D-F4C4-69D4A338C7F7}"/>
              </a:ext>
            </a:extLst>
          </p:cNvPr>
          <p:cNvSpPr txBox="1"/>
          <p:nvPr/>
        </p:nvSpPr>
        <p:spPr>
          <a:xfrm>
            <a:off x="1120588" y="525475"/>
            <a:ext cx="10614212" cy="954107"/>
          </a:xfrm>
          <a:prstGeom prst="rect">
            <a:avLst/>
          </a:prstGeom>
          <a:noFill/>
        </p:spPr>
        <p:txBody>
          <a:bodyPr wrap="square">
            <a:spAutoFit/>
          </a:bodyPr>
          <a:lstStyle/>
          <a:p>
            <a:r>
              <a:rPr lang="en-US" sz="2800" dirty="0"/>
              <a:t>When the Son is in his human nature he got tired, needed food and rest, prayed to the father, and could die </a:t>
            </a:r>
          </a:p>
        </p:txBody>
      </p:sp>
      <p:sp>
        <p:nvSpPr>
          <p:cNvPr id="10" name="TextBox 9">
            <a:extLst>
              <a:ext uri="{FF2B5EF4-FFF2-40B4-BE49-F238E27FC236}">
                <a16:creationId xmlns:a16="http://schemas.microsoft.com/office/drawing/2014/main" id="{13F00DA1-444D-8461-16AE-7CE1EFB276AC}"/>
              </a:ext>
            </a:extLst>
          </p:cNvPr>
          <p:cNvSpPr txBox="1"/>
          <p:nvPr/>
        </p:nvSpPr>
        <p:spPr>
          <a:xfrm>
            <a:off x="711201" y="3720154"/>
            <a:ext cx="10614212" cy="954107"/>
          </a:xfrm>
          <a:prstGeom prst="rect">
            <a:avLst/>
          </a:prstGeom>
          <a:noFill/>
        </p:spPr>
        <p:txBody>
          <a:bodyPr wrap="square">
            <a:spAutoFit/>
          </a:bodyPr>
          <a:lstStyle/>
          <a:p>
            <a:r>
              <a:rPr lang="en-US" sz="2800" dirty="0"/>
              <a:t>When the Son is in his divine nature he is God.  He shares all the qualities of God.  All powerful, eternal, he can be everywhere at once</a:t>
            </a:r>
          </a:p>
        </p:txBody>
      </p:sp>
      <p:pic>
        <p:nvPicPr>
          <p:cNvPr id="12" name="Picture 11">
            <a:extLst>
              <a:ext uri="{FF2B5EF4-FFF2-40B4-BE49-F238E27FC236}">
                <a16:creationId xmlns:a16="http://schemas.microsoft.com/office/drawing/2014/main" id="{D1FD9CEF-41F5-3E6D-E83E-ECA19552ACE3}"/>
              </a:ext>
            </a:extLst>
          </p:cNvPr>
          <p:cNvPicPr>
            <a:picLocks noChangeAspect="1"/>
          </p:cNvPicPr>
          <p:nvPr/>
        </p:nvPicPr>
        <p:blipFill>
          <a:blip r:embed="rId2"/>
          <a:stretch>
            <a:fillRect/>
          </a:stretch>
        </p:blipFill>
        <p:spPr>
          <a:xfrm>
            <a:off x="3516602" y="1578053"/>
            <a:ext cx="2911092" cy="2065199"/>
          </a:xfrm>
          <a:prstGeom prst="rect">
            <a:avLst/>
          </a:prstGeom>
        </p:spPr>
      </p:pic>
      <p:pic>
        <p:nvPicPr>
          <p:cNvPr id="14" name="Picture 13">
            <a:extLst>
              <a:ext uri="{FF2B5EF4-FFF2-40B4-BE49-F238E27FC236}">
                <a16:creationId xmlns:a16="http://schemas.microsoft.com/office/drawing/2014/main" id="{D0D27CBE-A1B6-6040-653D-5EFC08AEEC0F}"/>
              </a:ext>
            </a:extLst>
          </p:cNvPr>
          <p:cNvPicPr>
            <a:picLocks noChangeAspect="1"/>
          </p:cNvPicPr>
          <p:nvPr/>
        </p:nvPicPr>
        <p:blipFill>
          <a:blip r:embed="rId3"/>
          <a:stretch>
            <a:fillRect/>
          </a:stretch>
        </p:blipFill>
        <p:spPr>
          <a:xfrm>
            <a:off x="6505388" y="4674261"/>
            <a:ext cx="2941575" cy="2141406"/>
          </a:xfrm>
          <a:prstGeom prst="rect">
            <a:avLst/>
          </a:prstGeom>
        </p:spPr>
      </p:pic>
    </p:spTree>
    <p:extLst>
      <p:ext uri="{BB962C8B-B14F-4D97-AF65-F5344CB8AC3E}">
        <p14:creationId xmlns:p14="http://schemas.microsoft.com/office/powerpoint/2010/main" val="383269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CBABA7-CCC0-697D-F4C4-69D4A338C7F7}"/>
              </a:ext>
            </a:extLst>
          </p:cNvPr>
          <p:cNvSpPr txBox="1"/>
          <p:nvPr/>
        </p:nvSpPr>
        <p:spPr>
          <a:xfrm>
            <a:off x="1120588" y="525475"/>
            <a:ext cx="10614212" cy="954107"/>
          </a:xfrm>
          <a:prstGeom prst="rect">
            <a:avLst/>
          </a:prstGeom>
          <a:noFill/>
        </p:spPr>
        <p:txBody>
          <a:bodyPr wrap="square">
            <a:spAutoFit/>
          </a:bodyPr>
          <a:lstStyle/>
          <a:p>
            <a:r>
              <a:rPr lang="en-US" sz="2800" dirty="0"/>
              <a:t>When you read the Bible, sometimes Jesus is talking in his human nature where he has limited himself</a:t>
            </a:r>
          </a:p>
        </p:txBody>
      </p:sp>
      <p:sp>
        <p:nvSpPr>
          <p:cNvPr id="10" name="TextBox 9">
            <a:extLst>
              <a:ext uri="{FF2B5EF4-FFF2-40B4-BE49-F238E27FC236}">
                <a16:creationId xmlns:a16="http://schemas.microsoft.com/office/drawing/2014/main" id="{13F00DA1-444D-8461-16AE-7CE1EFB276AC}"/>
              </a:ext>
            </a:extLst>
          </p:cNvPr>
          <p:cNvSpPr txBox="1"/>
          <p:nvPr/>
        </p:nvSpPr>
        <p:spPr>
          <a:xfrm>
            <a:off x="379507" y="3720154"/>
            <a:ext cx="10614212" cy="954107"/>
          </a:xfrm>
          <a:prstGeom prst="rect">
            <a:avLst/>
          </a:prstGeom>
          <a:noFill/>
        </p:spPr>
        <p:txBody>
          <a:bodyPr wrap="square">
            <a:spAutoFit/>
          </a:bodyPr>
          <a:lstStyle/>
          <a:p>
            <a:r>
              <a:rPr lang="en-US" sz="2800" dirty="0"/>
              <a:t>Other times he is talking about his divine nature as God and uses the same names as God </a:t>
            </a:r>
          </a:p>
        </p:txBody>
      </p:sp>
      <p:pic>
        <p:nvPicPr>
          <p:cNvPr id="3" name="Picture 2">
            <a:extLst>
              <a:ext uri="{FF2B5EF4-FFF2-40B4-BE49-F238E27FC236}">
                <a16:creationId xmlns:a16="http://schemas.microsoft.com/office/drawing/2014/main" id="{33DE4035-3A14-9028-3E4E-1B9DD843E490}"/>
              </a:ext>
            </a:extLst>
          </p:cNvPr>
          <p:cNvPicPr>
            <a:picLocks noChangeAspect="1"/>
          </p:cNvPicPr>
          <p:nvPr/>
        </p:nvPicPr>
        <p:blipFill>
          <a:blip r:embed="rId2"/>
          <a:stretch>
            <a:fillRect/>
          </a:stretch>
        </p:blipFill>
        <p:spPr>
          <a:xfrm>
            <a:off x="7131772" y="1343503"/>
            <a:ext cx="2872989" cy="1806097"/>
          </a:xfrm>
          <a:prstGeom prst="rect">
            <a:avLst/>
          </a:prstGeom>
        </p:spPr>
      </p:pic>
      <p:pic>
        <p:nvPicPr>
          <p:cNvPr id="5" name="Picture 4">
            <a:extLst>
              <a:ext uri="{FF2B5EF4-FFF2-40B4-BE49-F238E27FC236}">
                <a16:creationId xmlns:a16="http://schemas.microsoft.com/office/drawing/2014/main" id="{0AFB6663-605D-B162-1FDC-CFA9C4FD8712}"/>
              </a:ext>
            </a:extLst>
          </p:cNvPr>
          <p:cNvPicPr>
            <a:picLocks noChangeAspect="1"/>
          </p:cNvPicPr>
          <p:nvPr/>
        </p:nvPicPr>
        <p:blipFill>
          <a:blip r:embed="rId3"/>
          <a:stretch>
            <a:fillRect/>
          </a:stretch>
        </p:blipFill>
        <p:spPr>
          <a:xfrm>
            <a:off x="5860080" y="4550483"/>
            <a:ext cx="2842506" cy="1928027"/>
          </a:xfrm>
          <a:prstGeom prst="rect">
            <a:avLst/>
          </a:prstGeom>
        </p:spPr>
      </p:pic>
    </p:spTree>
    <p:extLst>
      <p:ext uri="{BB962C8B-B14F-4D97-AF65-F5344CB8AC3E}">
        <p14:creationId xmlns:p14="http://schemas.microsoft.com/office/powerpoint/2010/main" val="288663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09800" y="76200"/>
            <a:ext cx="7772400" cy="609600"/>
          </a:xfrm>
        </p:spPr>
        <p:txBody>
          <a:bodyPr>
            <a:normAutofit fontScale="90000"/>
          </a:bodyPr>
          <a:lstStyle/>
          <a:p>
            <a:pPr algn="ctr"/>
            <a:r>
              <a:rPr lang="en-US" sz="4000" dirty="0">
                <a:solidFill>
                  <a:srgbClr val="FFFF00"/>
                </a:solidFill>
                <a:latin typeface="Arial" charset="0"/>
              </a:rPr>
              <a:t>The Incarnation</a:t>
            </a:r>
            <a:endParaRPr lang="en-US" dirty="0">
              <a:solidFill>
                <a:srgbClr val="FFFF00"/>
              </a:solidFill>
            </a:endParaRPr>
          </a:p>
        </p:txBody>
      </p:sp>
      <p:pic>
        <p:nvPicPr>
          <p:cNvPr id="105476" name="Picture 4" descr="Incarnation"/>
          <p:cNvPicPr>
            <a:picLocks noGrp="1" noChangeAspect="1" noChangeArrowheads="1"/>
          </p:cNvPicPr>
          <p:nvPr>
            <p:ph idx="1"/>
          </p:nvPr>
        </p:nvPicPr>
        <p:blipFill>
          <a:blip r:embed="rId3"/>
          <a:srcRect/>
          <a:stretch>
            <a:fillRect/>
          </a:stretch>
        </p:blipFill>
        <p:spPr>
          <a:xfrm>
            <a:off x="1621098" y="659494"/>
            <a:ext cx="7994590" cy="6084207"/>
          </a:xfrm>
        </p:spPr>
      </p:pic>
      <p:sp>
        <p:nvSpPr>
          <p:cNvPr id="2" name="Rectangle 1">
            <a:extLst>
              <a:ext uri="{FF2B5EF4-FFF2-40B4-BE49-F238E27FC236}">
                <a16:creationId xmlns:a16="http://schemas.microsoft.com/office/drawing/2014/main" id="{85089D57-8085-4D92-A49C-B1B5AE68AFD9}"/>
              </a:ext>
            </a:extLst>
          </p:cNvPr>
          <p:cNvSpPr/>
          <p:nvPr/>
        </p:nvSpPr>
        <p:spPr>
          <a:xfrm>
            <a:off x="1748855" y="685801"/>
            <a:ext cx="4572000" cy="584775"/>
          </a:xfrm>
          <a:prstGeom prst="rect">
            <a:avLst/>
          </a:prstGeom>
        </p:spPr>
        <p:txBody>
          <a:bodyPr>
            <a:spAutoFit/>
          </a:bodyPr>
          <a:lstStyle/>
          <a:p>
            <a:r>
              <a:rPr lang="en-US" sz="1600" dirty="0"/>
              <a:t>Jn. 14:9</a:t>
            </a:r>
            <a:r>
              <a:rPr lang="en-US" sz="1600" i="1" dirty="0"/>
              <a:t> —</a:t>
            </a:r>
            <a:r>
              <a:rPr lang="en-US" sz="1600" dirty="0"/>
              <a:t>“</a:t>
            </a:r>
            <a:r>
              <a:rPr lang="en-US" sz="1600" i="1" dirty="0"/>
              <a:t>He who has seen Me has seen the Father.”</a:t>
            </a:r>
            <a:endParaRPr lang="en-US" sz="1600" dirty="0"/>
          </a:p>
        </p:txBody>
      </p:sp>
      <p:sp>
        <p:nvSpPr>
          <p:cNvPr id="5" name="TextBox 4">
            <a:extLst>
              <a:ext uri="{FF2B5EF4-FFF2-40B4-BE49-F238E27FC236}">
                <a16:creationId xmlns:a16="http://schemas.microsoft.com/office/drawing/2014/main" id="{3AAC49E6-448C-4CCF-AE4B-0E28CAB73FFD}"/>
              </a:ext>
            </a:extLst>
          </p:cNvPr>
          <p:cNvSpPr txBox="1"/>
          <p:nvPr/>
        </p:nvSpPr>
        <p:spPr>
          <a:xfrm>
            <a:off x="1621098" y="5162169"/>
            <a:ext cx="4041491" cy="338554"/>
          </a:xfrm>
          <a:prstGeom prst="rect">
            <a:avLst/>
          </a:prstGeom>
          <a:noFill/>
        </p:spPr>
        <p:txBody>
          <a:bodyPr wrap="none" rtlCol="0">
            <a:spAutoFit/>
          </a:bodyPr>
          <a:lstStyle/>
          <a:p>
            <a:r>
              <a:rPr lang="en-US" sz="1600" dirty="0"/>
              <a:t>John 14:28 “….for the Father is greater than I”</a:t>
            </a:r>
          </a:p>
        </p:txBody>
      </p:sp>
      <p:sp>
        <p:nvSpPr>
          <p:cNvPr id="3" name="Rectangle 2">
            <a:extLst>
              <a:ext uri="{FF2B5EF4-FFF2-40B4-BE49-F238E27FC236}">
                <a16:creationId xmlns:a16="http://schemas.microsoft.com/office/drawing/2014/main" id="{FA4001F5-AF01-4C8E-804B-C904CA12B292}"/>
              </a:ext>
            </a:extLst>
          </p:cNvPr>
          <p:cNvSpPr/>
          <p:nvPr/>
        </p:nvSpPr>
        <p:spPr>
          <a:xfrm>
            <a:off x="1748855" y="1269094"/>
            <a:ext cx="2552494" cy="461665"/>
          </a:xfrm>
          <a:prstGeom prst="rect">
            <a:avLst/>
          </a:prstGeom>
        </p:spPr>
        <p:txBody>
          <a:bodyPr wrap="none">
            <a:spAutoFit/>
          </a:bodyPr>
          <a:lstStyle/>
          <a:p>
            <a:r>
              <a:rPr lang="en-US" sz="1200" dirty="0">
                <a:solidFill>
                  <a:srgbClr val="001320"/>
                </a:solidFill>
                <a:latin typeface="Arimo" panose="020B0604020202020204" pitchFamily="34" charset="0"/>
              </a:rPr>
              <a:t>John 10:30 “I and the Father are one.“</a:t>
            </a:r>
            <a:br>
              <a:rPr lang="en-US" sz="1200" dirty="0">
                <a:solidFill>
                  <a:srgbClr val="001320"/>
                </a:solidFill>
                <a:latin typeface="Arimo" panose="020B0604020202020204" pitchFamily="34" charset="0"/>
              </a:rPr>
            </a:br>
            <a:r>
              <a:rPr lang="en-US" sz="1200" dirty="0">
                <a:solidFill>
                  <a:srgbClr val="001320"/>
                </a:solidFill>
                <a:latin typeface="Arimo" panose="020B0604020202020204" pitchFamily="34" charset="0"/>
              </a:rPr>
              <a:t>John 8:58  “I AM”</a:t>
            </a:r>
            <a:endParaRPr lang="en-US" sz="1200" dirty="0"/>
          </a:p>
        </p:txBody>
      </p:sp>
      <p:sp>
        <p:nvSpPr>
          <p:cNvPr id="4" name="Rectangle 3">
            <a:extLst>
              <a:ext uri="{FF2B5EF4-FFF2-40B4-BE49-F238E27FC236}">
                <a16:creationId xmlns:a16="http://schemas.microsoft.com/office/drawing/2014/main" id="{1D4CC328-0587-419A-B4F7-9AD774AF3415}"/>
              </a:ext>
            </a:extLst>
          </p:cNvPr>
          <p:cNvSpPr/>
          <p:nvPr/>
        </p:nvSpPr>
        <p:spPr>
          <a:xfrm>
            <a:off x="1524000" y="5736211"/>
            <a:ext cx="4572000"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Matt 24:36-"But about that day or hour no one knows, not even the angels in heaven, nor the Son, but only the Father.</a:t>
            </a:r>
          </a:p>
        </p:txBody>
      </p:sp>
      <p:sp>
        <p:nvSpPr>
          <p:cNvPr id="6" name="Rectangle 5">
            <a:extLst>
              <a:ext uri="{FF2B5EF4-FFF2-40B4-BE49-F238E27FC236}">
                <a16:creationId xmlns:a16="http://schemas.microsoft.com/office/drawing/2014/main" id="{ABEEEA05-8074-41B2-8CD9-F8AFCEFE0D13}"/>
              </a:ext>
            </a:extLst>
          </p:cNvPr>
          <p:cNvSpPr/>
          <p:nvPr/>
        </p:nvSpPr>
        <p:spPr>
          <a:xfrm>
            <a:off x="1748856" y="3124200"/>
            <a:ext cx="221354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79A7A1-23B1-4816-B6C0-2A501CB3C884}"/>
              </a:ext>
            </a:extLst>
          </p:cNvPr>
          <p:cNvSpPr/>
          <p:nvPr/>
        </p:nvSpPr>
        <p:spPr>
          <a:xfrm>
            <a:off x="3810000" y="4362692"/>
            <a:ext cx="71878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79A1B7-FBD4-4C8F-A7C2-4185039E5828}"/>
              </a:ext>
            </a:extLst>
          </p:cNvPr>
          <p:cNvSpPr/>
          <p:nvPr/>
        </p:nvSpPr>
        <p:spPr>
          <a:xfrm>
            <a:off x="3532805" y="1692733"/>
            <a:ext cx="71878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FE709B-DDAF-4548-B60C-248247662DCE}"/>
              </a:ext>
            </a:extLst>
          </p:cNvPr>
          <p:cNvSpPr/>
          <p:nvPr/>
        </p:nvSpPr>
        <p:spPr>
          <a:xfrm>
            <a:off x="3829080" y="211723"/>
            <a:ext cx="4629121" cy="388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72C316-DDA7-47CF-B918-BB5B4D252075}"/>
              </a:ext>
            </a:extLst>
          </p:cNvPr>
          <p:cNvSpPr/>
          <p:nvPr/>
        </p:nvSpPr>
        <p:spPr>
          <a:xfrm>
            <a:off x="6835761" y="2362201"/>
            <a:ext cx="1624163" cy="276999"/>
          </a:xfrm>
          <a:prstGeom prst="rect">
            <a:avLst/>
          </a:prstGeom>
        </p:spPr>
        <p:txBody>
          <a:bodyPr wrap="none">
            <a:spAutoFit/>
          </a:bodyPr>
          <a:lstStyle/>
          <a:p>
            <a:r>
              <a:rPr lang="en-US" sz="1200" dirty="0">
                <a:solidFill>
                  <a:srgbClr val="001320"/>
                </a:solidFill>
                <a:latin typeface="Arimo" panose="020B0604020202020204" pitchFamily="34" charset="0"/>
              </a:rPr>
              <a:t>John 16:30, John 21:17</a:t>
            </a:r>
            <a:endParaRPr lang="en-US" sz="1200" dirty="0"/>
          </a:p>
        </p:txBody>
      </p:sp>
      <p:pic>
        <p:nvPicPr>
          <p:cNvPr id="14" name="Picture 13">
            <a:extLst>
              <a:ext uri="{FF2B5EF4-FFF2-40B4-BE49-F238E27FC236}">
                <a16:creationId xmlns:a16="http://schemas.microsoft.com/office/drawing/2014/main" id="{01E21A47-F75C-9A9B-0BD0-DFCAC19364C7}"/>
              </a:ext>
            </a:extLst>
          </p:cNvPr>
          <p:cNvPicPr>
            <a:picLocks noChangeAspect="1"/>
          </p:cNvPicPr>
          <p:nvPr/>
        </p:nvPicPr>
        <p:blipFill>
          <a:blip r:embed="rId4"/>
          <a:stretch>
            <a:fillRect/>
          </a:stretch>
        </p:blipFill>
        <p:spPr>
          <a:xfrm>
            <a:off x="7711052" y="693011"/>
            <a:ext cx="1813717" cy="518205"/>
          </a:xfrm>
          <a:prstGeom prst="rect">
            <a:avLst/>
          </a:prstGeom>
        </p:spPr>
      </p:pic>
      <p:pic>
        <p:nvPicPr>
          <p:cNvPr id="16" name="Picture 15">
            <a:extLst>
              <a:ext uri="{FF2B5EF4-FFF2-40B4-BE49-F238E27FC236}">
                <a16:creationId xmlns:a16="http://schemas.microsoft.com/office/drawing/2014/main" id="{27C4D809-051A-927D-CD95-BA0EC5330880}"/>
              </a:ext>
            </a:extLst>
          </p:cNvPr>
          <p:cNvPicPr>
            <a:picLocks noChangeAspect="1"/>
          </p:cNvPicPr>
          <p:nvPr/>
        </p:nvPicPr>
        <p:blipFill>
          <a:blip r:embed="rId5"/>
          <a:stretch>
            <a:fillRect/>
          </a:stretch>
        </p:blipFill>
        <p:spPr>
          <a:xfrm>
            <a:off x="9712786" y="1129150"/>
            <a:ext cx="2232853" cy="853514"/>
          </a:xfrm>
          <a:prstGeom prst="rect">
            <a:avLst/>
          </a:prstGeom>
        </p:spPr>
      </p:pic>
      <p:pic>
        <p:nvPicPr>
          <p:cNvPr id="18" name="Picture 17">
            <a:extLst>
              <a:ext uri="{FF2B5EF4-FFF2-40B4-BE49-F238E27FC236}">
                <a16:creationId xmlns:a16="http://schemas.microsoft.com/office/drawing/2014/main" id="{CB502B91-29EB-3FC8-0EA1-4143DCF77412}"/>
              </a:ext>
            </a:extLst>
          </p:cNvPr>
          <p:cNvPicPr>
            <a:picLocks noChangeAspect="1"/>
          </p:cNvPicPr>
          <p:nvPr/>
        </p:nvPicPr>
        <p:blipFill>
          <a:blip r:embed="rId6"/>
          <a:stretch>
            <a:fillRect/>
          </a:stretch>
        </p:blipFill>
        <p:spPr>
          <a:xfrm>
            <a:off x="8660617" y="1869915"/>
            <a:ext cx="2438611" cy="1150720"/>
          </a:xfrm>
          <a:prstGeom prst="rect">
            <a:avLst/>
          </a:prstGeom>
        </p:spPr>
      </p:pic>
      <p:pic>
        <p:nvPicPr>
          <p:cNvPr id="20" name="Picture 19">
            <a:extLst>
              <a:ext uri="{FF2B5EF4-FFF2-40B4-BE49-F238E27FC236}">
                <a16:creationId xmlns:a16="http://schemas.microsoft.com/office/drawing/2014/main" id="{817CB00B-64EF-8201-44D7-349A1B9005B3}"/>
              </a:ext>
            </a:extLst>
          </p:cNvPr>
          <p:cNvPicPr>
            <a:picLocks noChangeAspect="1"/>
          </p:cNvPicPr>
          <p:nvPr/>
        </p:nvPicPr>
        <p:blipFill>
          <a:blip r:embed="rId7"/>
          <a:stretch>
            <a:fillRect/>
          </a:stretch>
        </p:blipFill>
        <p:spPr>
          <a:xfrm>
            <a:off x="8229601" y="2905650"/>
            <a:ext cx="2309060" cy="662997"/>
          </a:xfrm>
          <a:prstGeom prst="rect">
            <a:avLst/>
          </a:prstGeom>
        </p:spPr>
      </p:pic>
      <p:pic>
        <p:nvPicPr>
          <p:cNvPr id="8" name="Picture 7">
            <a:extLst>
              <a:ext uri="{FF2B5EF4-FFF2-40B4-BE49-F238E27FC236}">
                <a16:creationId xmlns:a16="http://schemas.microsoft.com/office/drawing/2014/main" id="{B33DCBAF-E7A0-1F4F-6634-B82BED733950}"/>
              </a:ext>
            </a:extLst>
          </p:cNvPr>
          <p:cNvPicPr>
            <a:picLocks noChangeAspect="1"/>
          </p:cNvPicPr>
          <p:nvPr/>
        </p:nvPicPr>
        <p:blipFill>
          <a:blip r:embed="rId8"/>
          <a:stretch>
            <a:fillRect/>
          </a:stretch>
        </p:blipFill>
        <p:spPr>
          <a:xfrm>
            <a:off x="8816199" y="3701163"/>
            <a:ext cx="2370025" cy="708721"/>
          </a:xfrm>
          <a:prstGeom prst="rect">
            <a:avLst/>
          </a:prstGeom>
        </p:spPr>
      </p:pic>
      <p:pic>
        <p:nvPicPr>
          <p:cNvPr id="15" name="Picture 14">
            <a:extLst>
              <a:ext uri="{FF2B5EF4-FFF2-40B4-BE49-F238E27FC236}">
                <a16:creationId xmlns:a16="http://schemas.microsoft.com/office/drawing/2014/main" id="{AC15C8EB-EDA6-E98E-EF4C-BC0F01C38EBD}"/>
              </a:ext>
            </a:extLst>
          </p:cNvPr>
          <p:cNvPicPr>
            <a:picLocks noChangeAspect="1"/>
          </p:cNvPicPr>
          <p:nvPr/>
        </p:nvPicPr>
        <p:blipFill>
          <a:blip r:embed="rId9"/>
          <a:stretch>
            <a:fillRect/>
          </a:stretch>
        </p:blipFill>
        <p:spPr>
          <a:xfrm>
            <a:off x="9565355" y="5031291"/>
            <a:ext cx="2522439" cy="777307"/>
          </a:xfrm>
          <a:prstGeom prst="rect">
            <a:avLst/>
          </a:prstGeom>
        </p:spPr>
      </p:pic>
      <p:pic>
        <p:nvPicPr>
          <p:cNvPr id="19" name="Picture 18">
            <a:extLst>
              <a:ext uri="{FF2B5EF4-FFF2-40B4-BE49-F238E27FC236}">
                <a16:creationId xmlns:a16="http://schemas.microsoft.com/office/drawing/2014/main" id="{FF6E4891-38C2-C387-945B-97F56A90D41C}"/>
              </a:ext>
            </a:extLst>
          </p:cNvPr>
          <p:cNvPicPr>
            <a:picLocks noChangeAspect="1"/>
          </p:cNvPicPr>
          <p:nvPr/>
        </p:nvPicPr>
        <p:blipFill>
          <a:blip r:embed="rId10"/>
          <a:stretch>
            <a:fillRect/>
          </a:stretch>
        </p:blipFill>
        <p:spPr>
          <a:xfrm>
            <a:off x="8546306" y="4359164"/>
            <a:ext cx="2667231" cy="815411"/>
          </a:xfrm>
          <a:prstGeom prst="rect">
            <a:avLst/>
          </a:prstGeom>
        </p:spPr>
      </p:pic>
      <p:pic>
        <p:nvPicPr>
          <p:cNvPr id="22" name="Picture 21">
            <a:extLst>
              <a:ext uri="{FF2B5EF4-FFF2-40B4-BE49-F238E27FC236}">
                <a16:creationId xmlns:a16="http://schemas.microsoft.com/office/drawing/2014/main" id="{DB7FEADF-EA8B-E9AC-13DD-ECF5F3CC1EED}"/>
              </a:ext>
            </a:extLst>
          </p:cNvPr>
          <p:cNvPicPr>
            <a:picLocks noChangeAspect="1"/>
          </p:cNvPicPr>
          <p:nvPr/>
        </p:nvPicPr>
        <p:blipFill>
          <a:blip r:embed="rId11"/>
          <a:stretch>
            <a:fillRect/>
          </a:stretch>
        </p:blipFill>
        <p:spPr>
          <a:xfrm>
            <a:off x="9320448" y="5672075"/>
            <a:ext cx="2339543" cy="769687"/>
          </a:xfrm>
          <a:prstGeom prst="rect">
            <a:avLst/>
          </a:prstGeom>
        </p:spPr>
      </p:pic>
      <p:pic>
        <p:nvPicPr>
          <p:cNvPr id="24" name="Picture 23">
            <a:extLst>
              <a:ext uri="{FF2B5EF4-FFF2-40B4-BE49-F238E27FC236}">
                <a16:creationId xmlns:a16="http://schemas.microsoft.com/office/drawing/2014/main" id="{1C05576A-1300-CF7B-24B1-C0443A5D92DA}"/>
              </a:ext>
            </a:extLst>
          </p:cNvPr>
          <p:cNvPicPr>
            <a:picLocks noChangeAspect="1"/>
          </p:cNvPicPr>
          <p:nvPr/>
        </p:nvPicPr>
        <p:blipFill>
          <a:blip r:embed="rId12"/>
          <a:stretch>
            <a:fillRect/>
          </a:stretch>
        </p:blipFill>
        <p:spPr>
          <a:xfrm>
            <a:off x="8934253" y="6271209"/>
            <a:ext cx="2103302" cy="586791"/>
          </a:xfrm>
          <a:prstGeom prst="rect">
            <a:avLst/>
          </a:prstGeom>
        </p:spPr>
      </p:pic>
      <p:pic>
        <p:nvPicPr>
          <p:cNvPr id="26" name="Picture 25">
            <a:extLst>
              <a:ext uri="{FF2B5EF4-FFF2-40B4-BE49-F238E27FC236}">
                <a16:creationId xmlns:a16="http://schemas.microsoft.com/office/drawing/2014/main" id="{004FA9E8-4CAA-AE60-0EAE-EC42381AC17C}"/>
              </a:ext>
            </a:extLst>
          </p:cNvPr>
          <p:cNvPicPr>
            <a:picLocks noChangeAspect="1"/>
          </p:cNvPicPr>
          <p:nvPr/>
        </p:nvPicPr>
        <p:blipFill>
          <a:blip r:embed="rId13"/>
          <a:stretch>
            <a:fillRect/>
          </a:stretch>
        </p:blipFill>
        <p:spPr>
          <a:xfrm>
            <a:off x="50562" y="668701"/>
            <a:ext cx="1706785" cy="656456"/>
          </a:xfrm>
          <a:prstGeom prst="rect">
            <a:avLst/>
          </a:prstGeom>
        </p:spPr>
      </p:pic>
      <p:pic>
        <p:nvPicPr>
          <p:cNvPr id="28" name="Picture 27">
            <a:extLst>
              <a:ext uri="{FF2B5EF4-FFF2-40B4-BE49-F238E27FC236}">
                <a16:creationId xmlns:a16="http://schemas.microsoft.com/office/drawing/2014/main" id="{CC2B328B-C098-5414-3D62-070CA690930C}"/>
              </a:ext>
            </a:extLst>
          </p:cNvPr>
          <p:cNvPicPr>
            <a:picLocks noChangeAspect="1"/>
          </p:cNvPicPr>
          <p:nvPr/>
        </p:nvPicPr>
        <p:blipFill>
          <a:blip r:embed="rId14"/>
          <a:stretch>
            <a:fillRect/>
          </a:stretch>
        </p:blipFill>
        <p:spPr>
          <a:xfrm>
            <a:off x="76143" y="1499926"/>
            <a:ext cx="1624163" cy="883398"/>
          </a:xfrm>
          <a:prstGeom prst="rect">
            <a:avLst/>
          </a:prstGeom>
        </p:spPr>
      </p:pic>
      <p:pic>
        <p:nvPicPr>
          <p:cNvPr id="30" name="Picture 29">
            <a:extLst>
              <a:ext uri="{FF2B5EF4-FFF2-40B4-BE49-F238E27FC236}">
                <a16:creationId xmlns:a16="http://schemas.microsoft.com/office/drawing/2014/main" id="{F5056D83-356C-2DD5-55EE-99D6DE24C476}"/>
              </a:ext>
            </a:extLst>
          </p:cNvPr>
          <p:cNvPicPr>
            <a:picLocks noChangeAspect="1"/>
          </p:cNvPicPr>
          <p:nvPr/>
        </p:nvPicPr>
        <p:blipFill>
          <a:blip r:embed="rId15"/>
          <a:stretch>
            <a:fillRect/>
          </a:stretch>
        </p:blipFill>
        <p:spPr>
          <a:xfrm>
            <a:off x="96225" y="4678044"/>
            <a:ext cx="1823957" cy="568645"/>
          </a:xfrm>
          <a:prstGeom prst="rect">
            <a:avLst/>
          </a:prstGeom>
        </p:spPr>
      </p:pic>
      <p:pic>
        <p:nvPicPr>
          <p:cNvPr id="32" name="Picture 31">
            <a:extLst>
              <a:ext uri="{FF2B5EF4-FFF2-40B4-BE49-F238E27FC236}">
                <a16:creationId xmlns:a16="http://schemas.microsoft.com/office/drawing/2014/main" id="{B03447F6-BF28-74ED-4A67-EBD5702350E0}"/>
              </a:ext>
            </a:extLst>
          </p:cNvPr>
          <p:cNvPicPr>
            <a:picLocks noChangeAspect="1"/>
          </p:cNvPicPr>
          <p:nvPr/>
        </p:nvPicPr>
        <p:blipFill>
          <a:blip r:embed="rId16"/>
          <a:stretch>
            <a:fillRect/>
          </a:stretch>
        </p:blipFill>
        <p:spPr>
          <a:xfrm>
            <a:off x="-12516" y="5621558"/>
            <a:ext cx="1502496" cy="870719"/>
          </a:xfrm>
          <a:prstGeom prst="rect">
            <a:avLst/>
          </a:prstGeom>
        </p:spPr>
      </p:pic>
      <p:pic>
        <p:nvPicPr>
          <p:cNvPr id="34" name="Picture 33">
            <a:extLst>
              <a:ext uri="{FF2B5EF4-FFF2-40B4-BE49-F238E27FC236}">
                <a16:creationId xmlns:a16="http://schemas.microsoft.com/office/drawing/2014/main" id="{5F3002C4-046B-F1CE-574C-600B46B88193}"/>
              </a:ext>
            </a:extLst>
          </p:cNvPr>
          <p:cNvPicPr>
            <a:picLocks noChangeAspect="1"/>
          </p:cNvPicPr>
          <p:nvPr/>
        </p:nvPicPr>
        <p:blipFill>
          <a:blip r:embed="rId17"/>
          <a:stretch>
            <a:fillRect/>
          </a:stretch>
        </p:blipFill>
        <p:spPr>
          <a:xfrm>
            <a:off x="2933122" y="4016751"/>
            <a:ext cx="708721" cy="464860"/>
          </a:xfrm>
          <a:prstGeom prst="rect">
            <a:avLst/>
          </a:prstGeom>
        </p:spPr>
      </p:pic>
      <p:pic>
        <p:nvPicPr>
          <p:cNvPr id="36" name="Picture 35">
            <a:extLst>
              <a:ext uri="{FF2B5EF4-FFF2-40B4-BE49-F238E27FC236}">
                <a16:creationId xmlns:a16="http://schemas.microsoft.com/office/drawing/2014/main" id="{53158AB9-6AC2-4D48-8FDD-8118B6D9DD48}"/>
              </a:ext>
            </a:extLst>
          </p:cNvPr>
          <p:cNvPicPr>
            <a:picLocks noChangeAspect="1"/>
          </p:cNvPicPr>
          <p:nvPr/>
        </p:nvPicPr>
        <p:blipFill>
          <a:blip r:embed="rId18"/>
          <a:stretch>
            <a:fillRect/>
          </a:stretch>
        </p:blipFill>
        <p:spPr>
          <a:xfrm>
            <a:off x="2793601" y="2035497"/>
            <a:ext cx="739204" cy="472481"/>
          </a:xfrm>
          <a:prstGeom prst="rect">
            <a:avLst/>
          </a:prstGeom>
        </p:spPr>
      </p:pic>
      <p:pic>
        <p:nvPicPr>
          <p:cNvPr id="38" name="Picture 37">
            <a:extLst>
              <a:ext uri="{FF2B5EF4-FFF2-40B4-BE49-F238E27FC236}">
                <a16:creationId xmlns:a16="http://schemas.microsoft.com/office/drawing/2014/main" id="{8A130252-86B0-FCCA-1500-6F57034CA2D2}"/>
              </a:ext>
            </a:extLst>
          </p:cNvPr>
          <p:cNvPicPr>
            <a:picLocks noChangeAspect="1"/>
          </p:cNvPicPr>
          <p:nvPr/>
        </p:nvPicPr>
        <p:blipFill>
          <a:blip r:embed="rId19"/>
          <a:stretch>
            <a:fillRect/>
          </a:stretch>
        </p:blipFill>
        <p:spPr>
          <a:xfrm>
            <a:off x="4034855" y="2682946"/>
            <a:ext cx="731583" cy="396274"/>
          </a:xfrm>
          <a:prstGeom prst="rect">
            <a:avLst/>
          </a:prstGeom>
        </p:spPr>
      </p:pic>
    </p:spTree>
    <p:extLst>
      <p:ext uri="{BB962C8B-B14F-4D97-AF65-F5344CB8AC3E}">
        <p14:creationId xmlns:p14="http://schemas.microsoft.com/office/powerpoint/2010/main" val="2335998373"/>
      </p:ext>
    </p:extLst>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4587D-D982-4557-A0CD-F6B02E54B0DA}"/>
              </a:ext>
            </a:extLst>
          </p:cNvPr>
          <p:cNvSpPr>
            <a:spLocks noGrp="1"/>
          </p:cNvSpPr>
          <p:nvPr>
            <p:ph type="title"/>
          </p:nvPr>
        </p:nvSpPr>
        <p:spPr>
          <a:xfrm>
            <a:off x="1981200" y="76200"/>
            <a:ext cx="8229600" cy="1600200"/>
          </a:xfrm>
        </p:spPr>
        <p:txBody>
          <a:bodyPr>
            <a:normAutofit/>
          </a:bodyPr>
          <a:lstStyle/>
          <a:p>
            <a:pPr eaLnBrk="1" hangingPunct="1">
              <a:defRPr/>
            </a:pPr>
            <a:r>
              <a:rPr lang="en-US" altLang="en-US" sz="4000" dirty="0">
                <a:ea typeface="ＭＳ Ｐゴシック" panose="020B0600070205080204" pitchFamily="34" charset="-128"/>
              </a:rPr>
              <a:t>The absolute Deity of Jesus Christ. </a:t>
            </a:r>
          </a:p>
        </p:txBody>
      </p:sp>
      <p:pic>
        <p:nvPicPr>
          <p:cNvPr id="48131" name="Picture 5" descr="Deity">
            <a:extLst>
              <a:ext uri="{FF2B5EF4-FFF2-40B4-BE49-F238E27FC236}">
                <a16:creationId xmlns:a16="http://schemas.microsoft.com/office/drawing/2014/main" id="{88AEB317-BCB2-40B9-91F1-B4092C3C9A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080832" y="1676400"/>
            <a:ext cx="4256218" cy="4194175"/>
          </a:xfrm>
        </p:spPr>
      </p:pic>
      <p:pic>
        <p:nvPicPr>
          <p:cNvPr id="3" name="Picture 2">
            <a:extLst>
              <a:ext uri="{FF2B5EF4-FFF2-40B4-BE49-F238E27FC236}">
                <a16:creationId xmlns:a16="http://schemas.microsoft.com/office/drawing/2014/main" id="{32238949-44D1-DC1E-3115-1E674282585E}"/>
              </a:ext>
            </a:extLst>
          </p:cNvPr>
          <p:cNvPicPr>
            <a:picLocks noChangeAspect="1"/>
          </p:cNvPicPr>
          <p:nvPr/>
        </p:nvPicPr>
        <p:blipFill>
          <a:blip r:embed="rId4"/>
          <a:stretch>
            <a:fillRect/>
          </a:stretch>
        </p:blipFill>
        <p:spPr>
          <a:xfrm>
            <a:off x="6408288" y="1028644"/>
            <a:ext cx="3033023" cy="647756"/>
          </a:xfrm>
          <a:prstGeom prst="rect">
            <a:avLst/>
          </a:prstGeom>
        </p:spPr>
      </p:pic>
    </p:spTree>
    <p:extLst>
      <p:ext uri="{BB962C8B-B14F-4D97-AF65-F5344CB8AC3E}">
        <p14:creationId xmlns:p14="http://schemas.microsoft.com/office/powerpoint/2010/main" val="2972043824"/>
      </p:ext>
    </p:extLst>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EC19F5-BD31-49E6-A896-CF0F83CD0FE6}"/>
              </a:ext>
            </a:extLst>
          </p:cNvPr>
          <p:cNvSpPr>
            <a:spLocks noGrp="1"/>
          </p:cNvSpPr>
          <p:nvPr>
            <p:ph type="title"/>
          </p:nvPr>
        </p:nvSpPr>
        <p:spPr>
          <a:xfrm>
            <a:off x="1240971" y="327709"/>
            <a:ext cx="9601196" cy="1303867"/>
          </a:xfrm>
        </p:spPr>
        <p:txBody>
          <a:bodyPr/>
          <a:lstStyle/>
          <a:p>
            <a:r>
              <a:rPr lang="en-US" dirty="0"/>
              <a:t>Verses –God and Jesus creates</a:t>
            </a:r>
          </a:p>
        </p:txBody>
      </p:sp>
      <p:sp>
        <p:nvSpPr>
          <p:cNvPr id="2" name="Content Placeholder 1">
            <a:extLst>
              <a:ext uri="{FF2B5EF4-FFF2-40B4-BE49-F238E27FC236}">
                <a16:creationId xmlns:a16="http://schemas.microsoft.com/office/drawing/2014/main" id="{F9F183C9-B7CA-4358-AFA0-34D608E167E3}"/>
              </a:ext>
            </a:extLst>
          </p:cNvPr>
          <p:cNvSpPr>
            <a:spLocks noGrp="1"/>
          </p:cNvSpPr>
          <p:nvPr>
            <p:ph idx="1"/>
          </p:nvPr>
        </p:nvSpPr>
        <p:spPr>
          <a:xfrm>
            <a:off x="1240971" y="2839473"/>
            <a:ext cx="8969829" cy="2852737"/>
          </a:xfrm>
        </p:spPr>
        <p:txBody>
          <a:bodyPr>
            <a:normAutofit fontScale="85000" lnSpcReduction="10000"/>
          </a:bodyPr>
          <a:lstStyle/>
          <a:p>
            <a:r>
              <a:rPr lang="en-US" dirty="0"/>
              <a:t>Col. 1:15-20</a:t>
            </a:r>
            <a:br>
              <a:rPr lang="en-US" dirty="0"/>
            </a:br>
            <a:r>
              <a:rPr lang="en-US" dirty="0"/>
              <a:t>The Son is the image of the invisible God, the firstborn(preeminent) over all creation. For in </a:t>
            </a:r>
            <a:r>
              <a:rPr lang="en-US" u="sng" dirty="0"/>
              <a:t>him all things were created</a:t>
            </a:r>
            <a:r>
              <a:rPr lang="en-US" dirty="0"/>
              <a:t>: things in heaven and on earth, visible and invisible, whether thrones or powers or rulers or authorities; all things have been created through him and for him.  He is before all things, and in him all things hold together. And he is the head of the body, the church; he is the beginning and the firstborn from among the dead, so that in everything he might have the supremacy.  For God was pleased to have </a:t>
            </a:r>
            <a:r>
              <a:rPr lang="en-US" u="sng" dirty="0"/>
              <a:t>all his fullness dwell</a:t>
            </a:r>
            <a:r>
              <a:rPr lang="en-US" dirty="0"/>
              <a:t> in him,  and through him to reconcile to himself all things, whether things on earth or things in heaven, by making peace through his blood, shed on the cross.</a:t>
            </a:r>
          </a:p>
        </p:txBody>
      </p:sp>
      <p:sp>
        <p:nvSpPr>
          <p:cNvPr id="4" name="Rectangle 3">
            <a:extLst>
              <a:ext uri="{FF2B5EF4-FFF2-40B4-BE49-F238E27FC236}">
                <a16:creationId xmlns:a16="http://schemas.microsoft.com/office/drawing/2014/main" id="{776C1F26-549F-4714-B313-837DFB0A212F}"/>
              </a:ext>
            </a:extLst>
          </p:cNvPr>
          <p:cNvSpPr/>
          <p:nvPr/>
        </p:nvSpPr>
        <p:spPr>
          <a:xfrm>
            <a:off x="1828800" y="1513910"/>
            <a:ext cx="8382000" cy="1200329"/>
          </a:xfrm>
          <a:prstGeom prst="rect">
            <a:avLst/>
          </a:prstGeom>
        </p:spPr>
        <p:txBody>
          <a:bodyPr wrap="square">
            <a:spAutoFit/>
          </a:bodyPr>
          <a:lstStyle/>
          <a:p>
            <a:r>
              <a:rPr lang="en-US" dirty="0"/>
              <a:t>Isaiah 44:24- "This is what the LORD says-- your Redeemer, who formed you in the womb: I am the LORD, the </a:t>
            </a:r>
            <a:r>
              <a:rPr lang="en-US" u="sng" dirty="0"/>
              <a:t>Maker of all things</a:t>
            </a:r>
            <a:r>
              <a:rPr lang="en-US" dirty="0"/>
              <a:t>, who stretches out the heavens, who spreads out the earth by </a:t>
            </a:r>
            <a:r>
              <a:rPr lang="en-US" u="sng" dirty="0"/>
              <a:t>myself</a:t>
            </a:r>
            <a:r>
              <a:rPr lang="en-US" dirty="0"/>
              <a:t>"</a:t>
            </a:r>
            <a:br>
              <a:rPr lang="en-US" dirty="0"/>
            </a:br>
            <a:endParaRPr lang="en-US" dirty="0"/>
          </a:p>
        </p:txBody>
      </p:sp>
      <p:sp>
        <p:nvSpPr>
          <p:cNvPr id="5" name="TextBox 4">
            <a:extLst>
              <a:ext uri="{FF2B5EF4-FFF2-40B4-BE49-F238E27FC236}">
                <a16:creationId xmlns:a16="http://schemas.microsoft.com/office/drawing/2014/main" id="{933B3D8A-047B-4D15-B259-7960BC92610D}"/>
              </a:ext>
            </a:extLst>
          </p:cNvPr>
          <p:cNvSpPr txBox="1"/>
          <p:nvPr/>
        </p:nvSpPr>
        <p:spPr>
          <a:xfrm>
            <a:off x="1240971" y="5692210"/>
            <a:ext cx="6118085" cy="646331"/>
          </a:xfrm>
          <a:prstGeom prst="rect">
            <a:avLst/>
          </a:prstGeom>
          <a:noFill/>
        </p:spPr>
        <p:txBody>
          <a:bodyPr wrap="none" rtlCol="0">
            <a:spAutoFit/>
          </a:bodyPr>
          <a:lstStyle/>
          <a:p>
            <a:r>
              <a:rPr lang="en-US" dirty="0"/>
              <a:t>John 1:3: “All things were made through Him, and without Him </a:t>
            </a:r>
          </a:p>
          <a:p>
            <a:r>
              <a:rPr lang="en-US" dirty="0"/>
              <a:t>nothing was made that was made.”</a:t>
            </a:r>
          </a:p>
        </p:txBody>
      </p:sp>
    </p:spTree>
    <p:extLst>
      <p:ext uri="{BB962C8B-B14F-4D97-AF65-F5344CB8AC3E}">
        <p14:creationId xmlns:p14="http://schemas.microsoft.com/office/powerpoint/2010/main" val="1636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A1C05-D534-00B6-5B9C-387F68429CA9}"/>
              </a:ext>
            </a:extLst>
          </p:cNvPr>
          <p:cNvPicPr>
            <a:picLocks noChangeAspect="1"/>
          </p:cNvPicPr>
          <p:nvPr/>
        </p:nvPicPr>
        <p:blipFill>
          <a:blip r:embed="rId2"/>
          <a:stretch>
            <a:fillRect/>
          </a:stretch>
        </p:blipFill>
        <p:spPr>
          <a:xfrm>
            <a:off x="4349551" y="111797"/>
            <a:ext cx="2865368" cy="861135"/>
          </a:xfrm>
          <a:prstGeom prst="rect">
            <a:avLst/>
          </a:prstGeom>
        </p:spPr>
      </p:pic>
      <p:pic>
        <p:nvPicPr>
          <p:cNvPr id="7" name="Picture 6">
            <a:extLst>
              <a:ext uri="{FF2B5EF4-FFF2-40B4-BE49-F238E27FC236}">
                <a16:creationId xmlns:a16="http://schemas.microsoft.com/office/drawing/2014/main" id="{156E1A44-E5AC-52F5-01A4-77EBB7400AD1}"/>
              </a:ext>
            </a:extLst>
          </p:cNvPr>
          <p:cNvPicPr>
            <a:picLocks noChangeAspect="1"/>
          </p:cNvPicPr>
          <p:nvPr/>
        </p:nvPicPr>
        <p:blipFill>
          <a:blip r:embed="rId3"/>
          <a:stretch>
            <a:fillRect/>
          </a:stretch>
        </p:blipFill>
        <p:spPr>
          <a:xfrm>
            <a:off x="896559" y="1107910"/>
            <a:ext cx="3101609" cy="2956816"/>
          </a:xfrm>
          <a:prstGeom prst="rect">
            <a:avLst/>
          </a:prstGeom>
        </p:spPr>
      </p:pic>
      <p:pic>
        <p:nvPicPr>
          <p:cNvPr id="9" name="Picture 8">
            <a:extLst>
              <a:ext uri="{FF2B5EF4-FFF2-40B4-BE49-F238E27FC236}">
                <a16:creationId xmlns:a16="http://schemas.microsoft.com/office/drawing/2014/main" id="{F774A6C5-8443-0F3C-7285-FD350D1B0219}"/>
              </a:ext>
            </a:extLst>
          </p:cNvPr>
          <p:cNvPicPr>
            <a:picLocks noChangeAspect="1"/>
          </p:cNvPicPr>
          <p:nvPr/>
        </p:nvPicPr>
        <p:blipFill>
          <a:blip r:embed="rId4"/>
          <a:stretch>
            <a:fillRect/>
          </a:stretch>
        </p:blipFill>
        <p:spPr>
          <a:xfrm>
            <a:off x="4423055" y="1107910"/>
            <a:ext cx="2987299" cy="3772227"/>
          </a:xfrm>
          <a:prstGeom prst="rect">
            <a:avLst/>
          </a:prstGeom>
        </p:spPr>
      </p:pic>
      <p:pic>
        <p:nvPicPr>
          <p:cNvPr id="11" name="Picture 10">
            <a:extLst>
              <a:ext uri="{FF2B5EF4-FFF2-40B4-BE49-F238E27FC236}">
                <a16:creationId xmlns:a16="http://schemas.microsoft.com/office/drawing/2014/main" id="{6E945C9C-4532-751E-BA6D-4C95722177CA}"/>
              </a:ext>
            </a:extLst>
          </p:cNvPr>
          <p:cNvPicPr>
            <a:picLocks noChangeAspect="1"/>
          </p:cNvPicPr>
          <p:nvPr/>
        </p:nvPicPr>
        <p:blipFill>
          <a:blip r:embed="rId5"/>
          <a:stretch>
            <a:fillRect/>
          </a:stretch>
        </p:blipFill>
        <p:spPr>
          <a:xfrm>
            <a:off x="8106036" y="542364"/>
            <a:ext cx="2437242" cy="4477871"/>
          </a:xfrm>
          <a:prstGeom prst="rect">
            <a:avLst/>
          </a:prstGeom>
        </p:spPr>
      </p:pic>
      <p:pic>
        <p:nvPicPr>
          <p:cNvPr id="13" name="Picture 12">
            <a:extLst>
              <a:ext uri="{FF2B5EF4-FFF2-40B4-BE49-F238E27FC236}">
                <a16:creationId xmlns:a16="http://schemas.microsoft.com/office/drawing/2014/main" id="{F6A44B0B-4808-79B9-B148-4CE2A8FC4C0A}"/>
              </a:ext>
            </a:extLst>
          </p:cNvPr>
          <p:cNvPicPr>
            <a:picLocks noChangeAspect="1"/>
          </p:cNvPicPr>
          <p:nvPr/>
        </p:nvPicPr>
        <p:blipFill>
          <a:blip r:embed="rId6"/>
          <a:stretch>
            <a:fillRect/>
          </a:stretch>
        </p:blipFill>
        <p:spPr>
          <a:xfrm>
            <a:off x="1648722" y="4638775"/>
            <a:ext cx="2203373" cy="1609945"/>
          </a:xfrm>
          <a:prstGeom prst="rect">
            <a:avLst/>
          </a:prstGeom>
        </p:spPr>
      </p:pic>
    </p:spTree>
    <p:extLst>
      <p:ext uri="{BB962C8B-B14F-4D97-AF65-F5344CB8AC3E}">
        <p14:creationId xmlns:p14="http://schemas.microsoft.com/office/powerpoint/2010/main" val="284240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01CD9-2C3F-EFCF-26E1-F95913D6F1B8}"/>
              </a:ext>
            </a:extLst>
          </p:cNvPr>
          <p:cNvPicPr>
            <a:picLocks noChangeAspect="1"/>
          </p:cNvPicPr>
          <p:nvPr/>
        </p:nvPicPr>
        <p:blipFill>
          <a:blip r:embed="rId2"/>
          <a:stretch>
            <a:fillRect/>
          </a:stretch>
        </p:blipFill>
        <p:spPr>
          <a:xfrm>
            <a:off x="2743201" y="1161070"/>
            <a:ext cx="3010161" cy="3558848"/>
          </a:xfrm>
          <a:prstGeom prst="rect">
            <a:avLst/>
          </a:prstGeom>
        </p:spPr>
      </p:pic>
      <p:pic>
        <p:nvPicPr>
          <p:cNvPr id="7" name="Picture 6">
            <a:extLst>
              <a:ext uri="{FF2B5EF4-FFF2-40B4-BE49-F238E27FC236}">
                <a16:creationId xmlns:a16="http://schemas.microsoft.com/office/drawing/2014/main" id="{00BDC15E-CC3B-2902-2A3F-AE0EE20CF612}"/>
              </a:ext>
            </a:extLst>
          </p:cNvPr>
          <p:cNvPicPr>
            <a:picLocks noChangeAspect="1"/>
          </p:cNvPicPr>
          <p:nvPr/>
        </p:nvPicPr>
        <p:blipFill>
          <a:blip r:embed="rId3"/>
          <a:stretch>
            <a:fillRect/>
          </a:stretch>
        </p:blipFill>
        <p:spPr>
          <a:xfrm>
            <a:off x="9020908" y="758495"/>
            <a:ext cx="2344616" cy="3810000"/>
          </a:xfrm>
          <a:prstGeom prst="rect">
            <a:avLst/>
          </a:prstGeom>
        </p:spPr>
      </p:pic>
      <p:sp>
        <p:nvSpPr>
          <p:cNvPr id="6" name="TextBox 5">
            <a:extLst>
              <a:ext uri="{FF2B5EF4-FFF2-40B4-BE49-F238E27FC236}">
                <a16:creationId xmlns:a16="http://schemas.microsoft.com/office/drawing/2014/main" id="{16174997-A46E-42E9-ADA9-51D9CA54CAF8}"/>
              </a:ext>
            </a:extLst>
          </p:cNvPr>
          <p:cNvSpPr txBox="1"/>
          <p:nvPr/>
        </p:nvSpPr>
        <p:spPr>
          <a:xfrm>
            <a:off x="4796105" y="4568495"/>
            <a:ext cx="6102183" cy="646331"/>
          </a:xfrm>
          <a:prstGeom prst="rect">
            <a:avLst/>
          </a:prstGeom>
          <a:noFill/>
        </p:spPr>
        <p:txBody>
          <a:bodyPr wrap="none" rtlCol="0">
            <a:spAutoFit/>
          </a:bodyPr>
          <a:lstStyle/>
          <a:p>
            <a:r>
              <a:rPr lang="en-US" dirty="0"/>
              <a:t>HANDS- Jesus shares </a:t>
            </a:r>
            <a:r>
              <a:rPr lang="en-US" u="sng" dirty="0"/>
              <a:t>H</a:t>
            </a:r>
            <a:r>
              <a:rPr lang="en-US" dirty="0"/>
              <a:t>onor with God, </a:t>
            </a:r>
            <a:r>
              <a:rPr lang="en-US" u="sng" dirty="0"/>
              <a:t>A</a:t>
            </a:r>
            <a:r>
              <a:rPr lang="en-US" dirty="0"/>
              <a:t>ttributes of </a:t>
            </a:r>
          </a:p>
          <a:p>
            <a:r>
              <a:rPr lang="en-US" dirty="0"/>
              <a:t>God, </a:t>
            </a:r>
            <a:r>
              <a:rPr lang="en-US" u="sng" dirty="0"/>
              <a:t>N</a:t>
            </a:r>
            <a:r>
              <a:rPr lang="en-US" dirty="0"/>
              <a:t>ames of God, </a:t>
            </a:r>
            <a:r>
              <a:rPr lang="en-US" u="sng" dirty="0"/>
              <a:t>D</a:t>
            </a:r>
            <a:r>
              <a:rPr lang="en-US" dirty="0"/>
              <a:t>eeds of God and sits on the </a:t>
            </a:r>
            <a:r>
              <a:rPr lang="en-US" u="sng" dirty="0"/>
              <a:t>S</a:t>
            </a:r>
            <a:r>
              <a:rPr lang="en-US" dirty="0"/>
              <a:t>eat of God  </a:t>
            </a:r>
          </a:p>
        </p:txBody>
      </p:sp>
      <p:sp>
        <p:nvSpPr>
          <p:cNvPr id="5" name="TextBox 4">
            <a:extLst>
              <a:ext uri="{FF2B5EF4-FFF2-40B4-BE49-F238E27FC236}">
                <a16:creationId xmlns:a16="http://schemas.microsoft.com/office/drawing/2014/main" id="{F6F11A13-D8B1-A1DA-8A43-E468210108EF}"/>
              </a:ext>
            </a:extLst>
          </p:cNvPr>
          <p:cNvSpPr txBox="1"/>
          <p:nvPr/>
        </p:nvSpPr>
        <p:spPr>
          <a:xfrm>
            <a:off x="1998784" y="2478829"/>
            <a:ext cx="1066800" cy="369332"/>
          </a:xfrm>
          <a:prstGeom prst="rect">
            <a:avLst/>
          </a:prstGeom>
          <a:noFill/>
        </p:spPr>
        <p:txBody>
          <a:bodyPr wrap="square">
            <a:spAutoFit/>
          </a:bodyPr>
          <a:lstStyle/>
          <a:p>
            <a:r>
              <a:rPr lang="en-US" u="sng" dirty="0"/>
              <a:t>H</a:t>
            </a:r>
            <a:r>
              <a:rPr lang="en-US" dirty="0"/>
              <a:t>onor</a:t>
            </a:r>
          </a:p>
        </p:txBody>
      </p:sp>
      <p:sp>
        <p:nvSpPr>
          <p:cNvPr id="9" name="TextBox 8">
            <a:extLst>
              <a:ext uri="{FF2B5EF4-FFF2-40B4-BE49-F238E27FC236}">
                <a16:creationId xmlns:a16="http://schemas.microsoft.com/office/drawing/2014/main" id="{B94C1898-8059-059B-0177-3FFF95565B44}"/>
              </a:ext>
            </a:extLst>
          </p:cNvPr>
          <p:cNvSpPr txBox="1"/>
          <p:nvPr/>
        </p:nvSpPr>
        <p:spPr>
          <a:xfrm>
            <a:off x="2514255" y="1428519"/>
            <a:ext cx="1447800" cy="369332"/>
          </a:xfrm>
          <a:prstGeom prst="rect">
            <a:avLst/>
          </a:prstGeom>
          <a:noFill/>
        </p:spPr>
        <p:txBody>
          <a:bodyPr wrap="square">
            <a:spAutoFit/>
          </a:bodyPr>
          <a:lstStyle/>
          <a:p>
            <a:r>
              <a:rPr lang="en-US" u="sng" dirty="0"/>
              <a:t>A</a:t>
            </a:r>
            <a:r>
              <a:rPr lang="en-US" dirty="0"/>
              <a:t>ttributes</a:t>
            </a:r>
          </a:p>
        </p:txBody>
      </p:sp>
      <p:sp>
        <p:nvSpPr>
          <p:cNvPr id="11" name="TextBox 10">
            <a:extLst>
              <a:ext uri="{FF2B5EF4-FFF2-40B4-BE49-F238E27FC236}">
                <a16:creationId xmlns:a16="http://schemas.microsoft.com/office/drawing/2014/main" id="{D2ED2114-DAF7-71C1-7B6C-B370CDCECCA5}"/>
              </a:ext>
            </a:extLst>
          </p:cNvPr>
          <p:cNvSpPr txBox="1"/>
          <p:nvPr/>
        </p:nvSpPr>
        <p:spPr>
          <a:xfrm>
            <a:off x="3750011" y="879736"/>
            <a:ext cx="1219200" cy="369332"/>
          </a:xfrm>
          <a:prstGeom prst="rect">
            <a:avLst/>
          </a:prstGeom>
          <a:noFill/>
        </p:spPr>
        <p:txBody>
          <a:bodyPr wrap="square">
            <a:spAutoFit/>
          </a:bodyPr>
          <a:lstStyle/>
          <a:p>
            <a:r>
              <a:rPr lang="en-US" u="sng" dirty="0"/>
              <a:t>N</a:t>
            </a:r>
            <a:r>
              <a:rPr lang="en-US" dirty="0"/>
              <a:t>ames</a:t>
            </a:r>
          </a:p>
        </p:txBody>
      </p:sp>
      <p:sp>
        <p:nvSpPr>
          <p:cNvPr id="13" name="TextBox 12">
            <a:extLst>
              <a:ext uri="{FF2B5EF4-FFF2-40B4-BE49-F238E27FC236}">
                <a16:creationId xmlns:a16="http://schemas.microsoft.com/office/drawing/2014/main" id="{C16BEA48-2196-1CB5-5DF9-885D9EAB3238}"/>
              </a:ext>
            </a:extLst>
          </p:cNvPr>
          <p:cNvSpPr txBox="1"/>
          <p:nvPr/>
        </p:nvSpPr>
        <p:spPr>
          <a:xfrm>
            <a:off x="4731385" y="1013317"/>
            <a:ext cx="1219200" cy="369332"/>
          </a:xfrm>
          <a:prstGeom prst="rect">
            <a:avLst/>
          </a:prstGeom>
          <a:noFill/>
        </p:spPr>
        <p:txBody>
          <a:bodyPr wrap="square">
            <a:spAutoFit/>
          </a:bodyPr>
          <a:lstStyle/>
          <a:p>
            <a:r>
              <a:rPr lang="en-US" u="sng" dirty="0"/>
              <a:t>D</a:t>
            </a:r>
            <a:r>
              <a:rPr lang="en-US" dirty="0"/>
              <a:t>eeds</a:t>
            </a:r>
          </a:p>
        </p:txBody>
      </p:sp>
      <p:sp>
        <p:nvSpPr>
          <p:cNvPr id="15" name="TextBox 14">
            <a:extLst>
              <a:ext uri="{FF2B5EF4-FFF2-40B4-BE49-F238E27FC236}">
                <a16:creationId xmlns:a16="http://schemas.microsoft.com/office/drawing/2014/main" id="{3DE8DE00-0E27-13BD-D911-71E52975BD3C}"/>
              </a:ext>
            </a:extLst>
          </p:cNvPr>
          <p:cNvSpPr txBox="1"/>
          <p:nvPr/>
        </p:nvSpPr>
        <p:spPr>
          <a:xfrm>
            <a:off x="5372362" y="1589117"/>
            <a:ext cx="921385" cy="369332"/>
          </a:xfrm>
          <a:prstGeom prst="rect">
            <a:avLst/>
          </a:prstGeom>
          <a:noFill/>
        </p:spPr>
        <p:txBody>
          <a:bodyPr wrap="square">
            <a:spAutoFit/>
          </a:bodyPr>
          <a:lstStyle/>
          <a:p>
            <a:r>
              <a:rPr lang="en-US" u="sng" dirty="0"/>
              <a:t>S</a:t>
            </a:r>
            <a:r>
              <a:rPr lang="en-US" dirty="0"/>
              <a:t>eat</a:t>
            </a:r>
          </a:p>
        </p:txBody>
      </p:sp>
      <p:sp>
        <p:nvSpPr>
          <p:cNvPr id="2" name="TextBox 1">
            <a:extLst>
              <a:ext uri="{FF2B5EF4-FFF2-40B4-BE49-F238E27FC236}">
                <a16:creationId xmlns:a16="http://schemas.microsoft.com/office/drawing/2014/main" id="{768C7901-6BA9-17A9-31D8-0086E988E7E2}"/>
              </a:ext>
            </a:extLst>
          </p:cNvPr>
          <p:cNvSpPr txBox="1"/>
          <p:nvPr/>
        </p:nvSpPr>
        <p:spPr>
          <a:xfrm>
            <a:off x="677696" y="5072697"/>
            <a:ext cx="11277600" cy="1200329"/>
          </a:xfrm>
          <a:prstGeom prst="rect">
            <a:avLst/>
          </a:prstGeom>
          <a:noFill/>
        </p:spPr>
        <p:txBody>
          <a:bodyPr wrap="square">
            <a:spAutoFit/>
          </a:bodyPr>
          <a:lstStyle/>
          <a:p>
            <a:r>
              <a:rPr lang="en-US" b="0" i="0" dirty="0">
                <a:solidFill>
                  <a:srgbClr val="000000"/>
                </a:solidFill>
                <a:effectLst/>
                <a:latin typeface="system-ui"/>
              </a:rPr>
              <a:t>Matt 28:18-20</a:t>
            </a:r>
            <a:br>
              <a:rPr lang="en-US" b="0" i="0" dirty="0">
                <a:solidFill>
                  <a:srgbClr val="000000"/>
                </a:solidFill>
                <a:effectLst/>
                <a:latin typeface="system-ui"/>
              </a:rPr>
            </a:br>
            <a:r>
              <a:rPr lang="en-US" b="0" i="0" dirty="0">
                <a:solidFill>
                  <a:srgbClr val="000000"/>
                </a:solidFill>
                <a:effectLst/>
                <a:latin typeface="system-ui"/>
              </a:rPr>
              <a:t>And Jesus came up and spoke to them, saying, “</a:t>
            </a:r>
            <a:r>
              <a:rPr lang="en-US" b="0" i="0" u="sng" dirty="0">
                <a:solidFill>
                  <a:srgbClr val="000000"/>
                </a:solidFill>
                <a:effectLst/>
                <a:latin typeface="system-ui"/>
              </a:rPr>
              <a:t>All </a:t>
            </a:r>
            <a:r>
              <a:rPr lang="en-US" b="0" i="0" dirty="0">
                <a:solidFill>
                  <a:srgbClr val="000000"/>
                </a:solidFill>
                <a:effectLst/>
                <a:latin typeface="system-ui"/>
              </a:rPr>
              <a:t>authority in heaven and on earth has been given to Me. Go, therefore, and make disciples of </a:t>
            </a:r>
            <a:r>
              <a:rPr lang="en-US" b="0" i="0" u="sng" dirty="0">
                <a:solidFill>
                  <a:srgbClr val="000000"/>
                </a:solidFill>
                <a:effectLst/>
                <a:latin typeface="system-ui"/>
              </a:rPr>
              <a:t>all the nations</a:t>
            </a:r>
            <a:r>
              <a:rPr lang="en-US" b="0" i="0" dirty="0">
                <a:solidFill>
                  <a:srgbClr val="000000"/>
                </a:solidFill>
                <a:effectLst/>
                <a:latin typeface="system-ui"/>
              </a:rPr>
              <a:t>, baptizing them in the name of the Father and the Son and the Holy Spirit, teaching them to follow all that I commanded you; and behold, I am with you always, to the end of the age.”</a:t>
            </a:r>
            <a:endParaRPr lang="en-US" dirty="0"/>
          </a:p>
        </p:txBody>
      </p:sp>
      <p:sp>
        <p:nvSpPr>
          <p:cNvPr id="8" name="TextBox 7">
            <a:extLst>
              <a:ext uri="{FF2B5EF4-FFF2-40B4-BE49-F238E27FC236}">
                <a16:creationId xmlns:a16="http://schemas.microsoft.com/office/drawing/2014/main" id="{8199656F-3B5F-C851-4651-9AFB948F7784}"/>
              </a:ext>
            </a:extLst>
          </p:cNvPr>
          <p:cNvSpPr txBox="1"/>
          <p:nvPr/>
        </p:nvSpPr>
        <p:spPr>
          <a:xfrm>
            <a:off x="5492603" y="534616"/>
            <a:ext cx="3460376" cy="523220"/>
          </a:xfrm>
          <a:prstGeom prst="rect">
            <a:avLst/>
          </a:prstGeom>
          <a:noFill/>
        </p:spPr>
        <p:txBody>
          <a:bodyPr wrap="square">
            <a:spAutoFit/>
          </a:bodyPr>
          <a:lstStyle/>
          <a:p>
            <a:r>
              <a:rPr lang="en-US" sz="2800" dirty="0"/>
              <a:t>Who is Jesus?</a:t>
            </a:r>
          </a:p>
        </p:txBody>
      </p:sp>
    </p:spTree>
    <p:extLst>
      <p:ext uri="{BB962C8B-B14F-4D97-AF65-F5344CB8AC3E}">
        <p14:creationId xmlns:p14="http://schemas.microsoft.com/office/powerpoint/2010/main" val="370819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01CD9-2C3F-EFCF-26E1-F95913D6F1B8}"/>
              </a:ext>
            </a:extLst>
          </p:cNvPr>
          <p:cNvPicPr>
            <a:picLocks noChangeAspect="1"/>
          </p:cNvPicPr>
          <p:nvPr/>
        </p:nvPicPr>
        <p:blipFill>
          <a:blip r:embed="rId2"/>
          <a:stretch>
            <a:fillRect/>
          </a:stretch>
        </p:blipFill>
        <p:spPr>
          <a:xfrm>
            <a:off x="2743201" y="1161070"/>
            <a:ext cx="3010161" cy="3558848"/>
          </a:xfrm>
          <a:prstGeom prst="rect">
            <a:avLst/>
          </a:prstGeom>
        </p:spPr>
      </p:pic>
      <p:pic>
        <p:nvPicPr>
          <p:cNvPr id="7" name="Picture 6">
            <a:extLst>
              <a:ext uri="{FF2B5EF4-FFF2-40B4-BE49-F238E27FC236}">
                <a16:creationId xmlns:a16="http://schemas.microsoft.com/office/drawing/2014/main" id="{00BDC15E-CC3B-2902-2A3F-AE0EE20CF612}"/>
              </a:ext>
            </a:extLst>
          </p:cNvPr>
          <p:cNvPicPr>
            <a:picLocks noChangeAspect="1"/>
          </p:cNvPicPr>
          <p:nvPr/>
        </p:nvPicPr>
        <p:blipFill>
          <a:blip r:embed="rId3"/>
          <a:stretch>
            <a:fillRect/>
          </a:stretch>
        </p:blipFill>
        <p:spPr>
          <a:xfrm>
            <a:off x="9020908" y="758495"/>
            <a:ext cx="2344616" cy="3810000"/>
          </a:xfrm>
          <a:prstGeom prst="rect">
            <a:avLst/>
          </a:prstGeom>
        </p:spPr>
      </p:pic>
      <p:pic>
        <p:nvPicPr>
          <p:cNvPr id="14" name="Picture 13">
            <a:extLst>
              <a:ext uri="{FF2B5EF4-FFF2-40B4-BE49-F238E27FC236}">
                <a16:creationId xmlns:a16="http://schemas.microsoft.com/office/drawing/2014/main" id="{CD2D65DF-598C-3BD5-D97D-1E4CEC7A76F9}"/>
              </a:ext>
            </a:extLst>
          </p:cNvPr>
          <p:cNvPicPr>
            <a:picLocks noChangeAspect="1"/>
          </p:cNvPicPr>
          <p:nvPr/>
        </p:nvPicPr>
        <p:blipFill>
          <a:blip r:embed="rId4"/>
          <a:stretch>
            <a:fillRect/>
          </a:stretch>
        </p:blipFill>
        <p:spPr>
          <a:xfrm>
            <a:off x="513534" y="3101953"/>
            <a:ext cx="2032444" cy="3235930"/>
          </a:xfrm>
          <a:prstGeom prst="rect">
            <a:avLst/>
          </a:prstGeom>
        </p:spPr>
      </p:pic>
      <p:pic>
        <p:nvPicPr>
          <p:cNvPr id="17" name="Picture 16">
            <a:extLst>
              <a:ext uri="{FF2B5EF4-FFF2-40B4-BE49-F238E27FC236}">
                <a16:creationId xmlns:a16="http://schemas.microsoft.com/office/drawing/2014/main" id="{6C965958-C954-BD14-EB3E-7373878827D8}"/>
              </a:ext>
            </a:extLst>
          </p:cNvPr>
          <p:cNvPicPr>
            <a:picLocks noChangeAspect="1"/>
          </p:cNvPicPr>
          <p:nvPr/>
        </p:nvPicPr>
        <p:blipFill>
          <a:blip r:embed="rId5"/>
          <a:stretch>
            <a:fillRect/>
          </a:stretch>
        </p:blipFill>
        <p:spPr>
          <a:xfrm>
            <a:off x="6096000" y="661115"/>
            <a:ext cx="1958510" cy="662997"/>
          </a:xfrm>
          <a:prstGeom prst="rect">
            <a:avLst/>
          </a:prstGeom>
        </p:spPr>
      </p:pic>
      <p:pic>
        <p:nvPicPr>
          <p:cNvPr id="19" name="Picture 18">
            <a:extLst>
              <a:ext uri="{FF2B5EF4-FFF2-40B4-BE49-F238E27FC236}">
                <a16:creationId xmlns:a16="http://schemas.microsoft.com/office/drawing/2014/main" id="{D5D2F4A4-5D15-1305-9157-DFEF0C4A2A89}"/>
              </a:ext>
            </a:extLst>
          </p:cNvPr>
          <p:cNvPicPr>
            <a:picLocks noChangeAspect="1"/>
          </p:cNvPicPr>
          <p:nvPr/>
        </p:nvPicPr>
        <p:blipFill>
          <a:blip r:embed="rId6"/>
          <a:stretch>
            <a:fillRect/>
          </a:stretch>
        </p:blipFill>
        <p:spPr>
          <a:xfrm>
            <a:off x="1965894" y="2555706"/>
            <a:ext cx="777307" cy="388654"/>
          </a:xfrm>
          <a:prstGeom prst="rect">
            <a:avLst/>
          </a:prstGeom>
        </p:spPr>
      </p:pic>
      <p:pic>
        <p:nvPicPr>
          <p:cNvPr id="21" name="Picture 20">
            <a:extLst>
              <a:ext uri="{FF2B5EF4-FFF2-40B4-BE49-F238E27FC236}">
                <a16:creationId xmlns:a16="http://schemas.microsoft.com/office/drawing/2014/main" id="{415D0E44-D512-8048-9F86-7DFB8F055F10}"/>
              </a:ext>
            </a:extLst>
          </p:cNvPr>
          <p:cNvPicPr>
            <a:picLocks noChangeAspect="1"/>
          </p:cNvPicPr>
          <p:nvPr/>
        </p:nvPicPr>
        <p:blipFill>
          <a:blip r:embed="rId7"/>
          <a:stretch>
            <a:fillRect/>
          </a:stretch>
        </p:blipFill>
        <p:spPr>
          <a:xfrm>
            <a:off x="3109156" y="1107062"/>
            <a:ext cx="922100" cy="365792"/>
          </a:xfrm>
          <a:prstGeom prst="rect">
            <a:avLst/>
          </a:prstGeom>
        </p:spPr>
      </p:pic>
      <p:pic>
        <p:nvPicPr>
          <p:cNvPr id="23" name="Picture 22">
            <a:extLst>
              <a:ext uri="{FF2B5EF4-FFF2-40B4-BE49-F238E27FC236}">
                <a16:creationId xmlns:a16="http://schemas.microsoft.com/office/drawing/2014/main" id="{6A9894D5-96BF-4895-E93E-C200F321E861}"/>
              </a:ext>
            </a:extLst>
          </p:cNvPr>
          <p:cNvPicPr>
            <a:picLocks noChangeAspect="1"/>
          </p:cNvPicPr>
          <p:nvPr/>
        </p:nvPicPr>
        <p:blipFill>
          <a:blip r:embed="rId8"/>
          <a:stretch>
            <a:fillRect/>
          </a:stretch>
        </p:blipFill>
        <p:spPr>
          <a:xfrm>
            <a:off x="4264140" y="855580"/>
            <a:ext cx="556308" cy="365792"/>
          </a:xfrm>
          <a:prstGeom prst="rect">
            <a:avLst/>
          </a:prstGeom>
        </p:spPr>
      </p:pic>
      <p:pic>
        <p:nvPicPr>
          <p:cNvPr id="25" name="Picture 24">
            <a:extLst>
              <a:ext uri="{FF2B5EF4-FFF2-40B4-BE49-F238E27FC236}">
                <a16:creationId xmlns:a16="http://schemas.microsoft.com/office/drawing/2014/main" id="{F9F3B8BD-F389-C531-4306-8C044E07853C}"/>
              </a:ext>
            </a:extLst>
          </p:cNvPr>
          <p:cNvPicPr>
            <a:picLocks noChangeAspect="1"/>
          </p:cNvPicPr>
          <p:nvPr/>
        </p:nvPicPr>
        <p:blipFill>
          <a:blip r:embed="rId9"/>
          <a:stretch>
            <a:fillRect/>
          </a:stretch>
        </p:blipFill>
        <p:spPr>
          <a:xfrm>
            <a:off x="4880959" y="1038476"/>
            <a:ext cx="876376" cy="502964"/>
          </a:xfrm>
          <a:prstGeom prst="rect">
            <a:avLst/>
          </a:prstGeom>
        </p:spPr>
      </p:pic>
      <p:pic>
        <p:nvPicPr>
          <p:cNvPr id="27" name="Picture 26">
            <a:extLst>
              <a:ext uri="{FF2B5EF4-FFF2-40B4-BE49-F238E27FC236}">
                <a16:creationId xmlns:a16="http://schemas.microsoft.com/office/drawing/2014/main" id="{F3FEE389-A3C7-A26F-0B38-B4DAD5CF81A6}"/>
              </a:ext>
            </a:extLst>
          </p:cNvPr>
          <p:cNvPicPr>
            <a:picLocks noChangeAspect="1"/>
          </p:cNvPicPr>
          <p:nvPr/>
        </p:nvPicPr>
        <p:blipFill>
          <a:blip r:embed="rId10"/>
          <a:stretch>
            <a:fillRect/>
          </a:stretch>
        </p:blipFill>
        <p:spPr>
          <a:xfrm>
            <a:off x="5753362" y="1904782"/>
            <a:ext cx="2385267" cy="502964"/>
          </a:xfrm>
          <a:prstGeom prst="rect">
            <a:avLst/>
          </a:prstGeom>
        </p:spPr>
      </p:pic>
      <p:pic>
        <p:nvPicPr>
          <p:cNvPr id="4" name="Picture 3">
            <a:extLst>
              <a:ext uri="{FF2B5EF4-FFF2-40B4-BE49-F238E27FC236}">
                <a16:creationId xmlns:a16="http://schemas.microsoft.com/office/drawing/2014/main" id="{D492D696-C622-4896-E3CE-69E1262DBA4F}"/>
              </a:ext>
            </a:extLst>
          </p:cNvPr>
          <p:cNvPicPr>
            <a:picLocks noChangeAspect="1"/>
          </p:cNvPicPr>
          <p:nvPr/>
        </p:nvPicPr>
        <p:blipFill>
          <a:blip r:embed="rId11"/>
          <a:stretch>
            <a:fillRect/>
          </a:stretch>
        </p:blipFill>
        <p:spPr>
          <a:xfrm>
            <a:off x="5950585" y="4605533"/>
            <a:ext cx="4077053" cy="990686"/>
          </a:xfrm>
          <a:prstGeom prst="rect">
            <a:avLst/>
          </a:prstGeom>
        </p:spPr>
      </p:pic>
    </p:spTree>
    <p:extLst>
      <p:ext uri="{BB962C8B-B14F-4D97-AF65-F5344CB8AC3E}">
        <p14:creationId xmlns:p14="http://schemas.microsoft.com/office/powerpoint/2010/main" val="361668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63BD-4869-2CB8-FE0A-56FDB77F7698}"/>
              </a:ext>
            </a:extLst>
          </p:cNvPr>
          <p:cNvSpPr>
            <a:spLocks noGrp="1"/>
          </p:cNvSpPr>
          <p:nvPr>
            <p:ph type="title"/>
          </p:nvPr>
        </p:nvSpPr>
        <p:spPr>
          <a:xfrm>
            <a:off x="506506" y="33431"/>
            <a:ext cx="10515600" cy="1325563"/>
          </a:xfrm>
        </p:spPr>
        <p:txBody>
          <a:bodyPr/>
          <a:lstStyle/>
          <a:p>
            <a:r>
              <a:rPr lang="en-US" dirty="0"/>
              <a:t>God</a:t>
            </a:r>
          </a:p>
        </p:txBody>
      </p:sp>
      <p:sp>
        <p:nvSpPr>
          <p:cNvPr id="3" name="Content Placeholder 2">
            <a:extLst>
              <a:ext uri="{FF2B5EF4-FFF2-40B4-BE49-F238E27FC236}">
                <a16:creationId xmlns:a16="http://schemas.microsoft.com/office/drawing/2014/main" id="{59B0200A-B771-8544-AEC0-88DF0098655F}"/>
              </a:ext>
            </a:extLst>
          </p:cNvPr>
          <p:cNvSpPr>
            <a:spLocks noGrp="1"/>
          </p:cNvSpPr>
          <p:nvPr>
            <p:ph idx="1"/>
          </p:nvPr>
        </p:nvSpPr>
        <p:spPr>
          <a:xfrm>
            <a:off x="506506" y="1058494"/>
            <a:ext cx="10515600" cy="4351338"/>
          </a:xfrm>
        </p:spPr>
        <p:txBody>
          <a:bodyPr/>
          <a:lstStyle/>
          <a:p>
            <a:r>
              <a:rPr lang="en-US" sz="2000" dirty="0">
                <a:solidFill>
                  <a:srgbClr val="000000"/>
                </a:solidFill>
                <a:latin typeface="Noto Sans" panose="020B0502040504020204" pitchFamily="34" charset="0"/>
              </a:rPr>
              <a:t>T</a:t>
            </a:r>
            <a:r>
              <a:rPr lang="en-US" sz="2000" b="0" i="0" dirty="0">
                <a:solidFill>
                  <a:srgbClr val="000000"/>
                </a:solidFill>
                <a:effectLst/>
                <a:latin typeface="Noto Sans" panose="020B0502040504020204" pitchFamily="34" charset="0"/>
              </a:rPr>
              <a:t>here is one being of God who exists in three distinct persons: Father, Son, and Holy Spirit. </a:t>
            </a:r>
          </a:p>
          <a:p>
            <a:r>
              <a:rPr lang="en-US" sz="1800" b="0" i="0" dirty="0">
                <a:solidFill>
                  <a:srgbClr val="000000"/>
                </a:solidFill>
                <a:effectLst/>
                <a:latin typeface="Noto Sans" panose="020B0502040504020204" pitchFamily="34" charset="0"/>
              </a:rPr>
              <a:t>Christians believe there are no partners with God because we believe there is only one God in all existence.</a:t>
            </a:r>
            <a:endParaRPr lang="en-US" sz="1800" dirty="0"/>
          </a:p>
        </p:txBody>
      </p:sp>
      <p:sp>
        <p:nvSpPr>
          <p:cNvPr id="6" name="TextBox 5">
            <a:extLst>
              <a:ext uri="{FF2B5EF4-FFF2-40B4-BE49-F238E27FC236}">
                <a16:creationId xmlns:a16="http://schemas.microsoft.com/office/drawing/2014/main" id="{F38B45F5-6BEE-0DEA-16E4-AB6E7794CFE7}"/>
              </a:ext>
            </a:extLst>
          </p:cNvPr>
          <p:cNvSpPr txBox="1"/>
          <p:nvPr/>
        </p:nvSpPr>
        <p:spPr>
          <a:xfrm>
            <a:off x="591670" y="3800484"/>
            <a:ext cx="11447929" cy="2308324"/>
          </a:xfrm>
          <a:prstGeom prst="rect">
            <a:avLst/>
          </a:prstGeom>
          <a:noFill/>
        </p:spPr>
        <p:txBody>
          <a:bodyPr wrap="square">
            <a:spAutoFit/>
          </a:bodyPr>
          <a:lstStyle/>
          <a:p>
            <a:r>
              <a:rPr lang="en-US" sz="1600" dirty="0">
                <a:solidFill>
                  <a:srgbClr val="000000"/>
                </a:solidFill>
                <a:effectLst/>
                <a:latin typeface="Noto Sans" panose="020B0502040504020204" pitchFamily="34" charset="0"/>
                <a:ea typeface="Trebuchet MS" panose="020B0603020202020204" pitchFamily="34" charset="0"/>
              </a:rPr>
              <a:t>Time - </a:t>
            </a:r>
            <a:r>
              <a:rPr lang="en-US" sz="1600" dirty="0">
                <a:solidFill>
                  <a:srgbClr val="000000"/>
                </a:solidFill>
                <a:latin typeface="Noto Sans" panose="020B0502040504020204" pitchFamily="34" charset="0"/>
                <a:ea typeface="Trebuchet MS" panose="020B0603020202020204" pitchFamily="34" charset="0"/>
              </a:rPr>
              <a:t>T</a:t>
            </a:r>
            <a:r>
              <a:rPr lang="en-US" sz="1600" dirty="0">
                <a:solidFill>
                  <a:srgbClr val="000000"/>
                </a:solidFill>
                <a:effectLst/>
                <a:latin typeface="Noto Sans" panose="020B0502040504020204" pitchFamily="34" charset="0"/>
                <a:ea typeface="Trebuchet MS" panose="020B0603020202020204" pitchFamily="34" charset="0"/>
              </a:rPr>
              <a:t>he past is distinct from the present, which is distinct from the future. Each is simultaneous. They all share</a:t>
            </a:r>
          </a:p>
          <a:p>
            <a:r>
              <a:rPr lang="en-US" sz="1600" dirty="0">
                <a:solidFill>
                  <a:srgbClr val="000000"/>
                </a:solidFill>
                <a:effectLst/>
                <a:latin typeface="Noto Sans" panose="020B0502040504020204" pitchFamily="34" charset="0"/>
                <a:ea typeface="Trebuchet MS" panose="020B0603020202020204" pitchFamily="34" charset="0"/>
              </a:rPr>
              <a:t> the same nature of the category of time.</a:t>
            </a:r>
            <a:br>
              <a:rPr lang="en-US" sz="1600" dirty="0">
                <a:effectLst/>
              </a:rPr>
            </a:br>
            <a:br>
              <a:rPr lang="en-US" sz="1600" dirty="0">
                <a:effectLst/>
              </a:rPr>
            </a:br>
            <a:r>
              <a:rPr lang="en-US" sz="1600" dirty="0">
                <a:solidFill>
                  <a:srgbClr val="000000"/>
                </a:solidFill>
                <a:latin typeface="Noto Sans" panose="020B0502040504020204" pitchFamily="34" charset="0"/>
              </a:rPr>
              <a:t>Space - Height is distinct from the width, which is distinct from depth, which is distinct from height. They all share</a:t>
            </a:r>
          </a:p>
          <a:p>
            <a:r>
              <a:rPr lang="en-US" sz="1600" dirty="0">
                <a:solidFill>
                  <a:srgbClr val="000000"/>
                </a:solidFill>
                <a:latin typeface="Noto Sans" panose="020B0502040504020204" pitchFamily="34" charset="0"/>
              </a:rPr>
              <a:t> the same nature of space.</a:t>
            </a:r>
            <a:br>
              <a:rPr lang="en-US" sz="1600" dirty="0">
                <a:solidFill>
                  <a:srgbClr val="000000"/>
                </a:solidFill>
                <a:latin typeface="Noto Sans" panose="020B0502040504020204" pitchFamily="34" charset="0"/>
              </a:rPr>
            </a:br>
            <a:br>
              <a:rPr lang="en-US" sz="1600" dirty="0">
                <a:effectLst/>
                <a:latin typeface="Trebuchet MS" panose="020B0603020202020204" pitchFamily="34" charset="0"/>
                <a:ea typeface="Trebuchet MS" panose="020B0603020202020204" pitchFamily="34" charset="0"/>
                <a:cs typeface="Times New Roman" panose="02020603050405020304" pitchFamily="18" charset="0"/>
              </a:rPr>
            </a:br>
            <a:r>
              <a:rPr lang="en-US" sz="1600" dirty="0">
                <a:solidFill>
                  <a:srgbClr val="000000"/>
                </a:solidFill>
                <a:effectLst/>
                <a:latin typeface="Noto Sans" panose="020B0502040504020204" pitchFamily="34" charset="0"/>
                <a:ea typeface="Trebuchet MS" panose="020B0603020202020204" pitchFamily="34" charset="0"/>
              </a:rPr>
              <a:t>Matter/Material -Solid is not the same as a liquid, which is not the same as gas, which is not the same as solid. They</a:t>
            </a:r>
          </a:p>
          <a:p>
            <a:r>
              <a:rPr lang="en-US" sz="1600" dirty="0">
                <a:solidFill>
                  <a:srgbClr val="000000"/>
                </a:solidFill>
                <a:effectLst/>
                <a:latin typeface="Noto Sans" panose="020B0502040504020204" pitchFamily="34" charset="0"/>
                <a:ea typeface="Trebuchet MS" panose="020B0603020202020204" pitchFamily="34" charset="0"/>
              </a:rPr>
              <a:t>all share the same nature of matter.</a:t>
            </a:r>
            <a:br>
              <a:rPr lang="en-US" sz="16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sz="1600" dirty="0"/>
          </a:p>
        </p:txBody>
      </p:sp>
      <p:sp>
        <p:nvSpPr>
          <p:cNvPr id="4" name="TextBox 3">
            <a:extLst>
              <a:ext uri="{FF2B5EF4-FFF2-40B4-BE49-F238E27FC236}">
                <a16:creationId xmlns:a16="http://schemas.microsoft.com/office/drawing/2014/main" id="{6B7AD559-3BDA-8767-7C4C-18601377C642}"/>
              </a:ext>
            </a:extLst>
          </p:cNvPr>
          <p:cNvSpPr txBox="1"/>
          <p:nvPr/>
        </p:nvSpPr>
        <p:spPr>
          <a:xfrm>
            <a:off x="1470211" y="2802922"/>
            <a:ext cx="8066888" cy="523220"/>
          </a:xfrm>
          <a:prstGeom prst="rect">
            <a:avLst/>
          </a:prstGeom>
          <a:noFill/>
        </p:spPr>
        <p:txBody>
          <a:bodyPr wrap="none" rtlCol="0">
            <a:spAutoFit/>
          </a:bodyPr>
          <a:lstStyle/>
          <a:p>
            <a:r>
              <a:rPr lang="en-US" sz="2800" dirty="0"/>
              <a:t>There are examples in our world of things that are 3 in 1</a:t>
            </a:r>
          </a:p>
        </p:txBody>
      </p:sp>
    </p:spTree>
    <p:extLst>
      <p:ext uri="{BB962C8B-B14F-4D97-AF65-F5344CB8AC3E}">
        <p14:creationId xmlns:p14="http://schemas.microsoft.com/office/powerpoint/2010/main" val="396451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EC19F5-BD31-49E6-A896-CF0F83CD0FE6}"/>
              </a:ext>
            </a:extLst>
          </p:cNvPr>
          <p:cNvSpPr>
            <a:spLocks noGrp="1"/>
          </p:cNvSpPr>
          <p:nvPr>
            <p:ph type="title"/>
          </p:nvPr>
        </p:nvSpPr>
        <p:spPr>
          <a:xfrm>
            <a:off x="1143002" y="0"/>
            <a:ext cx="9601196" cy="1303867"/>
          </a:xfrm>
        </p:spPr>
        <p:txBody>
          <a:bodyPr/>
          <a:lstStyle/>
          <a:p>
            <a:r>
              <a:rPr lang="en-US" dirty="0"/>
              <a:t>Verses </a:t>
            </a:r>
          </a:p>
        </p:txBody>
      </p:sp>
      <p:sp>
        <p:nvSpPr>
          <p:cNvPr id="4" name="Rectangle 3">
            <a:extLst>
              <a:ext uri="{FF2B5EF4-FFF2-40B4-BE49-F238E27FC236}">
                <a16:creationId xmlns:a16="http://schemas.microsoft.com/office/drawing/2014/main" id="{776C1F26-549F-4714-B313-837DFB0A212F}"/>
              </a:ext>
            </a:extLst>
          </p:cNvPr>
          <p:cNvSpPr/>
          <p:nvPr/>
        </p:nvSpPr>
        <p:spPr>
          <a:xfrm>
            <a:off x="1219198" y="841556"/>
            <a:ext cx="9525000" cy="5517151"/>
          </a:xfrm>
          <a:prstGeom prst="rect">
            <a:avLst/>
          </a:prstGeom>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 Greater love has no one than this: to lay down one's life for one's friends".(Jn. 5:13).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God is the greatest being so he must demonstrate the greatest kind of love which is self-sacrifice. The incarnation provides this.</a:t>
            </a:r>
          </a:p>
          <a:p>
            <a:pPr marL="0" marR="0">
              <a:lnSpc>
                <a:spcPct val="115000"/>
              </a:lnSpc>
              <a:spcBef>
                <a:spcPts val="0"/>
              </a:spcBef>
              <a:spcAft>
                <a:spcPts val="1000"/>
              </a:spcAft>
            </a:pP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Jesus calls Himself “the Alpha and Omega,” the title of Almighty God.</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Revelation 22:12-13: “Behold, I am coming quickly, and My reward is with Me, to render to every man according to what he has done. “I am the Alpha and the Omega, the first and the last, the beginning and the end.”</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Revelation 1:8: “I am the Alpha and the Omega,” says the Lord God, “who is and who was and who is to come, the Almighty.”</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 1:18 “….I was dead, and now look, I am alive for ever and ever..”. When did God die? Its when God added the human nature (Jesus incarnate) and died on the cross. Jesus = Yahweh = alpha/omega</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 5:18: “Therefore the Jews sought all the more to kill Him, because He not only broke the Sabbath, but also said that God was His Father, making Himself equal with God.”</a:t>
            </a:r>
            <a:endParaRPr lang="en-US" dirty="0"/>
          </a:p>
        </p:txBody>
      </p:sp>
    </p:spTree>
    <p:extLst>
      <p:ext uri="{BB962C8B-B14F-4D97-AF65-F5344CB8AC3E}">
        <p14:creationId xmlns:p14="http://schemas.microsoft.com/office/powerpoint/2010/main" val="384600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5E86A1-0FB3-1722-6500-3C01D9FDD6BC}"/>
              </a:ext>
            </a:extLst>
          </p:cNvPr>
          <p:cNvPicPr>
            <a:picLocks noChangeAspect="1"/>
          </p:cNvPicPr>
          <p:nvPr/>
        </p:nvPicPr>
        <p:blipFill>
          <a:blip r:embed="rId2"/>
          <a:stretch>
            <a:fillRect/>
          </a:stretch>
        </p:blipFill>
        <p:spPr>
          <a:xfrm>
            <a:off x="846582" y="801908"/>
            <a:ext cx="3093988" cy="4823878"/>
          </a:xfrm>
          <a:prstGeom prst="rect">
            <a:avLst/>
          </a:prstGeom>
        </p:spPr>
      </p:pic>
      <p:pic>
        <p:nvPicPr>
          <p:cNvPr id="7" name="Picture 6">
            <a:extLst>
              <a:ext uri="{FF2B5EF4-FFF2-40B4-BE49-F238E27FC236}">
                <a16:creationId xmlns:a16="http://schemas.microsoft.com/office/drawing/2014/main" id="{7F387198-F5C8-8677-2921-5B746C514D6C}"/>
              </a:ext>
            </a:extLst>
          </p:cNvPr>
          <p:cNvPicPr>
            <a:picLocks noChangeAspect="1"/>
          </p:cNvPicPr>
          <p:nvPr/>
        </p:nvPicPr>
        <p:blipFill>
          <a:blip r:embed="rId3"/>
          <a:stretch>
            <a:fillRect/>
          </a:stretch>
        </p:blipFill>
        <p:spPr>
          <a:xfrm>
            <a:off x="4436275" y="621284"/>
            <a:ext cx="2455467" cy="3583163"/>
          </a:xfrm>
          <a:prstGeom prst="rect">
            <a:avLst/>
          </a:prstGeom>
        </p:spPr>
      </p:pic>
      <p:pic>
        <p:nvPicPr>
          <p:cNvPr id="9" name="Picture 8">
            <a:extLst>
              <a:ext uri="{FF2B5EF4-FFF2-40B4-BE49-F238E27FC236}">
                <a16:creationId xmlns:a16="http://schemas.microsoft.com/office/drawing/2014/main" id="{AFC8749B-009C-B2F7-C2F5-A674F3AD5933}"/>
              </a:ext>
            </a:extLst>
          </p:cNvPr>
          <p:cNvPicPr>
            <a:picLocks noChangeAspect="1"/>
          </p:cNvPicPr>
          <p:nvPr/>
        </p:nvPicPr>
        <p:blipFill>
          <a:blip r:embed="rId4"/>
          <a:stretch>
            <a:fillRect/>
          </a:stretch>
        </p:blipFill>
        <p:spPr>
          <a:xfrm>
            <a:off x="7910326" y="890302"/>
            <a:ext cx="2820775" cy="5077396"/>
          </a:xfrm>
          <a:prstGeom prst="rect">
            <a:avLst/>
          </a:prstGeom>
        </p:spPr>
      </p:pic>
    </p:spTree>
    <p:extLst>
      <p:ext uri="{BB962C8B-B14F-4D97-AF65-F5344CB8AC3E}">
        <p14:creationId xmlns:p14="http://schemas.microsoft.com/office/powerpoint/2010/main" val="169877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1C8E4-3A3A-3706-8735-E4E854670722}"/>
              </a:ext>
            </a:extLst>
          </p:cNvPr>
          <p:cNvSpPr txBox="1"/>
          <p:nvPr/>
        </p:nvSpPr>
        <p:spPr>
          <a:xfrm>
            <a:off x="4389859" y="2613973"/>
            <a:ext cx="2214068" cy="769441"/>
          </a:xfrm>
          <a:prstGeom prst="rect">
            <a:avLst/>
          </a:prstGeom>
          <a:noFill/>
        </p:spPr>
        <p:txBody>
          <a:bodyPr wrap="none" rtlCol="0">
            <a:spAutoFit/>
          </a:bodyPr>
          <a:lstStyle/>
          <a:p>
            <a:r>
              <a:rPr lang="en-US" sz="4400" dirty="0"/>
              <a:t>Session 2</a:t>
            </a:r>
          </a:p>
        </p:txBody>
      </p:sp>
    </p:spTree>
    <p:extLst>
      <p:ext uri="{BB962C8B-B14F-4D97-AF65-F5344CB8AC3E}">
        <p14:creationId xmlns:p14="http://schemas.microsoft.com/office/powerpoint/2010/main" val="3097814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B7257-A6DC-D803-2FE9-02D6F60F096F}"/>
              </a:ext>
            </a:extLst>
          </p:cNvPr>
          <p:cNvSpPr txBox="1"/>
          <p:nvPr/>
        </p:nvSpPr>
        <p:spPr>
          <a:xfrm>
            <a:off x="3497178" y="2093313"/>
            <a:ext cx="2791327" cy="707886"/>
          </a:xfrm>
          <a:prstGeom prst="rect">
            <a:avLst/>
          </a:prstGeom>
          <a:noFill/>
        </p:spPr>
        <p:txBody>
          <a:bodyPr wrap="square">
            <a:spAutoFit/>
          </a:bodyPr>
          <a:lstStyle/>
          <a:p>
            <a:r>
              <a:rPr lang="en-US" sz="4000" dirty="0"/>
              <a:t>Holy Trinity</a:t>
            </a:r>
          </a:p>
        </p:txBody>
      </p:sp>
      <p:pic>
        <p:nvPicPr>
          <p:cNvPr id="5" name="Picture 4">
            <a:extLst>
              <a:ext uri="{FF2B5EF4-FFF2-40B4-BE49-F238E27FC236}">
                <a16:creationId xmlns:a16="http://schemas.microsoft.com/office/drawing/2014/main" id="{AFA5C673-0B73-0DF8-FC59-8BB98212E255}"/>
              </a:ext>
            </a:extLst>
          </p:cNvPr>
          <p:cNvPicPr>
            <a:picLocks noChangeAspect="1"/>
          </p:cNvPicPr>
          <p:nvPr/>
        </p:nvPicPr>
        <p:blipFill>
          <a:blip r:embed="rId2"/>
          <a:stretch>
            <a:fillRect/>
          </a:stretch>
        </p:blipFill>
        <p:spPr>
          <a:xfrm>
            <a:off x="3679731" y="3044834"/>
            <a:ext cx="2135004" cy="1011967"/>
          </a:xfrm>
          <a:prstGeom prst="rect">
            <a:avLst/>
          </a:prstGeom>
        </p:spPr>
      </p:pic>
    </p:spTree>
    <p:extLst>
      <p:ext uri="{BB962C8B-B14F-4D97-AF65-F5344CB8AC3E}">
        <p14:creationId xmlns:p14="http://schemas.microsoft.com/office/powerpoint/2010/main" val="140008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A82BA-B49B-CEB9-31AF-E365315F5F4F}"/>
              </a:ext>
            </a:extLst>
          </p:cNvPr>
          <p:cNvSpPr txBox="1"/>
          <p:nvPr/>
        </p:nvSpPr>
        <p:spPr>
          <a:xfrm>
            <a:off x="1443317" y="1668360"/>
            <a:ext cx="10174941" cy="2677656"/>
          </a:xfrm>
          <a:prstGeom prst="rect">
            <a:avLst/>
          </a:prstGeom>
          <a:noFill/>
        </p:spPr>
        <p:txBody>
          <a:bodyPr wrap="square">
            <a:spAutoFit/>
          </a:bodyPr>
          <a:lstStyle/>
          <a:p>
            <a:r>
              <a:rPr lang="en-US" sz="2400" dirty="0"/>
              <a:t>Who is the Holy Trinity?    Why do we need a Holy Trinity? </a:t>
            </a:r>
          </a:p>
          <a:p>
            <a:endParaRPr lang="en-US" sz="2400" dirty="0"/>
          </a:p>
          <a:p>
            <a:r>
              <a:rPr lang="en-US" sz="2400" dirty="0"/>
              <a:t>Where do we read the words “Holy Trinity” in the Bible? </a:t>
            </a:r>
          </a:p>
          <a:p>
            <a:endParaRPr lang="en-US" sz="2400" dirty="0"/>
          </a:p>
          <a:p>
            <a:r>
              <a:rPr lang="en-US" sz="2400" dirty="0"/>
              <a:t>What is the nature of God? </a:t>
            </a:r>
          </a:p>
          <a:p>
            <a:endParaRPr lang="en-US" sz="2400" dirty="0"/>
          </a:p>
          <a:p>
            <a:r>
              <a:rPr lang="en-US" sz="2400" dirty="0"/>
              <a:t>How do we interact and pray to God as Father, Son, and Holy Spirit?</a:t>
            </a:r>
          </a:p>
        </p:txBody>
      </p:sp>
    </p:spTree>
    <p:extLst>
      <p:ext uri="{BB962C8B-B14F-4D97-AF65-F5344CB8AC3E}">
        <p14:creationId xmlns:p14="http://schemas.microsoft.com/office/powerpoint/2010/main" val="3005119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1ED54F-C7A8-9FBC-48FC-CA38D3016BBE}"/>
              </a:ext>
            </a:extLst>
          </p:cNvPr>
          <p:cNvPicPr>
            <a:picLocks noChangeAspect="1"/>
          </p:cNvPicPr>
          <p:nvPr/>
        </p:nvPicPr>
        <p:blipFill>
          <a:blip r:embed="rId2"/>
          <a:stretch>
            <a:fillRect/>
          </a:stretch>
        </p:blipFill>
        <p:spPr>
          <a:xfrm>
            <a:off x="3594847" y="330075"/>
            <a:ext cx="4258235" cy="6197850"/>
          </a:xfrm>
          <a:prstGeom prst="rect">
            <a:avLst/>
          </a:prstGeom>
        </p:spPr>
      </p:pic>
    </p:spTree>
    <p:extLst>
      <p:ext uri="{BB962C8B-B14F-4D97-AF65-F5344CB8AC3E}">
        <p14:creationId xmlns:p14="http://schemas.microsoft.com/office/powerpoint/2010/main" val="4225560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ACC11-9E1B-6A83-E338-193AA4160467}"/>
              </a:ext>
            </a:extLst>
          </p:cNvPr>
          <p:cNvSpPr txBox="1"/>
          <p:nvPr/>
        </p:nvSpPr>
        <p:spPr>
          <a:xfrm>
            <a:off x="1138518" y="833718"/>
            <a:ext cx="10149958" cy="369332"/>
          </a:xfrm>
          <a:prstGeom prst="rect">
            <a:avLst/>
          </a:prstGeom>
          <a:noFill/>
        </p:spPr>
        <p:txBody>
          <a:bodyPr wrap="none" rtlCol="0">
            <a:spAutoFit/>
          </a:bodyPr>
          <a:lstStyle/>
          <a:p>
            <a:r>
              <a:rPr lang="en-US" dirty="0"/>
              <a:t>The early church wanted people to give a consistent message when they were asked what they believed in.</a:t>
            </a:r>
          </a:p>
        </p:txBody>
      </p:sp>
      <p:sp>
        <p:nvSpPr>
          <p:cNvPr id="3" name="TextBox 2">
            <a:extLst>
              <a:ext uri="{FF2B5EF4-FFF2-40B4-BE49-F238E27FC236}">
                <a16:creationId xmlns:a16="http://schemas.microsoft.com/office/drawing/2014/main" id="{22ACA103-4D6A-B6FD-B642-61C750D7F637}"/>
              </a:ext>
            </a:extLst>
          </p:cNvPr>
          <p:cNvSpPr txBox="1"/>
          <p:nvPr/>
        </p:nvSpPr>
        <p:spPr>
          <a:xfrm>
            <a:off x="725135" y="2160494"/>
            <a:ext cx="10563341" cy="369332"/>
          </a:xfrm>
          <a:prstGeom prst="rect">
            <a:avLst/>
          </a:prstGeom>
          <a:noFill/>
        </p:spPr>
        <p:txBody>
          <a:bodyPr wrap="none" rtlCol="0">
            <a:spAutoFit/>
          </a:bodyPr>
          <a:lstStyle/>
          <a:p>
            <a:r>
              <a:rPr lang="en-US" dirty="0"/>
              <a:t>They developed statements of belief so everyone would say the same thing. These statements are called Creeds</a:t>
            </a:r>
          </a:p>
        </p:txBody>
      </p:sp>
      <p:sp>
        <p:nvSpPr>
          <p:cNvPr id="4" name="TextBox 3">
            <a:extLst>
              <a:ext uri="{FF2B5EF4-FFF2-40B4-BE49-F238E27FC236}">
                <a16:creationId xmlns:a16="http://schemas.microsoft.com/office/drawing/2014/main" id="{8C150520-1AC0-EA81-BEB5-2F2CC03F0920}"/>
              </a:ext>
            </a:extLst>
          </p:cNvPr>
          <p:cNvSpPr txBox="1"/>
          <p:nvPr/>
        </p:nvSpPr>
        <p:spPr>
          <a:xfrm>
            <a:off x="1039907" y="3366248"/>
            <a:ext cx="8736366" cy="646331"/>
          </a:xfrm>
          <a:prstGeom prst="rect">
            <a:avLst/>
          </a:prstGeom>
          <a:noFill/>
        </p:spPr>
        <p:txBody>
          <a:bodyPr wrap="none" rtlCol="0">
            <a:spAutoFit/>
          </a:bodyPr>
          <a:lstStyle/>
          <a:p>
            <a:r>
              <a:rPr lang="en-US" dirty="0"/>
              <a:t>They developed over time and provided basic information for what Christians believed and </a:t>
            </a:r>
          </a:p>
          <a:p>
            <a:r>
              <a:rPr lang="en-US" dirty="0"/>
              <a:t>what they considered wrong teaching or a Heresy</a:t>
            </a:r>
          </a:p>
        </p:txBody>
      </p:sp>
      <p:sp>
        <p:nvSpPr>
          <p:cNvPr id="5" name="TextBox 4">
            <a:extLst>
              <a:ext uri="{FF2B5EF4-FFF2-40B4-BE49-F238E27FC236}">
                <a16:creationId xmlns:a16="http://schemas.microsoft.com/office/drawing/2014/main" id="{80AE6311-5156-4CFF-2A02-79ADF26CEA93}"/>
              </a:ext>
            </a:extLst>
          </p:cNvPr>
          <p:cNvSpPr txBox="1"/>
          <p:nvPr/>
        </p:nvSpPr>
        <p:spPr>
          <a:xfrm>
            <a:off x="725135" y="4866026"/>
            <a:ext cx="11280011" cy="646331"/>
          </a:xfrm>
          <a:prstGeom prst="rect">
            <a:avLst/>
          </a:prstGeom>
          <a:noFill/>
        </p:spPr>
        <p:txBody>
          <a:bodyPr wrap="none" rtlCol="0">
            <a:spAutoFit/>
          </a:bodyPr>
          <a:lstStyle/>
          <a:p>
            <a:r>
              <a:rPr lang="en-US" dirty="0"/>
              <a:t>The earliest ones had a lot of Biblical support for the statements.  Later creeds used other vocabulary to help explain</a:t>
            </a:r>
          </a:p>
          <a:p>
            <a:r>
              <a:rPr lang="en-US" dirty="0"/>
              <a:t>The beliefs based on tradition or theological understanding at the time. </a:t>
            </a:r>
          </a:p>
        </p:txBody>
      </p:sp>
    </p:spTree>
    <p:extLst>
      <p:ext uri="{BB962C8B-B14F-4D97-AF65-F5344CB8AC3E}">
        <p14:creationId xmlns:p14="http://schemas.microsoft.com/office/powerpoint/2010/main" val="125778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1908D1-C9E6-0BF6-B8F1-5832AE130B3E}"/>
              </a:ext>
            </a:extLst>
          </p:cNvPr>
          <p:cNvPicPr>
            <a:picLocks noChangeAspect="1"/>
          </p:cNvPicPr>
          <p:nvPr/>
        </p:nvPicPr>
        <p:blipFill>
          <a:blip r:embed="rId2"/>
          <a:stretch>
            <a:fillRect/>
          </a:stretch>
        </p:blipFill>
        <p:spPr>
          <a:xfrm>
            <a:off x="544706" y="0"/>
            <a:ext cx="2485365" cy="1522863"/>
          </a:xfrm>
          <a:prstGeom prst="rect">
            <a:avLst/>
          </a:prstGeom>
        </p:spPr>
      </p:pic>
      <p:pic>
        <p:nvPicPr>
          <p:cNvPr id="4" name="Picture 3">
            <a:extLst>
              <a:ext uri="{FF2B5EF4-FFF2-40B4-BE49-F238E27FC236}">
                <a16:creationId xmlns:a16="http://schemas.microsoft.com/office/drawing/2014/main" id="{0E40E27D-9ECE-7B6E-C749-29A39C858AC1}"/>
              </a:ext>
            </a:extLst>
          </p:cNvPr>
          <p:cNvPicPr>
            <a:picLocks noChangeAspect="1"/>
          </p:cNvPicPr>
          <p:nvPr/>
        </p:nvPicPr>
        <p:blipFill>
          <a:blip r:embed="rId3"/>
          <a:stretch>
            <a:fillRect/>
          </a:stretch>
        </p:blipFill>
        <p:spPr>
          <a:xfrm>
            <a:off x="763890" y="1608877"/>
            <a:ext cx="2205215" cy="1144103"/>
          </a:xfrm>
          <a:prstGeom prst="rect">
            <a:avLst/>
          </a:prstGeom>
        </p:spPr>
      </p:pic>
      <p:pic>
        <p:nvPicPr>
          <p:cNvPr id="6" name="Picture 5">
            <a:extLst>
              <a:ext uri="{FF2B5EF4-FFF2-40B4-BE49-F238E27FC236}">
                <a16:creationId xmlns:a16="http://schemas.microsoft.com/office/drawing/2014/main" id="{669B8829-22E1-CF77-F792-E34D30EA668C}"/>
              </a:ext>
            </a:extLst>
          </p:cNvPr>
          <p:cNvPicPr>
            <a:picLocks noChangeAspect="1"/>
          </p:cNvPicPr>
          <p:nvPr/>
        </p:nvPicPr>
        <p:blipFill>
          <a:blip r:embed="rId4"/>
          <a:stretch>
            <a:fillRect/>
          </a:stretch>
        </p:blipFill>
        <p:spPr>
          <a:xfrm>
            <a:off x="763890" y="2939800"/>
            <a:ext cx="2266181" cy="1556151"/>
          </a:xfrm>
          <a:prstGeom prst="rect">
            <a:avLst/>
          </a:prstGeom>
        </p:spPr>
      </p:pic>
      <p:pic>
        <p:nvPicPr>
          <p:cNvPr id="8" name="Picture 7">
            <a:extLst>
              <a:ext uri="{FF2B5EF4-FFF2-40B4-BE49-F238E27FC236}">
                <a16:creationId xmlns:a16="http://schemas.microsoft.com/office/drawing/2014/main" id="{2E416EB4-56B9-E748-093C-BD3D0E720A70}"/>
              </a:ext>
            </a:extLst>
          </p:cNvPr>
          <p:cNvPicPr>
            <a:picLocks noChangeAspect="1"/>
          </p:cNvPicPr>
          <p:nvPr/>
        </p:nvPicPr>
        <p:blipFill>
          <a:blip r:embed="rId5"/>
          <a:stretch>
            <a:fillRect/>
          </a:stretch>
        </p:blipFill>
        <p:spPr>
          <a:xfrm>
            <a:off x="763890" y="4682771"/>
            <a:ext cx="2141339" cy="2011203"/>
          </a:xfrm>
          <a:prstGeom prst="rect">
            <a:avLst/>
          </a:prstGeom>
        </p:spPr>
      </p:pic>
    </p:spTree>
    <p:extLst>
      <p:ext uri="{BB962C8B-B14F-4D97-AF65-F5344CB8AC3E}">
        <p14:creationId xmlns:p14="http://schemas.microsoft.com/office/powerpoint/2010/main" val="83854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014" y="1580704"/>
            <a:ext cx="6045868" cy="646331"/>
          </a:xfrm>
          <a:prstGeom prst="rect">
            <a:avLst/>
          </a:prstGeom>
        </p:spPr>
        <p:txBody>
          <a:bodyPr wrap="square">
            <a:spAutoFit/>
          </a:bodyPr>
          <a:lstStyle/>
          <a:p>
            <a:r>
              <a:rPr lang="en-US" sz="1200" dirty="0"/>
              <a:t>Example creeds in the Bible:</a:t>
            </a:r>
            <a:br>
              <a:rPr lang="en-US" sz="1200" dirty="0"/>
            </a:br>
            <a:br>
              <a:rPr lang="en-US" sz="1200" dirty="0"/>
            </a:br>
            <a:r>
              <a:rPr lang="en-US" sz="1200" dirty="0"/>
              <a:t>Deuteronomy 6:4-9 – The Shema (hear) – “Hear, O Israel: The Lord our God, the Lord is one.”</a:t>
            </a:r>
          </a:p>
        </p:txBody>
      </p:sp>
      <p:sp>
        <p:nvSpPr>
          <p:cNvPr id="4" name="Rectangle 3">
            <a:extLst>
              <a:ext uri="{FF2B5EF4-FFF2-40B4-BE49-F238E27FC236}">
                <a16:creationId xmlns:a16="http://schemas.microsoft.com/office/drawing/2014/main" id="{74611956-EC01-4528-90EA-CBE98D487347}"/>
              </a:ext>
            </a:extLst>
          </p:cNvPr>
          <p:cNvSpPr/>
          <p:nvPr/>
        </p:nvSpPr>
        <p:spPr>
          <a:xfrm>
            <a:off x="814035" y="3318857"/>
            <a:ext cx="8305800" cy="954107"/>
          </a:xfrm>
          <a:prstGeom prst="rect">
            <a:avLst/>
          </a:prstGeom>
        </p:spPr>
        <p:txBody>
          <a:bodyPr wrap="square">
            <a:spAutoFit/>
          </a:bodyPr>
          <a:lstStyle/>
          <a:p>
            <a:r>
              <a:rPr lang="en-US" sz="1400" dirty="0"/>
              <a:t>Romans 10:9; 1 Corinthians: 12:3; 2 Corinthians. 4:5; Philippians. 2:11- “Jesus is Lord”</a:t>
            </a:r>
            <a:br>
              <a:rPr lang="en-US" sz="1400" dirty="0"/>
            </a:br>
            <a:br>
              <a:rPr lang="en-US" sz="1400" dirty="0"/>
            </a:br>
            <a:r>
              <a:rPr lang="en-US" sz="1400" dirty="0"/>
              <a:t>Saying “Jesus is Lord” (Kyrios </a:t>
            </a:r>
            <a:r>
              <a:rPr lang="en-US" sz="1400" dirty="0" err="1"/>
              <a:t>Iesous</a:t>
            </a:r>
            <a:r>
              <a:rPr lang="en-US" sz="1400" dirty="0"/>
              <a:t>) was the New Testament Greek equivalent of saying “Jesus is </a:t>
            </a:r>
          </a:p>
          <a:p>
            <a:r>
              <a:rPr lang="en-US" sz="1400" dirty="0"/>
              <a:t>Yahweh (The Lord God). </a:t>
            </a:r>
          </a:p>
        </p:txBody>
      </p:sp>
      <p:sp>
        <p:nvSpPr>
          <p:cNvPr id="6" name="Rectangle 5">
            <a:extLst>
              <a:ext uri="{FF2B5EF4-FFF2-40B4-BE49-F238E27FC236}">
                <a16:creationId xmlns:a16="http://schemas.microsoft.com/office/drawing/2014/main" id="{A33F65E0-E949-4705-A937-C3DBD128C3C6}"/>
              </a:ext>
            </a:extLst>
          </p:cNvPr>
          <p:cNvSpPr/>
          <p:nvPr/>
        </p:nvSpPr>
        <p:spPr>
          <a:xfrm>
            <a:off x="527171" y="4823008"/>
            <a:ext cx="8305800" cy="1477328"/>
          </a:xfrm>
          <a:prstGeom prst="rect">
            <a:avLst/>
          </a:prstGeom>
        </p:spPr>
        <p:txBody>
          <a:bodyPr wrap="square">
            <a:spAutoFit/>
          </a:bodyPr>
          <a:lstStyle/>
          <a:p>
            <a:r>
              <a:rPr lang="en-US" dirty="0"/>
              <a:t>1 Corinthians 15:3  - written within a few years after the death of Jesus:</a:t>
            </a:r>
            <a:br>
              <a:rPr lang="en-US" dirty="0"/>
            </a:br>
            <a:br>
              <a:rPr lang="en-US" dirty="0"/>
            </a:br>
            <a:r>
              <a:rPr lang="en-US" dirty="0"/>
              <a:t>“For I delivered to you as of first importance what I also received, the Christ died for our sins according to Scriptures, and He was buried, and that He was raised on the third day according to the Scriptures, and that He appeared…”</a:t>
            </a:r>
            <a:endParaRPr lang="en-US" sz="1600" dirty="0"/>
          </a:p>
        </p:txBody>
      </p:sp>
      <p:sp>
        <p:nvSpPr>
          <p:cNvPr id="5" name="Rectangle 4">
            <a:extLst>
              <a:ext uri="{FF2B5EF4-FFF2-40B4-BE49-F238E27FC236}">
                <a16:creationId xmlns:a16="http://schemas.microsoft.com/office/drawing/2014/main" id="{37FFD16B-21CA-4A65-823E-24B937EDC7D1}"/>
              </a:ext>
            </a:extLst>
          </p:cNvPr>
          <p:cNvSpPr/>
          <p:nvPr/>
        </p:nvSpPr>
        <p:spPr>
          <a:xfrm>
            <a:off x="814035" y="728667"/>
            <a:ext cx="9033769" cy="369332"/>
          </a:xfrm>
          <a:prstGeom prst="rect">
            <a:avLst/>
          </a:prstGeom>
        </p:spPr>
        <p:txBody>
          <a:bodyPr wrap="square">
            <a:spAutoFit/>
          </a:bodyPr>
          <a:lstStyle/>
          <a:p>
            <a:r>
              <a:rPr lang="en-US" dirty="0"/>
              <a:t>Creeds, Testimonies, Traditions – 1 Cor. 11:2, Mark 7:3, 1 Tim. 1:15-16</a:t>
            </a:r>
            <a:endParaRPr lang="en-US" sz="1600" dirty="0"/>
          </a:p>
        </p:txBody>
      </p:sp>
      <p:pic>
        <p:nvPicPr>
          <p:cNvPr id="8" name="Picture 7">
            <a:extLst>
              <a:ext uri="{FF2B5EF4-FFF2-40B4-BE49-F238E27FC236}">
                <a16:creationId xmlns:a16="http://schemas.microsoft.com/office/drawing/2014/main" id="{8F296CE4-AA2C-BBB7-5C0E-77FA80301E7B}"/>
              </a:ext>
            </a:extLst>
          </p:cNvPr>
          <p:cNvPicPr>
            <a:picLocks noChangeAspect="1"/>
          </p:cNvPicPr>
          <p:nvPr/>
        </p:nvPicPr>
        <p:blipFill>
          <a:blip r:embed="rId2"/>
          <a:stretch>
            <a:fillRect/>
          </a:stretch>
        </p:blipFill>
        <p:spPr>
          <a:xfrm>
            <a:off x="8832971" y="323677"/>
            <a:ext cx="2766300" cy="1120237"/>
          </a:xfrm>
          <a:prstGeom prst="rect">
            <a:avLst/>
          </a:prstGeom>
        </p:spPr>
      </p:pic>
      <p:pic>
        <p:nvPicPr>
          <p:cNvPr id="10" name="Picture 9">
            <a:extLst>
              <a:ext uri="{FF2B5EF4-FFF2-40B4-BE49-F238E27FC236}">
                <a16:creationId xmlns:a16="http://schemas.microsoft.com/office/drawing/2014/main" id="{D654AD89-AAAC-CADC-77AC-C0D1ABE96797}"/>
              </a:ext>
            </a:extLst>
          </p:cNvPr>
          <p:cNvPicPr>
            <a:picLocks noChangeAspect="1"/>
          </p:cNvPicPr>
          <p:nvPr/>
        </p:nvPicPr>
        <p:blipFill>
          <a:blip r:embed="rId3"/>
          <a:stretch>
            <a:fillRect/>
          </a:stretch>
        </p:blipFill>
        <p:spPr>
          <a:xfrm>
            <a:off x="6595882" y="1038924"/>
            <a:ext cx="2872989" cy="1729890"/>
          </a:xfrm>
          <a:prstGeom prst="rect">
            <a:avLst/>
          </a:prstGeom>
        </p:spPr>
      </p:pic>
      <p:pic>
        <p:nvPicPr>
          <p:cNvPr id="12" name="Picture 11">
            <a:extLst>
              <a:ext uri="{FF2B5EF4-FFF2-40B4-BE49-F238E27FC236}">
                <a16:creationId xmlns:a16="http://schemas.microsoft.com/office/drawing/2014/main" id="{C7677889-FBE7-12CA-960C-311B758E16D5}"/>
              </a:ext>
            </a:extLst>
          </p:cNvPr>
          <p:cNvPicPr>
            <a:picLocks noChangeAspect="1"/>
          </p:cNvPicPr>
          <p:nvPr/>
        </p:nvPicPr>
        <p:blipFill>
          <a:blip r:embed="rId4"/>
          <a:stretch>
            <a:fillRect/>
          </a:stretch>
        </p:blipFill>
        <p:spPr>
          <a:xfrm>
            <a:off x="8423167" y="3060597"/>
            <a:ext cx="1792954" cy="2057179"/>
          </a:xfrm>
          <a:prstGeom prst="rect">
            <a:avLst/>
          </a:prstGeom>
        </p:spPr>
      </p:pic>
      <p:pic>
        <p:nvPicPr>
          <p:cNvPr id="14" name="Picture 13">
            <a:extLst>
              <a:ext uri="{FF2B5EF4-FFF2-40B4-BE49-F238E27FC236}">
                <a16:creationId xmlns:a16="http://schemas.microsoft.com/office/drawing/2014/main" id="{C60E888D-411F-306E-6714-EDDC1AA8573B}"/>
              </a:ext>
            </a:extLst>
          </p:cNvPr>
          <p:cNvPicPr>
            <a:picLocks noChangeAspect="1"/>
          </p:cNvPicPr>
          <p:nvPr/>
        </p:nvPicPr>
        <p:blipFill>
          <a:blip r:embed="rId5"/>
          <a:stretch>
            <a:fillRect/>
          </a:stretch>
        </p:blipFill>
        <p:spPr>
          <a:xfrm>
            <a:off x="10216121" y="3891412"/>
            <a:ext cx="1712259" cy="2471729"/>
          </a:xfrm>
          <a:prstGeom prst="rect">
            <a:avLst/>
          </a:prstGeom>
        </p:spPr>
      </p:pic>
    </p:spTree>
    <p:extLst>
      <p:ext uri="{BB962C8B-B14F-4D97-AF65-F5344CB8AC3E}">
        <p14:creationId xmlns:p14="http://schemas.microsoft.com/office/powerpoint/2010/main" val="28600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63E0E6-F175-E57E-DA3F-8624CB6DAD67}"/>
              </a:ext>
            </a:extLst>
          </p:cNvPr>
          <p:cNvSpPr txBox="1"/>
          <p:nvPr/>
        </p:nvSpPr>
        <p:spPr>
          <a:xfrm>
            <a:off x="753037" y="1243495"/>
            <a:ext cx="11241741" cy="4093428"/>
          </a:xfrm>
          <a:prstGeom prst="rect">
            <a:avLst/>
          </a:prstGeom>
          <a:noFill/>
        </p:spPr>
        <p:txBody>
          <a:bodyPr wrap="square">
            <a:spAutoFit/>
          </a:bodyPr>
          <a:lstStyle/>
          <a:p>
            <a:r>
              <a:rPr lang="en-US" sz="2000" dirty="0"/>
              <a:t>We believe in one God. God the Father, the Almighty. Creator of Heaven and Earth and all things visible and invisible.</a:t>
            </a:r>
          </a:p>
          <a:p>
            <a:endParaRPr lang="en-US" sz="2000" dirty="0"/>
          </a:p>
          <a:p>
            <a:r>
              <a:rPr lang="en-US" sz="2000" dirty="0"/>
              <a:t> - We believe in one Lord, Jesus Christ, the only-begotten Son of God, begotten of the Father before all </a:t>
            </a:r>
          </a:p>
          <a:p>
            <a:r>
              <a:rPr lang="en-US" sz="2000" dirty="0"/>
              <a:t>ages; Light of Light, true God of true God, begotten, not created, of one essence with the Father through Whom all things were made. Who for us men and for our salvation came down from heaven and was </a:t>
            </a:r>
          </a:p>
          <a:p>
            <a:r>
              <a:rPr lang="en-US" sz="2000" dirty="0"/>
              <a:t>incarnate of the Holy Spirit and the Virgin Mary and became man. He was crucified for us under Pontius </a:t>
            </a:r>
          </a:p>
          <a:p>
            <a:r>
              <a:rPr lang="en-US" sz="2000" dirty="0"/>
              <a:t>Pilate, and suffered and was buried; And the third day, He rose from the dead, according to the Scriptures. </a:t>
            </a:r>
          </a:p>
          <a:p>
            <a:r>
              <a:rPr lang="en-US" sz="2000" dirty="0"/>
              <a:t>He ascended into heaven and is seated at the right hand of the Father; And He will come again with glory </a:t>
            </a:r>
          </a:p>
          <a:p>
            <a:r>
              <a:rPr lang="en-US" sz="2000" dirty="0"/>
              <a:t>to judge the living and dead. His kingdom shall have no end. </a:t>
            </a:r>
          </a:p>
          <a:p>
            <a:endParaRPr lang="en-US" sz="2000" dirty="0"/>
          </a:p>
          <a:p>
            <a:r>
              <a:rPr lang="en-US" sz="2000" dirty="0"/>
              <a:t>- We believe in the Holy Spirit, the Lord, the Giver of life, Who proceeds from the Father and the Son who together with the Father and the Son is worshipped and glorified, Who spoke through the prophets.</a:t>
            </a:r>
          </a:p>
        </p:txBody>
      </p:sp>
      <p:sp>
        <p:nvSpPr>
          <p:cNvPr id="5" name="TextBox 4">
            <a:extLst>
              <a:ext uri="{FF2B5EF4-FFF2-40B4-BE49-F238E27FC236}">
                <a16:creationId xmlns:a16="http://schemas.microsoft.com/office/drawing/2014/main" id="{3AC26D3E-AFAA-8980-8AC2-C4C166DB2F34}"/>
              </a:ext>
            </a:extLst>
          </p:cNvPr>
          <p:cNvSpPr txBox="1"/>
          <p:nvPr/>
        </p:nvSpPr>
        <p:spPr>
          <a:xfrm>
            <a:off x="753037" y="489588"/>
            <a:ext cx="11241740" cy="646331"/>
          </a:xfrm>
          <a:prstGeom prst="rect">
            <a:avLst/>
          </a:prstGeom>
          <a:noFill/>
        </p:spPr>
        <p:txBody>
          <a:bodyPr wrap="square">
            <a:spAutoFit/>
          </a:bodyPr>
          <a:lstStyle/>
          <a:p>
            <a:r>
              <a:rPr lang="en-US" sz="3600" dirty="0"/>
              <a:t>WHO IS THE HOLY TRINITY? – NICENE CREED</a:t>
            </a:r>
          </a:p>
        </p:txBody>
      </p:sp>
    </p:spTree>
    <p:extLst>
      <p:ext uri="{BB962C8B-B14F-4D97-AF65-F5344CB8AC3E}">
        <p14:creationId xmlns:p14="http://schemas.microsoft.com/office/powerpoint/2010/main" val="373117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8502" y="1826943"/>
            <a:ext cx="5219699" cy="461665"/>
          </a:xfrm>
          <a:prstGeom prst="rect">
            <a:avLst/>
          </a:prstGeom>
          <a:noFill/>
        </p:spPr>
        <p:txBody>
          <a:bodyPr wrap="none" rtlCol="0">
            <a:spAutoFit/>
          </a:bodyPr>
          <a:lstStyle/>
          <a:p>
            <a:r>
              <a:rPr lang="en-US" sz="2400" dirty="0"/>
              <a:t>The Teaching of the Trinity is in the Bible</a:t>
            </a:r>
          </a:p>
        </p:txBody>
      </p:sp>
      <p:sp>
        <p:nvSpPr>
          <p:cNvPr id="5" name="Rectangle 4"/>
          <p:cNvSpPr/>
          <p:nvPr/>
        </p:nvSpPr>
        <p:spPr>
          <a:xfrm>
            <a:off x="735106" y="2955176"/>
            <a:ext cx="8458200" cy="400110"/>
          </a:xfrm>
          <a:prstGeom prst="rect">
            <a:avLst/>
          </a:prstGeom>
        </p:spPr>
        <p:txBody>
          <a:bodyPr wrap="square">
            <a:spAutoFit/>
          </a:bodyPr>
          <a:lstStyle/>
          <a:p>
            <a:r>
              <a:rPr lang="en-US" sz="2000" dirty="0"/>
              <a:t>1)There is one, and only one, God (Deuteronomy 6:4-9, 1 Timothy 2:5).</a:t>
            </a:r>
          </a:p>
        </p:txBody>
      </p:sp>
      <p:sp>
        <p:nvSpPr>
          <p:cNvPr id="4" name="TextBox 3">
            <a:extLst>
              <a:ext uri="{FF2B5EF4-FFF2-40B4-BE49-F238E27FC236}">
                <a16:creationId xmlns:a16="http://schemas.microsoft.com/office/drawing/2014/main" id="{F19AF083-0872-8D8E-CDBE-3FED31C66BFE}"/>
              </a:ext>
            </a:extLst>
          </p:cNvPr>
          <p:cNvSpPr txBox="1"/>
          <p:nvPr/>
        </p:nvSpPr>
        <p:spPr>
          <a:xfrm>
            <a:off x="888502" y="3950826"/>
            <a:ext cx="7086600" cy="400110"/>
          </a:xfrm>
          <a:prstGeom prst="rect">
            <a:avLst/>
          </a:prstGeom>
          <a:noFill/>
        </p:spPr>
        <p:txBody>
          <a:bodyPr wrap="square">
            <a:spAutoFit/>
          </a:bodyPr>
          <a:lstStyle/>
          <a:p>
            <a:r>
              <a:rPr lang="en-US" sz="2000" dirty="0"/>
              <a:t>2) The person of the Father is God (2 Peter 1:17). </a:t>
            </a:r>
          </a:p>
        </p:txBody>
      </p:sp>
      <p:sp>
        <p:nvSpPr>
          <p:cNvPr id="7" name="TextBox 6">
            <a:extLst>
              <a:ext uri="{FF2B5EF4-FFF2-40B4-BE49-F238E27FC236}">
                <a16:creationId xmlns:a16="http://schemas.microsoft.com/office/drawing/2014/main" id="{1D0DEEBF-5B5F-580C-9D53-2BD0433F6B80}"/>
              </a:ext>
            </a:extLst>
          </p:cNvPr>
          <p:cNvSpPr txBox="1"/>
          <p:nvPr/>
        </p:nvSpPr>
        <p:spPr>
          <a:xfrm>
            <a:off x="773206" y="4780091"/>
            <a:ext cx="8382000" cy="400110"/>
          </a:xfrm>
          <a:prstGeom prst="rect">
            <a:avLst/>
          </a:prstGeom>
          <a:noFill/>
        </p:spPr>
        <p:txBody>
          <a:bodyPr wrap="square">
            <a:spAutoFit/>
          </a:bodyPr>
          <a:lstStyle/>
          <a:p>
            <a:r>
              <a:rPr lang="en-US" sz="2000" dirty="0"/>
              <a:t>3) The person of the Son is God (John 1:1, Titus 2:13)</a:t>
            </a:r>
          </a:p>
        </p:txBody>
      </p:sp>
      <p:pic>
        <p:nvPicPr>
          <p:cNvPr id="10" name="Picture 9">
            <a:extLst>
              <a:ext uri="{FF2B5EF4-FFF2-40B4-BE49-F238E27FC236}">
                <a16:creationId xmlns:a16="http://schemas.microsoft.com/office/drawing/2014/main" id="{3ABF7621-4BBC-DCCD-C6E9-9D5CA6B8757D}"/>
              </a:ext>
            </a:extLst>
          </p:cNvPr>
          <p:cNvPicPr>
            <a:picLocks noChangeAspect="1"/>
          </p:cNvPicPr>
          <p:nvPr/>
        </p:nvPicPr>
        <p:blipFill>
          <a:blip r:embed="rId2"/>
          <a:stretch>
            <a:fillRect/>
          </a:stretch>
        </p:blipFill>
        <p:spPr>
          <a:xfrm>
            <a:off x="8288868" y="2522622"/>
            <a:ext cx="2857748" cy="1257409"/>
          </a:xfrm>
          <a:prstGeom prst="rect">
            <a:avLst/>
          </a:prstGeom>
        </p:spPr>
      </p:pic>
      <p:pic>
        <p:nvPicPr>
          <p:cNvPr id="12" name="Picture 11">
            <a:extLst>
              <a:ext uri="{FF2B5EF4-FFF2-40B4-BE49-F238E27FC236}">
                <a16:creationId xmlns:a16="http://schemas.microsoft.com/office/drawing/2014/main" id="{0056FE65-572D-445E-F0DA-0CAC58D88BDB}"/>
              </a:ext>
            </a:extLst>
          </p:cNvPr>
          <p:cNvPicPr>
            <a:picLocks noChangeAspect="1"/>
          </p:cNvPicPr>
          <p:nvPr/>
        </p:nvPicPr>
        <p:blipFill>
          <a:blip r:embed="rId3"/>
          <a:stretch>
            <a:fillRect/>
          </a:stretch>
        </p:blipFill>
        <p:spPr>
          <a:xfrm>
            <a:off x="6159111" y="1528945"/>
            <a:ext cx="3414198" cy="610003"/>
          </a:xfrm>
          <a:prstGeom prst="rect">
            <a:avLst/>
          </a:prstGeom>
        </p:spPr>
      </p:pic>
      <p:sp>
        <p:nvSpPr>
          <p:cNvPr id="14" name="TextBox 13">
            <a:extLst>
              <a:ext uri="{FF2B5EF4-FFF2-40B4-BE49-F238E27FC236}">
                <a16:creationId xmlns:a16="http://schemas.microsoft.com/office/drawing/2014/main" id="{69638CA5-B2FF-DB1D-921B-3084076B0B53}"/>
              </a:ext>
            </a:extLst>
          </p:cNvPr>
          <p:cNvSpPr txBox="1"/>
          <p:nvPr/>
        </p:nvSpPr>
        <p:spPr>
          <a:xfrm>
            <a:off x="985478" y="630238"/>
            <a:ext cx="3909019" cy="461665"/>
          </a:xfrm>
          <a:prstGeom prst="rect">
            <a:avLst/>
          </a:prstGeom>
          <a:noFill/>
        </p:spPr>
        <p:txBody>
          <a:bodyPr wrap="none" rtlCol="0">
            <a:spAutoFit/>
          </a:bodyPr>
          <a:lstStyle/>
          <a:p>
            <a:r>
              <a:rPr lang="en-US" sz="2400" dirty="0"/>
              <a:t>The Word Trinity means 3 in 1</a:t>
            </a:r>
          </a:p>
        </p:txBody>
      </p:sp>
      <p:pic>
        <p:nvPicPr>
          <p:cNvPr id="16" name="Picture 15">
            <a:extLst>
              <a:ext uri="{FF2B5EF4-FFF2-40B4-BE49-F238E27FC236}">
                <a16:creationId xmlns:a16="http://schemas.microsoft.com/office/drawing/2014/main" id="{C13C4BFF-CB2E-66A3-6D83-595CB77C5540}"/>
              </a:ext>
            </a:extLst>
          </p:cNvPr>
          <p:cNvPicPr>
            <a:picLocks noChangeAspect="1"/>
          </p:cNvPicPr>
          <p:nvPr/>
        </p:nvPicPr>
        <p:blipFill>
          <a:blip r:embed="rId4"/>
          <a:stretch>
            <a:fillRect/>
          </a:stretch>
        </p:blipFill>
        <p:spPr>
          <a:xfrm>
            <a:off x="5530548" y="503181"/>
            <a:ext cx="2613887" cy="929721"/>
          </a:xfrm>
          <a:prstGeom prst="rect">
            <a:avLst/>
          </a:prstGeom>
        </p:spPr>
      </p:pic>
      <p:pic>
        <p:nvPicPr>
          <p:cNvPr id="18" name="Picture 17">
            <a:extLst>
              <a:ext uri="{FF2B5EF4-FFF2-40B4-BE49-F238E27FC236}">
                <a16:creationId xmlns:a16="http://schemas.microsoft.com/office/drawing/2014/main" id="{0B2802D0-50FF-3845-54A4-C5EDE0CF0EB4}"/>
              </a:ext>
            </a:extLst>
          </p:cNvPr>
          <p:cNvPicPr>
            <a:picLocks noChangeAspect="1"/>
          </p:cNvPicPr>
          <p:nvPr/>
        </p:nvPicPr>
        <p:blipFill>
          <a:blip r:embed="rId5"/>
          <a:stretch>
            <a:fillRect/>
          </a:stretch>
        </p:blipFill>
        <p:spPr>
          <a:xfrm>
            <a:off x="6548937" y="3680916"/>
            <a:ext cx="2644369" cy="1036410"/>
          </a:xfrm>
          <a:prstGeom prst="rect">
            <a:avLst/>
          </a:prstGeom>
        </p:spPr>
      </p:pic>
      <p:pic>
        <p:nvPicPr>
          <p:cNvPr id="20" name="Picture 19">
            <a:extLst>
              <a:ext uri="{FF2B5EF4-FFF2-40B4-BE49-F238E27FC236}">
                <a16:creationId xmlns:a16="http://schemas.microsoft.com/office/drawing/2014/main" id="{D397E668-1F0F-EC99-53C6-8F81798523AB}"/>
              </a:ext>
            </a:extLst>
          </p:cNvPr>
          <p:cNvPicPr>
            <a:picLocks noChangeAspect="1"/>
          </p:cNvPicPr>
          <p:nvPr/>
        </p:nvPicPr>
        <p:blipFill>
          <a:blip r:embed="rId6"/>
          <a:stretch>
            <a:fillRect/>
          </a:stretch>
        </p:blipFill>
        <p:spPr>
          <a:xfrm>
            <a:off x="6472730" y="5056085"/>
            <a:ext cx="2720576" cy="891617"/>
          </a:xfrm>
          <a:prstGeom prst="rect">
            <a:avLst/>
          </a:prstGeom>
        </p:spPr>
      </p:pic>
    </p:spTree>
    <p:extLst>
      <p:ext uri="{BB962C8B-B14F-4D97-AF65-F5344CB8AC3E}">
        <p14:creationId xmlns:p14="http://schemas.microsoft.com/office/powerpoint/2010/main" val="2858369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1EC768-561C-E5CE-9166-A259EB160A9F}"/>
              </a:ext>
            </a:extLst>
          </p:cNvPr>
          <p:cNvGrpSpPr/>
          <p:nvPr/>
        </p:nvGrpSpPr>
        <p:grpSpPr>
          <a:xfrm>
            <a:off x="4993341" y="461682"/>
            <a:ext cx="4243079" cy="5934635"/>
            <a:chOff x="1940858" y="28179"/>
            <a:chExt cx="2414735" cy="8154195"/>
          </a:xfrm>
        </p:grpSpPr>
        <p:pic>
          <p:nvPicPr>
            <p:cNvPr id="3" name="Picture 2">
              <a:extLst>
                <a:ext uri="{FF2B5EF4-FFF2-40B4-BE49-F238E27FC236}">
                  <a16:creationId xmlns:a16="http://schemas.microsoft.com/office/drawing/2014/main" id="{C776D7E6-4E51-0FC7-051D-47BC6EC2AE6E}"/>
                </a:ext>
              </a:extLst>
            </p:cNvPr>
            <p:cNvPicPr>
              <a:picLocks noChangeAspect="1"/>
            </p:cNvPicPr>
            <p:nvPr/>
          </p:nvPicPr>
          <p:blipFill>
            <a:blip r:embed="rId2"/>
            <a:stretch>
              <a:fillRect/>
            </a:stretch>
          </p:blipFill>
          <p:spPr>
            <a:xfrm>
              <a:off x="2115671" y="28179"/>
              <a:ext cx="2065111" cy="1294973"/>
            </a:xfrm>
            <a:prstGeom prst="rect">
              <a:avLst/>
            </a:prstGeom>
          </p:spPr>
        </p:pic>
        <p:pic>
          <p:nvPicPr>
            <p:cNvPr id="6" name="Picture 5">
              <a:extLst>
                <a:ext uri="{FF2B5EF4-FFF2-40B4-BE49-F238E27FC236}">
                  <a16:creationId xmlns:a16="http://schemas.microsoft.com/office/drawing/2014/main" id="{E418FB4E-CB86-1C3E-51DB-951F3A6B9D20}"/>
                </a:ext>
              </a:extLst>
            </p:cNvPr>
            <p:cNvPicPr>
              <a:picLocks noChangeAspect="1"/>
            </p:cNvPicPr>
            <p:nvPr/>
          </p:nvPicPr>
          <p:blipFill>
            <a:blip r:embed="rId3"/>
            <a:stretch>
              <a:fillRect/>
            </a:stretch>
          </p:blipFill>
          <p:spPr>
            <a:xfrm>
              <a:off x="2055993" y="5924688"/>
              <a:ext cx="2184464" cy="2257686"/>
            </a:xfrm>
            <a:prstGeom prst="rect">
              <a:avLst/>
            </a:prstGeom>
          </p:spPr>
        </p:pic>
        <p:grpSp>
          <p:nvGrpSpPr>
            <p:cNvPr id="13" name="Group 12">
              <a:extLst>
                <a:ext uri="{FF2B5EF4-FFF2-40B4-BE49-F238E27FC236}">
                  <a16:creationId xmlns:a16="http://schemas.microsoft.com/office/drawing/2014/main" id="{96AE3666-1485-8587-E2EE-CB5945E857FC}"/>
                </a:ext>
              </a:extLst>
            </p:cNvPr>
            <p:cNvGrpSpPr/>
            <p:nvPr/>
          </p:nvGrpSpPr>
          <p:grpSpPr>
            <a:xfrm>
              <a:off x="1940858" y="1312838"/>
              <a:ext cx="2414735" cy="4670612"/>
              <a:chOff x="3850625" y="0"/>
              <a:chExt cx="2956816" cy="8146486"/>
            </a:xfrm>
          </p:grpSpPr>
          <p:pic>
            <p:nvPicPr>
              <p:cNvPr id="8" name="Picture 7">
                <a:extLst>
                  <a:ext uri="{FF2B5EF4-FFF2-40B4-BE49-F238E27FC236}">
                    <a16:creationId xmlns:a16="http://schemas.microsoft.com/office/drawing/2014/main" id="{15BEB3C1-677F-4AA3-0137-A825701B2991}"/>
                  </a:ext>
                </a:extLst>
              </p:cNvPr>
              <p:cNvPicPr>
                <a:picLocks noChangeAspect="1"/>
              </p:cNvPicPr>
              <p:nvPr/>
            </p:nvPicPr>
            <p:blipFill>
              <a:blip r:embed="rId4"/>
              <a:stretch>
                <a:fillRect/>
              </a:stretch>
            </p:blipFill>
            <p:spPr>
              <a:xfrm>
                <a:off x="3850625" y="0"/>
                <a:ext cx="2956816" cy="5273497"/>
              </a:xfrm>
              <a:prstGeom prst="rect">
                <a:avLst/>
              </a:prstGeom>
            </p:spPr>
          </p:pic>
          <p:pic>
            <p:nvPicPr>
              <p:cNvPr id="12" name="Picture 11">
                <a:extLst>
                  <a:ext uri="{FF2B5EF4-FFF2-40B4-BE49-F238E27FC236}">
                    <a16:creationId xmlns:a16="http://schemas.microsoft.com/office/drawing/2014/main" id="{61A36CAC-5C05-5832-474A-D17B0E801D0B}"/>
                  </a:ext>
                </a:extLst>
              </p:cNvPr>
              <p:cNvPicPr>
                <a:picLocks noChangeAspect="1"/>
              </p:cNvPicPr>
              <p:nvPr/>
            </p:nvPicPr>
            <p:blipFill>
              <a:blip r:embed="rId5"/>
              <a:stretch>
                <a:fillRect/>
              </a:stretch>
            </p:blipFill>
            <p:spPr>
              <a:xfrm>
                <a:off x="3991607" y="5273497"/>
                <a:ext cx="2674852" cy="2872989"/>
              </a:xfrm>
              <a:prstGeom prst="rect">
                <a:avLst/>
              </a:prstGeom>
            </p:spPr>
          </p:pic>
        </p:grpSp>
      </p:grpSp>
      <p:pic>
        <p:nvPicPr>
          <p:cNvPr id="4" name="Picture 3">
            <a:extLst>
              <a:ext uri="{FF2B5EF4-FFF2-40B4-BE49-F238E27FC236}">
                <a16:creationId xmlns:a16="http://schemas.microsoft.com/office/drawing/2014/main" id="{9F60B943-CAC9-9831-1ACB-E9900A035600}"/>
              </a:ext>
            </a:extLst>
          </p:cNvPr>
          <p:cNvPicPr>
            <a:picLocks noChangeAspect="1"/>
          </p:cNvPicPr>
          <p:nvPr/>
        </p:nvPicPr>
        <p:blipFill>
          <a:blip r:embed="rId6"/>
          <a:stretch>
            <a:fillRect/>
          </a:stretch>
        </p:blipFill>
        <p:spPr>
          <a:xfrm>
            <a:off x="292350" y="172731"/>
            <a:ext cx="2857748" cy="960203"/>
          </a:xfrm>
          <a:prstGeom prst="rect">
            <a:avLst/>
          </a:prstGeom>
        </p:spPr>
      </p:pic>
    </p:spTree>
    <p:extLst>
      <p:ext uri="{BB962C8B-B14F-4D97-AF65-F5344CB8AC3E}">
        <p14:creationId xmlns:p14="http://schemas.microsoft.com/office/powerpoint/2010/main" val="2389997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97999-28BA-6A2D-5DAA-87559A3B731C}"/>
              </a:ext>
            </a:extLst>
          </p:cNvPr>
          <p:cNvSpPr txBox="1"/>
          <p:nvPr/>
        </p:nvSpPr>
        <p:spPr>
          <a:xfrm>
            <a:off x="842683" y="1046708"/>
            <a:ext cx="11734799" cy="4524315"/>
          </a:xfrm>
          <a:prstGeom prst="rect">
            <a:avLst/>
          </a:prstGeom>
          <a:noFill/>
        </p:spPr>
        <p:txBody>
          <a:bodyPr wrap="square">
            <a:spAutoFit/>
          </a:bodyPr>
          <a:lstStyle/>
          <a:p>
            <a:r>
              <a:rPr lang="en-US" sz="2400" dirty="0"/>
              <a:t>God revealed Himself to us as Holy Trinity </a:t>
            </a:r>
          </a:p>
          <a:p>
            <a:r>
              <a:rPr lang="en-US" sz="2400" dirty="0"/>
              <a:t>- The Church did not create God or her own teaching of God </a:t>
            </a:r>
          </a:p>
          <a:p>
            <a:r>
              <a:rPr lang="en-US" sz="2400" dirty="0"/>
              <a:t>- First came the belief in One God, not many gods </a:t>
            </a:r>
          </a:p>
          <a:p>
            <a:r>
              <a:rPr lang="en-US" sz="2400" dirty="0"/>
              <a:t>	- the God of Abraham, Isaac and Jacob </a:t>
            </a:r>
          </a:p>
          <a:p>
            <a:endParaRPr lang="en-US" sz="2400" dirty="0"/>
          </a:p>
          <a:p>
            <a:r>
              <a:rPr lang="en-US" sz="2400" dirty="0"/>
              <a:t>- Then came Jesus Christ, who was prophesied about in the Old Testament </a:t>
            </a:r>
          </a:p>
          <a:p>
            <a:r>
              <a:rPr lang="en-US" sz="2400" dirty="0"/>
              <a:t>- “God, who at various times and in various ways spoke in time past to the fathers</a:t>
            </a:r>
          </a:p>
          <a:p>
            <a:r>
              <a:rPr lang="en-US" sz="2400" dirty="0"/>
              <a:t> by the prophets, has in these last days spoken to us by His Son, whom He has </a:t>
            </a:r>
          </a:p>
          <a:p>
            <a:r>
              <a:rPr lang="en-US" sz="2400" dirty="0"/>
              <a:t>appointed heir of all things, through whom also He made the worlds; who being the </a:t>
            </a:r>
          </a:p>
          <a:p>
            <a:r>
              <a:rPr lang="en-US" sz="2400" dirty="0"/>
              <a:t>brightness of His glory and the express image of His person…” Hebrews. 1:1-3</a:t>
            </a:r>
          </a:p>
          <a:p>
            <a:endParaRPr lang="en-US" sz="2400" dirty="0"/>
          </a:p>
          <a:p>
            <a:r>
              <a:rPr lang="en-US" sz="2400" dirty="0"/>
              <a:t> - Then came the Holy Spirit, the Paraclete, on Pentecost</a:t>
            </a:r>
          </a:p>
        </p:txBody>
      </p:sp>
      <p:sp>
        <p:nvSpPr>
          <p:cNvPr id="5" name="TextBox 4">
            <a:extLst>
              <a:ext uri="{FF2B5EF4-FFF2-40B4-BE49-F238E27FC236}">
                <a16:creationId xmlns:a16="http://schemas.microsoft.com/office/drawing/2014/main" id="{64EFB80C-8FD0-929E-7428-2F3563C45BF9}"/>
              </a:ext>
            </a:extLst>
          </p:cNvPr>
          <p:cNvSpPr txBox="1"/>
          <p:nvPr/>
        </p:nvSpPr>
        <p:spPr>
          <a:xfrm>
            <a:off x="2662517" y="456310"/>
            <a:ext cx="8435788" cy="523220"/>
          </a:xfrm>
          <a:prstGeom prst="rect">
            <a:avLst/>
          </a:prstGeom>
          <a:noFill/>
        </p:spPr>
        <p:txBody>
          <a:bodyPr wrap="square">
            <a:spAutoFit/>
          </a:bodyPr>
          <a:lstStyle/>
          <a:p>
            <a:r>
              <a:rPr lang="en-US" sz="2800" dirty="0"/>
              <a:t>WHY DO WE NEED A HOLY TRINITY?</a:t>
            </a:r>
          </a:p>
        </p:txBody>
      </p:sp>
    </p:spTree>
    <p:extLst>
      <p:ext uri="{BB962C8B-B14F-4D97-AF65-F5344CB8AC3E}">
        <p14:creationId xmlns:p14="http://schemas.microsoft.com/office/powerpoint/2010/main" val="2813846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329D7-0160-849D-F402-424C84252FBC}"/>
              </a:ext>
            </a:extLst>
          </p:cNvPr>
          <p:cNvPicPr>
            <a:picLocks noChangeAspect="1"/>
          </p:cNvPicPr>
          <p:nvPr/>
        </p:nvPicPr>
        <p:blipFill>
          <a:blip r:embed="rId2"/>
          <a:stretch>
            <a:fillRect/>
          </a:stretch>
        </p:blipFill>
        <p:spPr>
          <a:xfrm>
            <a:off x="607485" y="600635"/>
            <a:ext cx="2263336" cy="1082134"/>
          </a:xfrm>
          <a:prstGeom prst="rect">
            <a:avLst/>
          </a:prstGeom>
        </p:spPr>
      </p:pic>
      <p:grpSp>
        <p:nvGrpSpPr>
          <p:cNvPr id="12" name="Group 11">
            <a:extLst>
              <a:ext uri="{FF2B5EF4-FFF2-40B4-BE49-F238E27FC236}">
                <a16:creationId xmlns:a16="http://schemas.microsoft.com/office/drawing/2014/main" id="{C54F5823-BE00-4503-6625-C95F538340D3}"/>
              </a:ext>
            </a:extLst>
          </p:cNvPr>
          <p:cNvGrpSpPr/>
          <p:nvPr/>
        </p:nvGrpSpPr>
        <p:grpSpPr>
          <a:xfrm>
            <a:off x="4086940" y="260831"/>
            <a:ext cx="2009060" cy="6336338"/>
            <a:chOff x="3950171" y="0"/>
            <a:chExt cx="2263336" cy="7223844"/>
          </a:xfrm>
        </p:grpSpPr>
        <p:pic>
          <p:nvPicPr>
            <p:cNvPr id="7" name="Picture 6">
              <a:extLst>
                <a:ext uri="{FF2B5EF4-FFF2-40B4-BE49-F238E27FC236}">
                  <a16:creationId xmlns:a16="http://schemas.microsoft.com/office/drawing/2014/main" id="{00D42593-3167-E90F-950D-99CF5256B507}"/>
                </a:ext>
              </a:extLst>
            </p:cNvPr>
            <p:cNvPicPr>
              <a:picLocks noChangeAspect="1"/>
            </p:cNvPicPr>
            <p:nvPr/>
          </p:nvPicPr>
          <p:blipFill>
            <a:blip r:embed="rId3"/>
            <a:stretch>
              <a:fillRect/>
            </a:stretch>
          </p:blipFill>
          <p:spPr>
            <a:xfrm>
              <a:off x="3950171" y="0"/>
              <a:ext cx="2263336" cy="3406854"/>
            </a:xfrm>
            <a:prstGeom prst="rect">
              <a:avLst/>
            </a:prstGeom>
          </p:spPr>
        </p:pic>
        <p:pic>
          <p:nvPicPr>
            <p:cNvPr id="9" name="Picture 8">
              <a:extLst>
                <a:ext uri="{FF2B5EF4-FFF2-40B4-BE49-F238E27FC236}">
                  <a16:creationId xmlns:a16="http://schemas.microsoft.com/office/drawing/2014/main" id="{35F08AA6-BB3B-FF5F-666C-27CB28BE670F}"/>
                </a:ext>
              </a:extLst>
            </p:cNvPr>
            <p:cNvPicPr>
              <a:picLocks noChangeAspect="1"/>
            </p:cNvPicPr>
            <p:nvPr/>
          </p:nvPicPr>
          <p:blipFill>
            <a:blip r:embed="rId4"/>
            <a:stretch>
              <a:fillRect/>
            </a:stretch>
          </p:blipFill>
          <p:spPr>
            <a:xfrm>
              <a:off x="4016188" y="3451147"/>
              <a:ext cx="2197319" cy="3206586"/>
            </a:xfrm>
            <a:prstGeom prst="rect">
              <a:avLst/>
            </a:prstGeom>
          </p:spPr>
        </p:pic>
        <p:pic>
          <p:nvPicPr>
            <p:cNvPr id="11" name="Picture 10">
              <a:extLst>
                <a:ext uri="{FF2B5EF4-FFF2-40B4-BE49-F238E27FC236}">
                  <a16:creationId xmlns:a16="http://schemas.microsoft.com/office/drawing/2014/main" id="{328C7C62-4B88-DD8A-A368-970344E49CCF}"/>
                </a:ext>
              </a:extLst>
            </p:cNvPr>
            <p:cNvPicPr>
              <a:picLocks noChangeAspect="1"/>
            </p:cNvPicPr>
            <p:nvPr/>
          </p:nvPicPr>
          <p:blipFill>
            <a:blip r:embed="rId5"/>
            <a:stretch>
              <a:fillRect/>
            </a:stretch>
          </p:blipFill>
          <p:spPr>
            <a:xfrm>
              <a:off x="4110800" y="6657733"/>
              <a:ext cx="2008094" cy="566111"/>
            </a:xfrm>
            <a:prstGeom prst="rect">
              <a:avLst/>
            </a:prstGeom>
          </p:spPr>
        </p:pic>
      </p:grpSp>
    </p:spTree>
    <p:extLst>
      <p:ext uri="{BB962C8B-B14F-4D97-AF65-F5344CB8AC3E}">
        <p14:creationId xmlns:p14="http://schemas.microsoft.com/office/powerpoint/2010/main" val="2987308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CA2815-CEF1-4A58-5187-D28A11885B2C}"/>
              </a:ext>
            </a:extLst>
          </p:cNvPr>
          <p:cNvSpPr txBox="1"/>
          <p:nvPr/>
        </p:nvSpPr>
        <p:spPr>
          <a:xfrm>
            <a:off x="820270" y="1011734"/>
            <a:ext cx="10551459" cy="5262979"/>
          </a:xfrm>
          <a:prstGeom prst="rect">
            <a:avLst/>
          </a:prstGeom>
          <a:noFill/>
        </p:spPr>
        <p:txBody>
          <a:bodyPr wrap="square">
            <a:spAutoFit/>
          </a:bodyPr>
          <a:lstStyle/>
          <a:p>
            <a:r>
              <a:rPr lang="en-US" sz="2800" dirty="0"/>
              <a:t>Not only did God reveal Himself as the Father, Son and Holy Spirit, but we were saved by the Holy Trinity </a:t>
            </a:r>
          </a:p>
          <a:p>
            <a:r>
              <a:rPr lang="en-US" sz="2800" dirty="0"/>
              <a:t>	- God created us to be with Him in Paradise, and then we fell from eternal life and from union with Him </a:t>
            </a:r>
          </a:p>
          <a:p>
            <a:r>
              <a:rPr lang="en-US" sz="2800" dirty="0"/>
              <a:t>	- He did not abandon us…in the last days He appeared to us through His only begotten Son, Jesus </a:t>
            </a:r>
          </a:p>
          <a:p>
            <a:endParaRPr lang="en-US" sz="2800" dirty="0"/>
          </a:p>
          <a:p>
            <a:r>
              <a:rPr lang="en-US" sz="2800" dirty="0"/>
              <a:t>- Jesus Christ does two major things for us </a:t>
            </a:r>
          </a:p>
          <a:p>
            <a:r>
              <a:rPr lang="en-US" sz="2800" dirty="0"/>
              <a:t>	- He comes as God and unites His Divine nature with a Human nature </a:t>
            </a:r>
          </a:p>
          <a:p>
            <a:r>
              <a:rPr lang="en-US" sz="2800" dirty="0"/>
              <a:t>	- He teaches us about God </a:t>
            </a:r>
          </a:p>
          <a:p>
            <a:r>
              <a:rPr lang="en-US" sz="2800" dirty="0"/>
              <a:t>- Then He sent the Holy Spirit, to remind them of all things that He taught them (John 14:25-26).</a:t>
            </a:r>
          </a:p>
        </p:txBody>
      </p:sp>
      <p:sp>
        <p:nvSpPr>
          <p:cNvPr id="4" name="TextBox 3">
            <a:extLst>
              <a:ext uri="{FF2B5EF4-FFF2-40B4-BE49-F238E27FC236}">
                <a16:creationId xmlns:a16="http://schemas.microsoft.com/office/drawing/2014/main" id="{F3716417-BCB7-F868-FA7D-76F864B15CD7}"/>
              </a:ext>
            </a:extLst>
          </p:cNvPr>
          <p:cNvSpPr txBox="1"/>
          <p:nvPr/>
        </p:nvSpPr>
        <p:spPr>
          <a:xfrm>
            <a:off x="1981199" y="488514"/>
            <a:ext cx="7933765" cy="523220"/>
          </a:xfrm>
          <a:prstGeom prst="rect">
            <a:avLst/>
          </a:prstGeom>
          <a:noFill/>
        </p:spPr>
        <p:txBody>
          <a:bodyPr wrap="square">
            <a:spAutoFit/>
          </a:bodyPr>
          <a:lstStyle/>
          <a:p>
            <a:r>
              <a:rPr lang="en-US" sz="2800" dirty="0"/>
              <a:t>WHY DO WE NEED A HOLY TRINITY</a:t>
            </a:r>
          </a:p>
        </p:txBody>
      </p:sp>
    </p:spTree>
    <p:extLst>
      <p:ext uri="{BB962C8B-B14F-4D97-AF65-F5344CB8AC3E}">
        <p14:creationId xmlns:p14="http://schemas.microsoft.com/office/powerpoint/2010/main" val="3286016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72EDE-5F04-5A8A-6E34-6FE1C5950412}"/>
              </a:ext>
            </a:extLst>
          </p:cNvPr>
          <p:cNvPicPr>
            <a:picLocks noChangeAspect="1"/>
          </p:cNvPicPr>
          <p:nvPr/>
        </p:nvPicPr>
        <p:blipFill>
          <a:blip r:embed="rId2"/>
          <a:stretch>
            <a:fillRect/>
          </a:stretch>
        </p:blipFill>
        <p:spPr>
          <a:xfrm>
            <a:off x="4043396" y="687455"/>
            <a:ext cx="3520745" cy="769687"/>
          </a:xfrm>
          <a:prstGeom prst="rect">
            <a:avLst/>
          </a:prstGeom>
        </p:spPr>
      </p:pic>
      <p:pic>
        <p:nvPicPr>
          <p:cNvPr id="7" name="Picture 6">
            <a:extLst>
              <a:ext uri="{FF2B5EF4-FFF2-40B4-BE49-F238E27FC236}">
                <a16:creationId xmlns:a16="http://schemas.microsoft.com/office/drawing/2014/main" id="{29B0C55A-A269-010E-D107-B173F4C6EAB9}"/>
              </a:ext>
            </a:extLst>
          </p:cNvPr>
          <p:cNvPicPr>
            <a:picLocks noChangeAspect="1"/>
          </p:cNvPicPr>
          <p:nvPr/>
        </p:nvPicPr>
        <p:blipFill>
          <a:blip r:embed="rId3"/>
          <a:stretch>
            <a:fillRect/>
          </a:stretch>
        </p:blipFill>
        <p:spPr>
          <a:xfrm>
            <a:off x="1836825" y="1347673"/>
            <a:ext cx="5157161" cy="2677757"/>
          </a:xfrm>
          <a:prstGeom prst="rect">
            <a:avLst/>
          </a:prstGeom>
        </p:spPr>
      </p:pic>
      <p:pic>
        <p:nvPicPr>
          <p:cNvPr id="11" name="Picture 10">
            <a:extLst>
              <a:ext uri="{FF2B5EF4-FFF2-40B4-BE49-F238E27FC236}">
                <a16:creationId xmlns:a16="http://schemas.microsoft.com/office/drawing/2014/main" id="{917B1F7F-E6BB-9869-97AA-A6B8CF3044E6}"/>
              </a:ext>
            </a:extLst>
          </p:cNvPr>
          <p:cNvPicPr>
            <a:picLocks noChangeAspect="1"/>
          </p:cNvPicPr>
          <p:nvPr/>
        </p:nvPicPr>
        <p:blipFill>
          <a:blip r:embed="rId4"/>
          <a:stretch>
            <a:fillRect/>
          </a:stretch>
        </p:blipFill>
        <p:spPr>
          <a:xfrm>
            <a:off x="1644328" y="4065307"/>
            <a:ext cx="4798135" cy="2105238"/>
          </a:xfrm>
          <a:prstGeom prst="rect">
            <a:avLst/>
          </a:prstGeom>
        </p:spPr>
      </p:pic>
    </p:spTree>
    <p:extLst>
      <p:ext uri="{BB962C8B-B14F-4D97-AF65-F5344CB8AC3E}">
        <p14:creationId xmlns:p14="http://schemas.microsoft.com/office/powerpoint/2010/main" val="259917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DE503-2394-61DF-B64E-2151A6615A7E}"/>
              </a:ext>
            </a:extLst>
          </p:cNvPr>
          <p:cNvSpPr txBox="1"/>
          <p:nvPr/>
        </p:nvSpPr>
        <p:spPr>
          <a:xfrm>
            <a:off x="779928" y="797510"/>
            <a:ext cx="12102353" cy="5262979"/>
          </a:xfrm>
          <a:prstGeom prst="rect">
            <a:avLst/>
          </a:prstGeom>
          <a:noFill/>
        </p:spPr>
        <p:txBody>
          <a:bodyPr wrap="square">
            <a:spAutoFit/>
          </a:bodyPr>
          <a:lstStyle/>
          <a:p>
            <a:r>
              <a:rPr lang="en-US" sz="2400" dirty="0"/>
              <a:t>The Holy Spirit – </a:t>
            </a:r>
          </a:p>
          <a:p>
            <a:endParaRPr lang="en-US" sz="2400" dirty="0"/>
          </a:p>
          <a:p>
            <a:r>
              <a:rPr lang="en-US" sz="2400" dirty="0"/>
              <a:t>	- John 14:26 But the Paraclete, the Holy Spirit, whom the Father will send in my name, </a:t>
            </a:r>
          </a:p>
          <a:p>
            <a:r>
              <a:rPr lang="en-US" sz="2400" dirty="0"/>
              <a:t>	will teach you everything, and remind you of all that I have said to you. </a:t>
            </a:r>
          </a:p>
          <a:p>
            <a:r>
              <a:rPr lang="en-US" sz="2400" dirty="0"/>
              <a:t>	- John 15:26 - “When the Paraclete comes, whom I will send to you from the Father,</a:t>
            </a:r>
          </a:p>
          <a:p>
            <a:r>
              <a:rPr lang="en-US" sz="2400" dirty="0"/>
              <a:t> the Spirit of truth who comes from the Father, he will testify on my behalf.” </a:t>
            </a:r>
          </a:p>
          <a:p>
            <a:r>
              <a:rPr lang="en-US" sz="2400" dirty="0"/>
              <a:t>	- John 16:13-15 - When the Spirit of truth comes, he will guide you into all the truth;</a:t>
            </a:r>
          </a:p>
          <a:p>
            <a:r>
              <a:rPr lang="en-US" sz="2400" dirty="0"/>
              <a:t> for he will not speak on his own, but will speak whatever he hears, and he will declare to</a:t>
            </a:r>
          </a:p>
          <a:p>
            <a:r>
              <a:rPr lang="en-US" sz="2400" dirty="0"/>
              <a:t>you the things that are to come.  He will glorify me, because he will take what is mine</a:t>
            </a:r>
          </a:p>
          <a:p>
            <a:r>
              <a:rPr lang="en-US" sz="2400" dirty="0"/>
              <a:t>and declare it to you.  All that the Father has is mine. For this reason I said that he will</a:t>
            </a:r>
          </a:p>
          <a:p>
            <a:r>
              <a:rPr lang="en-US" sz="2400" dirty="0"/>
              <a:t>take what is mine and declare it to you. </a:t>
            </a:r>
          </a:p>
          <a:p>
            <a:endParaRPr lang="en-US" sz="2400" dirty="0"/>
          </a:p>
          <a:p>
            <a:pPr marL="342900" indent="-342900">
              <a:buFontTx/>
              <a:buChar char="-"/>
            </a:pPr>
            <a:r>
              <a:rPr lang="en-US" sz="2400" dirty="0"/>
              <a:t>The Holy Spirit indwells the believer and reminded them about what Jesus taught </a:t>
            </a:r>
          </a:p>
          <a:p>
            <a:r>
              <a:rPr lang="en-US" sz="2400" dirty="0"/>
              <a:t>to help them write Scripture</a:t>
            </a:r>
          </a:p>
        </p:txBody>
      </p:sp>
    </p:spTree>
    <p:extLst>
      <p:ext uri="{BB962C8B-B14F-4D97-AF65-F5344CB8AC3E}">
        <p14:creationId xmlns:p14="http://schemas.microsoft.com/office/powerpoint/2010/main" val="1279263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E724CB-7B15-F451-9B6D-B3CEE036F8DA}"/>
              </a:ext>
            </a:extLst>
          </p:cNvPr>
          <p:cNvPicPr>
            <a:picLocks noChangeAspect="1"/>
          </p:cNvPicPr>
          <p:nvPr/>
        </p:nvPicPr>
        <p:blipFill>
          <a:blip r:embed="rId2"/>
          <a:stretch>
            <a:fillRect/>
          </a:stretch>
        </p:blipFill>
        <p:spPr>
          <a:xfrm>
            <a:off x="3314459" y="5306829"/>
            <a:ext cx="5563082" cy="929721"/>
          </a:xfrm>
          <a:prstGeom prst="rect">
            <a:avLst/>
          </a:prstGeom>
        </p:spPr>
      </p:pic>
      <p:pic>
        <p:nvPicPr>
          <p:cNvPr id="8" name="Picture 7">
            <a:extLst>
              <a:ext uri="{FF2B5EF4-FFF2-40B4-BE49-F238E27FC236}">
                <a16:creationId xmlns:a16="http://schemas.microsoft.com/office/drawing/2014/main" id="{B354590A-2326-9C80-4786-17BB4ED2FBFE}"/>
              </a:ext>
            </a:extLst>
          </p:cNvPr>
          <p:cNvPicPr>
            <a:picLocks noChangeAspect="1"/>
          </p:cNvPicPr>
          <p:nvPr/>
        </p:nvPicPr>
        <p:blipFill>
          <a:blip r:embed="rId3"/>
          <a:stretch>
            <a:fillRect/>
          </a:stretch>
        </p:blipFill>
        <p:spPr>
          <a:xfrm>
            <a:off x="2914128" y="1086310"/>
            <a:ext cx="5685013" cy="3947502"/>
          </a:xfrm>
          <a:prstGeom prst="rect">
            <a:avLst/>
          </a:prstGeom>
        </p:spPr>
      </p:pic>
      <p:pic>
        <p:nvPicPr>
          <p:cNvPr id="10" name="Picture 9">
            <a:extLst>
              <a:ext uri="{FF2B5EF4-FFF2-40B4-BE49-F238E27FC236}">
                <a16:creationId xmlns:a16="http://schemas.microsoft.com/office/drawing/2014/main" id="{01AA0A5A-03EA-73DF-F80C-903111DD9BEC}"/>
              </a:ext>
            </a:extLst>
          </p:cNvPr>
          <p:cNvPicPr>
            <a:picLocks noChangeAspect="1"/>
          </p:cNvPicPr>
          <p:nvPr/>
        </p:nvPicPr>
        <p:blipFill>
          <a:blip r:embed="rId4"/>
          <a:stretch>
            <a:fillRect/>
          </a:stretch>
        </p:blipFill>
        <p:spPr>
          <a:xfrm>
            <a:off x="782989" y="781483"/>
            <a:ext cx="1463167" cy="609653"/>
          </a:xfrm>
          <a:prstGeom prst="rect">
            <a:avLst/>
          </a:prstGeom>
        </p:spPr>
      </p:pic>
    </p:spTree>
    <p:extLst>
      <p:ext uri="{BB962C8B-B14F-4D97-AF65-F5344CB8AC3E}">
        <p14:creationId xmlns:p14="http://schemas.microsoft.com/office/powerpoint/2010/main" val="2257654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98304-8AD9-149F-B1AB-030AF04FAF5E}"/>
              </a:ext>
            </a:extLst>
          </p:cNvPr>
          <p:cNvSpPr txBox="1"/>
          <p:nvPr/>
        </p:nvSpPr>
        <p:spPr>
          <a:xfrm>
            <a:off x="1228165" y="1399268"/>
            <a:ext cx="6096000" cy="4832092"/>
          </a:xfrm>
          <a:prstGeom prst="rect">
            <a:avLst/>
          </a:prstGeom>
          <a:noFill/>
        </p:spPr>
        <p:txBody>
          <a:bodyPr wrap="square">
            <a:spAutoFit/>
          </a:bodyPr>
          <a:lstStyle/>
          <a:p>
            <a:r>
              <a:rPr lang="en-US" sz="2800" dirty="0"/>
              <a:t>At the Baptism of Christ:</a:t>
            </a:r>
          </a:p>
          <a:p>
            <a:r>
              <a:rPr lang="en-US" sz="2800" dirty="0"/>
              <a:t> Matthew 3:13–17; Mark 1:9–11; </a:t>
            </a:r>
          </a:p>
          <a:p>
            <a:r>
              <a:rPr lang="en-US" sz="2800" dirty="0"/>
              <a:t>Luke 3:21– 23 </a:t>
            </a:r>
          </a:p>
          <a:p>
            <a:endParaRPr lang="en-US" sz="2800" dirty="0"/>
          </a:p>
          <a:p>
            <a:r>
              <a:rPr lang="en-US" sz="2800" dirty="0"/>
              <a:t>When God the Father spoke and said: "This is my beloved Son, in whom I am well pleased” </a:t>
            </a:r>
          </a:p>
          <a:p>
            <a:br>
              <a:rPr lang="en-US" sz="2800" dirty="0"/>
            </a:br>
            <a:r>
              <a:rPr lang="en-US" sz="2800" dirty="0"/>
              <a:t>Jesus Christ was there in the flesh </a:t>
            </a:r>
          </a:p>
          <a:p>
            <a:br>
              <a:rPr lang="en-US" sz="2800" dirty="0"/>
            </a:br>
            <a:r>
              <a:rPr lang="en-US" sz="2800" dirty="0"/>
              <a:t>The Holy Spirit came upon Him as a dove</a:t>
            </a:r>
          </a:p>
        </p:txBody>
      </p:sp>
      <p:sp>
        <p:nvSpPr>
          <p:cNvPr id="5" name="TextBox 4">
            <a:extLst>
              <a:ext uri="{FF2B5EF4-FFF2-40B4-BE49-F238E27FC236}">
                <a16:creationId xmlns:a16="http://schemas.microsoft.com/office/drawing/2014/main" id="{BC4D2B99-A83F-76CB-5FDE-40F821DC7945}"/>
              </a:ext>
            </a:extLst>
          </p:cNvPr>
          <p:cNvSpPr txBox="1"/>
          <p:nvPr/>
        </p:nvSpPr>
        <p:spPr>
          <a:xfrm>
            <a:off x="448235" y="626640"/>
            <a:ext cx="6096000" cy="584775"/>
          </a:xfrm>
          <a:prstGeom prst="rect">
            <a:avLst/>
          </a:prstGeom>
          <a:noFill/>
        </p:spPr>
        <p:txBody>
          <a:bodyPr wrap="square">
            <a:spAutoFit/>
          </a:bodyPr>
          <a:lstStyle/>
          <a:p>
            <a:r>
              <a:rPr lang="en-US" sz="3200" dirty="0"/>
              <a:t>HOLY TRINITY” IN THE BIBLE?</a:t>
            </a:r>
          </a:p>
        </p:txBody>
      </p:sp>
    </p:spTree>
    <p:extLst>
      <p:ext uri="{BB962C8B-B14F-4D97-AF65-F5344CB8AC3E}">
        <p14:creationId xmlns:p14="http://schemas.microsoft.com/office/powerpoint/2010/main" val="4070345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5EC76A-82FF-F5D0-6241-91F865708E7F}"/>
              </a:ext>
            </a:extLst>
          </p:cNvPr>
          <p:cNvPicPr>
            <a:picLocks noChangeAspect="1"/>
          </p:cNvPicPr>
          <p:nvPr/>
        </p:nvPicPr>
        <p:blipFill>
          <a:blip r:embed="rId2"/>
          <a:stretch>
            <a:fillRect/>
          </a:stretch>
        </p:blipFill>
        <p:spPr>
          <a:xfrm>
            <a:off x="801343" y="808135"/>
            <a:ext cx="2377646" cy="777307"/>
          </a:xfrm>
          <a:prstGeom prst="rect">
            <a:avLst/>
          </a:prstGeom>
        </p:spPr>
      </p:pic>
      <p:pic>
        <p:nvPicPr>
          <p:cNvPr id="4" name="Picture 3">
            <a:extLst>
              <a:ext uri="{FF2B5EF4-FFF2-40B4-BE49-F238E27FC236}">
                <a16:creationId xmlns:a16="http://schemas.microsoft.com/office/drawing/2014/main" id="{854B87F6-AF08-367A-AB74-F3EE81BD4B2A}"/>
              </a:ext>
            </a:extLst>
          </p:cNvPr>
          <p:cNvPicPr>
            <a:picLocks noChangeAspect="1"/>
          </p:cNvPicPr>
          <p:nvPr/>
        </p:nvPicPr>
        <p:blipFill>
          <a:blip r:embed="rId3"/>
          <a:stretch>
            <a:fillRect/>
          </a:stretch>
        </p:blipFill>
        <p:spPr>
          <a:xfrm>
            <a:off x="4312791" y="1023129"/>
            <a:ext cx="3333835" cy="5198377"/>
          </a:xfrm>
          <a:prstGeom prst="rect">
            <a:avLst/>
          </a:prstGeom>
        </p:spPr>
      </p:pic>
    </p:spTree>
    <p:extLst>
      <p:ext uri="{BB962C8B-B14F-4D97-AF65-F5344CB8AC3E}">
        <p14:creationId xmlns:p14="http://schemas.microsoft.com/office/powerpoint/2010/main" val="1723103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EB8EB-EF7D-9ED5-474E-132A4AD499F9}"/>
              </a:ext>
            </a:extLst>
          </p:cNvPr>
          <p:cNvSpPr txBox="1"/>
          <p:nvPr/>
        </p:nvSpPr>
        <p:spPr>
          <a:xfrm>
            <a:off x="546847" y="1166591"/>
            <a:ext cx="12336379" cy="6124754"/>
          </a:xfrm>
          <a:prstGeom prst="rect">
            <a:avLst/>
          </a:prstGeom>
          <a:noFill/>
        </p:spPr>
        <p:txBody>
          <a:bodyPr wrap="square">
            <a:spAutoFit/>
          </a:bodyPr>
          <a:lstStyle/>
          <a:p>
            <a:r>
              <a:rPr lang="en-US" sz="2800" dirty="0"/>
              <a:t>Matthew 28:19: “Go  therefore, and teach all nations, baptizing them in the</a:t>
            </a:r>
          </a:p>
          <a:p>
            <a:r>
              <a:rPr lang="en-US" sz="2800" dirty="0"/>
              <a:t> name of the Father, and of the Son, and of the Holy Spirit.” 	</a:t>
            </a:r>
          </a:p>
          <a:p>
            <a:r>
              <a:rPr lang="en-US" sz="2800" dirty="0"/>
              <a:t> </a:t>
            </a:r>
          </a:p>
          <a:p>
            <a:r>
              <a:rPr lang="en-US" sz="2800" dirty="0"/>
              <a:t>Notice Jesus Christ does not say, “In the names” but in the single  “name”. </a:t>
            </a:r>
            <a:br>
              <a:rPr lang="en-US" sz="2800" dirty="0"/>
            </a:br>
            <a:br>
              <a:rPr lang="en-US" sz="2800" dirty="0"/>
            </a:br>
            <a:r>
              <a:rPr lang="en-US" sz="2800" dirty="0"/>
              <a:t>  2 Corinthians 13:14: “The grace of the Lord Jesus Christ, and the love of God, and the communion of the Holy Spirit, be with you all. Amen.” </a:t>
            </a:r>
          </a:p>
          <a:p>
            <a:endParaRPr lang="en-US" sz="2800" dirty="0"/>
          </a:p>
          <a:p>
            <a:r>
              <a:rPr lang="en-US" sz="2800" dirty="0"/>
              <a:t>Listing all 3 on the same line shows they are equal. You could never say you baptize in the single name of God, a created angel, and a created prophet. By listing the single name of the Father, Son, and Spirit they show 3 persons share single divine name as God. </a:t>
            </a:r>
            <a:br>
              <a:rPr lang="en-US" sz="2800" dirty="0"/>
            </a:br>
            <a:br>
              <a:rPr lang="en-US" sz="2800" dirty="0"/>
            </a:br>
            <a:endParaRPr lang="en-US" sz="2800" dirty="0"/>
          </a:p>
        </p:txBody>
      </p:sp>
      <p:sp>
        <p:nvSpPr>
          <p:cNvPr id="4" name="TextBox 3">
            <a:extLst>
              <a:ext uri="{FF2B5EF4-FFF2-40B4-BE49-F238E27FC236}">
                <a16:creationId xmlns:a16="http://schemas.microsoft.com/office/drawing/2014/main" id="{45FF1525-2F4C-8025-67E3-C1AE9A31A1A7}"/>
              </a:ext>
            </a:extLst>
          </p:cNvPr>
          <p:cNvSpPr txBox="1"/>
          <p:nvPr/>
        </p:nvSpPr>
        <p:spPr>
          <a:xfrm>
            <a:off x="770964" y="581816"/>
            <a:ext cx="6096000" cy="584775"/>
          </a:xfrm>
          <a:prstGeom prst="rect">
            <a:avLst/>
          </a:prstGeom>
          <a:noFill/>
        </p:spPr>
        <p:txBody>
          <a:bodyPr wrap="square">
            <a:spAutoFit/>
          </a:bodyPr>
          <a:lstStyle/>
          <a:p>
            <a:r>
              <a:rPr lang="en-US" sz="3200" dirty="0"/>
              <a:t>HOLY TRINITY IN THE BIBLE</a:t>
            </a:r>
          </a:p>
        </p:txBody>
      </p:sp>
    </p:spTree>
    <p:extLst>
      <p:ext uri="{BB962C8B-B14F-4D97-AF65-F5344CB8AC3E}">
        <p14:creationId xmlns:p14="http://schemas.microsoft.com/office/powerpoint/2010/main" val="187350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534" y="618733"/>
            <a:ext cx="5575694" cy="400110"/>
          </a:xfrm>
          <a:prstGeom prst="rect">
            <a:avLst/>
          </a:prstGeom>
          <a:noFill/>
        </p:spPr>
        <p:txBody>
          <a:bodyPr wrap="none" rtlCol="0">
            <a:spAutoFit/>
          </a:bodyPr>
          <a:lstStyle/>
          <a:p>
            <a:r>
              <a:rPr lang="en-US" sz="2000" dirty="0"/>
              <a:t>The Teaching of the Trinity is in the Bible -continued</a:t>
            </a:r>
          </a:p>
        </p:txBody>
      </p:sp>
      <p:sp>
        <p:nvSpPr>
          <p:cNvPr id="9" name="TextBox 8">
            <a:extLst>
              <a:ext uri="{FF2B5EF4-FFF2-40B4-BE49-F238E27FC236}">
                <a16:creationId xmlns:a16="http://schemas.microsoft.com/office/drawing/2014/main" id="{CCF6120F-63D5-C4B2-9B30-CC7757F70DB5}"/>
              </a:ext>
            </a:extLst>
          </p:cNvPr>
          <p:cNvSpPr txBox="1"/>
          <p:nvPr/>
        </p:nvSpPr>
        <p:spPr>
          <a:xfrm>
            <a:off x="650937" y="1429330"/>
            <a:ext cx="5445063" cy="400110"/>
          </a:xfrm>
          <a:prstGeom prst="rect">
            <a:avLst/>
          </a:prstGeom>
          <a:noFill/>
        </p:spPr>
        <p:txBody>
          <a:bodyPr wrap="square">
            <a:spAutoFit/>
          </a:bodyPr>
          <a:lstStyle/>
          <a:p>
            <a:r>
              <a:rPr lang="en-US" sz="2000" dirty="0"/>
              <a:t>4) The person of the Holy Spirit is God (Acts 5:3-4)</a:t>
            </a:r>
          </a:p>
        </p:txBody>
      </p:sp>
      <p:sp>
        <p:nvSpPr>
          <p:cNvPr id="11" name="TextBox 10">
            <a:extLst>
              <a:ext uri="{FF2B5EF4-FFF2-40B4-BE49-F238E27FC236}">
                <a16:creationId xmlns:a16="http://schemas.microsoft.com/office/drawing/2014/main" id="{1C70D32C-38E7-9FBC-98C3-08B846306EC7}"/>
              </a:ext>
            </a:extLst>
          </p:cNvPr>
          <p:cNvSpPr txBox="1"/>
          <p:nvPr/>
        </p:nvSpPr>
        <p:spPr>
          <a:xfrm>
            <a:off x="798534" y="2347972"/>
            <a:ext cx="7000440" cy="707886"/>
          </a:xfrm>
          <a:prstGeom prst="rect">
            <a:avLst/>
          </a:prstGeom>
          <a:noFill/>
        </p:spPr>
        <p:txBody>
          <a:bodyPr wrap="square">
            <a:spAutoFit/>
          </a:bodyPr>
          <a:lstStyle/>
          <a:p>
            <a:r>
              <a:rPr lang="en-US" sz="2000" dirty="0"/>
              <a:t>5) The Father, Son, and Holy Spirit are distinct and simultaneously </a:t>
            </a:r>
          </a:p>
          <a:p>
            <a:r>
              <a:rPr lang="en-US" sz="2000" dirty="0"/>
              <a:t>distinguishable persons (Luke 3:22).</a:t>
            </a:r>
          </a:p>
        </p:txBody>
      </p:sp>
      <p:sp>
        <p:nvSpPr>
          <p:cNvPr id="13" name="TextBox 12">
            <a:extLst>
              <a:ext uri="{FF2B5EF4-FFF2-40B4-BE49-F238E27FC236}">
                <a16:creationId xmlns:a16="http://schemas.microsoft.com/office/drawing/2014/main" id="{9CAB07E7-427A-1972-327D-162AE5885F50}"/>
              </a:ext>
            </a:extLst>
          </p:cNvPr>
          <p:cNvSpPr txBox="1"/>
          <p:nvPr/>
        </p:nvSpPr>
        <p:spPr>
          <a:xfrm>
            <a:off x="798534" y="3947532"/>
            <a:ext cx="9067800" cy="1631216"/>
          </a:xfrm>
          <a:prstGeom prst="rect">
            <a:avLst/>
          </a:prstGeom>
          <a:noFill/>
        </p:spPr>
        <p:txBody>
          <a:bodyPr wrap="square">
            <a:spAutoFit/>
          </a:bodyPr>
          <a:lstStyle/>
          <a:p>
            <a:r>
              <a:rPr lang="en-US" sz="2000" dirty="0"/>
              <a:t>6)The three persons (Father or God; and Son or Christ or Lord; and </a:t>
            </a:r>
          </a:p>
          <a:p>
            <a:r>
              <a:rPr lang="en-US" sz="2000" dirty="0"/>
              <a:t>Holy Spirit or Spirit) are frequently listed together in a triadic pattern of </a:t>
            </a:r>
          </a:p>
          <a:p>
            <a:r>
              <a:rPr lang="en-US" sz="2000" dirty="0"/>
              <a:t>unity and equality </a:t>
            </a:r>
          </a:p>
          <a:p>
            <a:r>
              <a:rPr lang="en-US" sz="2000" dirty="0"/>
              <a:t>(John 14:26, Matt. 28:19 &amp; 2 Cor. 13:14).   </a:t>
            </a:r>
            <a:br>
              <a:rPr lang="en-US" sz="2000" dirty="0"/>
            </a:br>
            <a:endParaRPr lang="en-US" sz="2000" dirty="0"/>
          </a:p>
        </p:txBody>
      </p:sp>
      <p:pic>
        <p:nvPicPr>
          <p:cNvPr id="12" name="Picture 11">
            <a:extLst>
              <a:ext uri="{FF2B5EF4-FFF2-40B4-BE49-F238E27FC236}">
                <a16:creationId xmlns:a16="http://schemas.microsoft.com/office/drawing/2014/main" id="{A11C4E07-18CB-6BEF-9148-04CA3542556F}"/>
              </a:ext>
            </a:extLst>
          </p:cNvPr>
          <p:cNvPicPr>
            <a:picLocks noChangeAspect="1"/>
          </p:cNvPicPr>
          <p:nvPr/>
        </p:nvPicPr>
        <p:blipFill>
          <a:blip r:embed="rId2"/>
          <a:stretch>
            <a:fillRect/>
          </a:stretch>
        </p:blipFill>
        <p:spPr>
          <a:xfrm>
            <a:off x="6374228" y="1294561"/>
            <a:ext cx="2789162" cy="784928"/>
          </a:xfrm>
          <a:prstGeom prst="rect">
            <a:avLst/>
          </a:prstGeom>
        </p:spPr>
      </p:pic>
      <p:pic>
        <p:nvPicPr>
          <p:cNvPr id="15" name="Picture 14">
            <a:extLst>
              <a:ext uri="{FF2B5EF4-FFF2-40B4-BE49-F238E27FC236}">
                <a16:creationId xmlns:a16="http://schemas.microsoft.com/office/drawing/2014/main" id="{165B24EF-3918-7DEB-19D1-616DAD909EF8}"/>
              </a:ext>
            </a:extLst>
          </p:cNvPr>
          <p:cNvPicPr>
            <a:picLocks noChangeAspect="1"/>
          </p:cNvPicPr>
          <p:nvPr/>
        </p:nvPicPr>
        <p:blipFill>
          <a:blip r:embed="rId3"/>
          <a:stretch>
            <a:fillRect/>
          </a:stretch>
        </p:blipFill>
        <p:spPr>
          <a:xfrm>
            <a:off x="7768809" y="2129506"/>
            <a:ext cx="3333874" cy="1299494"/>
          </a:xfrm>
          <a:prstGeom prst="rect">
            <a:avLst/>
          </a:prstGeom>
        </p:spPr>
      </p:pic>
      <p:pic>
        <p:nvPicPr>
          <p:cNvPr id="17" name="Picture 16">
            <a:extLst>
              <a:ext uri="{FF2B5EF4-FFF2-40B4-BE49-F238E27FC236}">
                <a16:creationId xmlns:a16="http://schemas.microsoft.com/office/drawing/2014/main" id="{1D7C628B-5503-95E1-D918-77B60C2B616D}"/>
              </a:ext>
            </a:extLst>
          </p:cNvPr>
          <p:cNvPicPr>
            <a:picLocks noChangeAspect="1"/>
          </p:cNvPicPr>
          <p:nvPr/>
        </p:nvPicPr>
        <p:blipFill>
          <a:blip r:embed="rId4"/>
          <a:stretch>
            <a:fillRect/>
          </a:stretch>
        </p:blipFill>
        <p:spPr>
          <a:xfrm>
            <a:off x="8558580" y="3636798"/>
            <a:ext cx="2834886" cy="2682472"/>
          </a:xfrm>
          <a:prstGeom prst="rect">
            <a:avLst/>
          </a:prstGeom>
        </p:spPr>
      </p:pic>
      <p:pic>
        <p:nvPicPr>
          <p:cNvPr id="4" name="Picture 3">
            <a:extLst>
              <a:ext uri="{FF2B5EF4-FFF2-40B4-BE49-F238E27FC236}">
                <a16:creationId xmlns:a16="http://schemas.microsoft.com/office/drawing/2014/main" id="{98418C3A-A697-6D04-91D1-7DB2F49D4CF1}"/>
              </a:ext>
            </a:extLst>
          </p:cNvPr>
          <p:cNvPicPr>
            <a:picLocks noChangeAspect="1"/>
          </p:cNvPicPr>
          <p:nvPr/>
        </p:nvPicPr>
        <p:blipFill>
          <a:blip r:embed="rId5"/>
          <a:stretch>
            <a:fillRect/>
          </a:stretch>
        </p:blipFill>
        <p:spPr>
          <a:xfrm>
            <a:off x="6891472" y="388220"/>
            <a:ext cx="2865368" cy="861135"/>
          </a:xfrm>
          <a:prstGeom prst="rect">
            <a:avLst/>
          </a:prstGeom>
        </p:spPr>
      </p:pic>
    </p:spTree>
    <p:extLst>
      <p:ext uri="{BB962C8B-B14F-4D97-AF65-F5344CB8AC3E}">
        <p14:creationId xmlns:p14="http://schemas.microsoft.com/office/powerpoint/2010/main" val="3603757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6D29D-363B-8AC9-459D-8F060D913DA5}"/>
              </a:ext>
            </a:extLst>
          </p:cNvPr>
          <p:cNvPicPr>
            <a:picLocks noChangeAspect="1"/>
          </p:cNvPicPr>
          <p:nvPr/>
        </p:nvPicPr>
        <p:blipFill>
          <a:blip r:embed="rId2"/>
          <a:stretch>
            <a:fillRect/>
          </a:stretch>
        </p:blipFill>
        <p:spPr>
          <a:xfrm>
            <a:off x="4329953" y="553348"/>
            <a:ext cx="3312806" cy="5950617"/>
          </a:xfrm>
          <a:prstGeom prst="rect">
            <a:avLst/>
          </a:prstGeom>
        </p:spPr>
      </p:pic>
      <p:pic>
        <p:nvPicPr>
          <p:cNvPr id="7" name="Picture 6">
            <a:extLst>
              <a:ext uri="{FF2B5EF4-FFF2-40B4-BE49-F238E27FC236}">
                <a16:creationId xmlns:a16="http://schemas.microsoft.com/office/drawing/2014/main" id="{B882D95C-3EF4-15FF-13F9-9157DD848889}"/>
              </a:ext>
            </a:extLst>
          </p:cNvPr>
          <p:cNvPicPr>
            <a:picLocks noChangeAspect="1"/>
          </p:cNvPicPr>
          <p:nvPr/>
        </p:nvPicPr>
        <p:blipFill>
          <a:blip r:embed="rId3"/>
          <a:stretch>
            <a:fillRect/>
          </a:stretch>
        </p:blipFill>
        <p:spPr>
          <a:xfrm>
            <a:off x="98610" y="187556"/>
            <a:ext cx="3504357" cy="1148185"/>
          </a:xfrm>
          <a:prstGeom prst="rect">
            <a:avLst/>
          </a:prstGeom>
        </p:spPr>
      </p:pic>
    </p:spTree>
    <p:extLst>
      <p:ext uri="{BB962C8B-B14F-4D97-AF65-F5344CB8AC3E}">
        <p14:creationId xmlns:p14="http://schemas.microsoft.com/office/powerpoint/2010/main" val="2346201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3E10BC-BCB8-5FD9-C16B-27B6127E6D46}"/>
              </a:ext>
            </a:extLst>
          </p:cNvPr>
          <p:cNvSpPr txBox="1"/>
          <p:nvPr/>
        </p:nvSpPr>
        <p:spPr>
          <a:xfrm>
            <a:off x="737937" y="1080823"/>
            <a:ext cx="11454063" cy="5262979"/>
          </a:xfrm>
          <a:prstGeom prst="rect">
            <a:avLst/>
          </a:prstGeom>
          <a:noFill/>
        </p:spPr>
        <p:txBody>
          <a:bodyPr wrap="square">
            <a:spAutoFit/>
          </a:bodyPr>
          <a:lstStyle/>
          <a:p>
            <a:r>
              <a:rPr lang="en-US" sz="2400" dirty="0"/>
              <a:t> Genesis 1:1 and the following verses: the name of God (“Elohim”) in the Hebrew text </a:t>
            </a:r>
          </a:p>
          <a:p>
            <a:endParaRPr lang="en-US" sz="2400" dirty="0"/>
          </a:p>
          <a:p>
            <a:r>
              <a:rPr lang="en-US" sz="2400" dirty="0"/>
              <a:t>has the grammatical form of the plural number. </a:t>
            </a:r>
          </a:p>
          <a:p>
            <a:endParaRPr lang="en-US" sz="2400" dirty="0"/>
          </a:p>
          <a:p>
            <a:r>
              <a:rPr lang="en-US" sz="2400" dirty="0"/>
              <a:t> Genesis 1:26: “And God said, Let </a:t>
            </a:r>
            <a:r>
              <a:rPr lang="en-US" sz="2400" u="sng" dirty="0"/>
              <a:t>us</a:t>
            </a:r>
            <a:r>
              <a:rPr lang="en-US" sz="2400" dirty="0"/>
              <a:t> make man in </a:t>
            </a:r>
            <a:r>
              <a:rPr lang="en-US" sz="2400" u="sng" dirty="0"/>
              <a:t>our</a:t>
            </a:r>
            <a:r>
              <a:rPr lang="en-US" sz="2400" dirty="0"/>
              <a:t> image, after </a:t>
            </a:r>
            <a:r>
              <a:rPr lang="en-US" sz="2400" u="sng" dirty="0"/>
              <a:t>our</a:t>
            </a:r>
            <a:r>
              <a:rPr lang="en-US" sz="2400" dirty="0"/>
              <a:t> likeness.”</a:t>
            </a:r>
          </a:p>
          <a:p>
            <a:r>
              <a:rPr lang="en-US" sz="2400" dirty="0"/>
              <a:t>The plural number here indicates that God is not just one Person. Angels do not create. </a:t>
            </a:r>
          </a:p>
          <a:p>
            <a:r>
              <a:rPr lang="en-US" sz="2400" dirty="0"/>
              <a:t>Only God creates (Isaiah 44:24).</a:t>
            </a:r>
          </a:p>
          <a:p>
            <a:endParaRPr lang="en-US" sz="2400" dirty="0"/>
          </a:p>
          <a:p>
            <a:r>
              <a:rPr lang="en-US" sz="2400" dirty="0"/>
              <a:t> Genesis 3:22: “And the Lord God said, Behold, Adam is become as one of </a:t>
            </a:r>
            <a:r>
              <a:rPr lang="en-US" sz="2400" u="sng" dirty="0"/>
              <a:t>us</a:t>
            </a:r>
            <a:r>
              <a:rPr lang="en-US" sz="2400" dirty="0"/>
              <a:t>, to </a:t>
            </a:r>
          </a:p>
          <a:p>
            <a:r>
              <a:rPr lang="en-US" sz="2400" dirty="0"/>
              <a:t>know good and evil.”</a:t>
            </a:r>
          </a:p>
          <a:p>
            <a:endParaRPr lang="en-US" sz="2400" dirty="0"/>
          </a:p>
          <a:p>
            <a:r>
              <a:rPr lang="en-US" sz="2400" dirty="0"/>
              <a:t> Genesis 11:6-7: Prior to the confusion of tongues at the building of the tower of </a:t>
            </a:r>
          </a:p>
          <a:p>
            <a:r>
              <a:rPr lang="en-US" sz="2400" dirty="0"/>
              <a:t>Babylon, the Lord said: “Let </a:t>
            </a:r>
            <a:r>
              <a:rPr lang="en-US" sz="2400" u="sng" dirty="0"/>
              <a:t>us</a:t>
            </a:r>
            <a:r>
              <a:rPr lang="en-US" sz="2400" dirty="0"/>
              <a:t> go down, and there confound their language.” </a:t>
            </a:r>
          </a:p>
          <a:p>
            <a:endParaRPr lang="en-US" sz="2400" dirty="0"/>
          </a:p>
        </p:txBody>
      </p:sp>
    </p:spTree>
    <p:extLst>
      <p:ext uri="{BB962C8B-B14F-4D97-AF65-F5344CB8AC3E}">
        <p14:creationId xmlns:p14="http://schemas.microsoft.com/office/powerpoint/2010/main" val="4152309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CBB3B7-4A73-1AC1-9017-6EE8CA0DC5CD}"/>
              </a:ext>
            </a:extLst>
          </p:cNvPr>
          <p:cNvGrpSpPr/>
          <p:nvPr/>
        </p:nvGrpSpPr>
        <p:grpSpPr>
          <a:xfrm>
            <a:off x="3139859" y="262708"/>
            <a:ext cx="2615482" cy="6371174"/>
            <a:chOff x="3139859" y="262708"/>
            <a:chExt cx="2390595" cy="6111128"/>
          </a:xfrm>
        </p:grpSpPr>
        <p:pic>
          <p:nvPicPr>
            <p:cNvPr id="4" name="Picture 3">
              <a:extLst>
                <a:ext uri="{FF2B5EF4-FFF2-40B4-BE49-F238E27FC236}">
                  <a16:creationId xmlns:a16="http://schemas.microsoft.com/office/drawing/2014/main" id="{6F6AF264-7836-E53A-CBA5-712B89CE86DB}"/>
                </a:ext>
              </a:extLst>
            </p:cNvPr>
            <p:cNvPicPr>
              <a:picLocks noChangeAspect="1"/>
            </p:cNvPicPr>
            <p:nvPr/>
          </p:nvPicPr>
          <p:blipFill>
            <a:blip r:embed="rId2"/>
            <a:stretch>
              <a:fillRect/>
            </a:stretch>
          </p:blipFill>
          <p:spPr>
            <a:xfrm>
              <a:off x="3139859" y="262708"/>
              <a:ext cx="2390595" cy="3394892"/>
            </a:xfrm>
            <a:prstGeom prst="rect">
              <a:avLst/>
            </a:prstGeom>
          </p:spPr>
        </p:pic>
        <p:pic>
          <p:nvPicPr>
            <p:cNvPr id="8" name="Picture 7">
              <a:extLst>
                <a:ext uri="{FF2B5EF4-FFF2-40B4-BE49-F238E27FC236}">
                  <a16:creationId xmlns:a16="http://schemas.microsoft.com/office/drawing/2014/main" id="{5327F922-4100-DBFC-1D89-6D8957A8D24C}"/>
                </a:ext>
              </a:extLst>
            </p:cNvPr>
            <p:cNvPicPr>
              <a:picLocks noChangeAspect="1"/>
            </p:cNvPicPr>
            <p:nvPr/>
          </p:nvPicPr>
          <p:blipFill>
            <a:blip r:embed="rId3"/>
            <a:stretch>
              <a:fillRect/>
            </a:stretch>
          </p:blipFill>
          <p:spPr>
            <a:xfrm>
              <a:off x="3198144" y="3564396"/>
              <a:ext cx="2274023" cy="2809440"/>
            </a:xfrm>
            <a:prstGeom prst="rect">
              <a:avLst/>
            </a:prstGeom>
          </p:spPr>
        </p:pic>
      </p:grpSp>
    </p:spTree>
    <p:extLst>
      <p:ext uri="{BB962C8B-B14F-4D97-AF65-F5344CB8AC3E}">
        <p14:creationId xmlns:p14="http://schemas.microsoft.com/office/powerpoint/2010/main" val="2601129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302FE-CE10-2C91-D79C-B0A8E2A2358B}"/>
              </a:ext>
            </a:extLst>
          </p:cNvPr>
          <p:cNvSpPr txBox="1"/>
          <p:nvPr/>
        </p:nvSpPr>
        <p:spPr>
          <a:xfrm>
            <a:off x="721894" y="897873"/>
            <a:ext cx="11470106" cy="2677656"/>
          </a:xfrm>
          <a:prstGeom prst="rect">
            <a:avLst/>
          </a:prstGeom>
          <a:noFill/>
        </p:spPr>
        <p:txBody>
          <a:bodyPr wrap="square">
            <a:spAutoFit/>
          </a:bodyPr>
          <a:lstStyle/>
          <a:p>
            <a:r>
              <a:rPr lang="en-US" sz="2800" dirty="0"/>
              <a:t>When we refer to God we use the pronoun “He” because God is one being</a:t>
            </a:r>
          </a:p>
          <a:p>
            <a:endParaRPr lang="en-US" sz="2800" dirty="0"/>
          </a:p>
          <a:p>
            <a:endParaRPr lang="en-US" sz="2800" dirty="0"/>
          </a:p>
          <a:p>
            <a:endParaRPr lang="en-US" sz="2800" dirty="0"/>
          </a:p>
          <a:p>
            <a:endParaRPr lang="en-US" sz="2800" dirty="0"/>
          </a:p>
          <a:p>
            <a:r>
              <a:rPr lang="en-US" sz="2800" dirty="0"/>
              <a:t>When we talk about the 3 persons we can use the pronoun “they.”</a:t>
            </a:r>
          </a:p>
        </p:txBody>
      </p:sp>
      <p:pic>
        <p:nvPicPr>
          <p:cNvPr id="4" name="Picture 3">
            <a:extLst>
              <a:ext uri="{FF2B5EF4-FFF2-40B4-BE49-F238E27FC236}">
                <a16:creationId xmlns:a16="http://schemas.microsoft.com/office/drawing/2014/main" id="{F5A49A78-628F-464B-40AA-71F304F43D69}"/>
              </a:ext>
            </a:extLst>
          </p:cNvPr>
          <p:cNvPicPr>
            <a:picLocks noChangeAspect="1"/>
          </p:cNvPicPr>
          <p:nvPr/>
        </p:nvPicPr>
        <p:blipFill>
          <a:blip r:embed="rId2"/>
          <a:stretch>
            <a:fillRect/>
          </a:stretch>
        </p:blipFill>
        <p:spPr>
          <a:xfrm>
            <a:off x="8679730" y="1448590"/>
            <a:ext cx="2918713" cy="1447925"/>
          </a:xfrm>
          <a:prstGeom prst="rect">
            <a:avLst/>
          </a:prstGeom>
        </p:spPr>
      </p:pic>
      <p:pic>
        <p:nvPicPr>
          <p:cNvPr id="7" name="Picture 6">
            <a:extLst>
              <a:ext uri="{FF2B5EF4-FFF2-40B4-BE49-F238E27FC236}">
                <a16:creationId xmlns:a16="http://schemas.microsoft.com/office/drawing/2014/main" id="{03E93CC7-E195-605D-BB41-8C968D85D347}"/>
              </a:ext>
            </a:extLst>
          </p:cNvPr>
          <p:cNvPicPr>
            <a:picLocks noChangeAspect="1"/>
          </p:cNvPicPr>
          <p:nvPr/>
        </p:nvPicPr>
        <p:blipFill>
          <a:blip r:embed="rId3"/>
          <a:stretch>
            <a:fillRect/>
          </a:stretch>
        </p:blipFill>
        <p:spPr>
          <a:xfrm>
            <a:off x="8874056" y="3724384"/>
            <a:ext cx="2530059" cy="1272650"/>
          </a:xfrm>
          <a:prstGeom prst="rect">
            <a:avLst/>
          </a:prstGeom>
        </p:spPr>
      </p:pic>
    </p:spTree>
    <p:extLst>
      <p:ext uri="{BB962C8B-B14F-4D97-AF65-F5344CB8AC3E}">
        <p14:creationId xmlns:p14="http://schemas.microsoft.com/office/powerpoint/2010/main" val="2969586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560289-7A6C-CB99-8CF7-4AE8DD2A05EC}"/>
              </a:ext>
            </a:extLst>
          </p:cNvPr>
          <p:cNvSpPr txBox="1"/>
          <p:nvPr/>
        </p:nvSpPr>
        <p:spPr>
          <a:xfrm>
            <a:off x="1004047" y="496125"/>
            <a:ext cx="6096000" cy="4671151"/>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Deuteronomy 4:35 </a:t>
            </a:r>
          </a:p>
          <a:p>
            <a:pPr marL="0" marR="0">
              <a:lnSpc>
                <a:spcPct val="115000"/>
              </a:lnSpc>
              <a:spcBef>
                <a:spcPts val="0"/>
              </a:spcBef>
              <a:spcAft>
                <a:spcPts val="0"/>
              </a:spcAft>
            </a:pP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"Yahweh, He is God; there is no other besides Him.“</a:t>
            </a: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Deuteronomy 4:39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"Yahweh, He is God in heaven above and on the earth below; there is no other.“</a:t>
            </a: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Deuteronomy 32:39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"See now that I, I am He, And there is no god besides Me" </a:t>
            </a: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Deuteronomy 6:4</a:t>
            </a:r>
            <a:b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"Hear, O Israel! Yahweh is our God, Yahweh is 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3AE0B0E-3C69-12BF-B47A-4534E7FE8358}"/>
              </a:ext>
            </a:extLst>
          </p:cNvPr>
          <p:cNvPicPr>
            <a:picLocks noChangeAspect="1"/>
          </p:cNvPicPr>
          <p:nvPr/>
        </p:nvPicPr>
        <p:blipFill>
          <a:blip r:embed="rId2"/>
          <a:stretch>
            <a:fillRect/>
          </a:stretch>
        </p:blipFill>
        <p:spPr>
          <a:xfrm>
            <a:off x="8561294" y="415812"/>
            <a:ext cx="2549240" cy="4751464"/>
          </a:xfrm>
          <a:prstGeom prst="rect">
            <a:avLst/>
          </a:prstGeom>
        </p:spPr>
      </p:pic>
      <p:sp>
        <p:nvSpPr>
          <p:cNvPr id="7" name="TextBox 6">
            <a:extLst>
              <a:ext uri="{FF2B5EF4-FFF2-40B4-BE49-F238E27FC236}">
                <a16:creationId xmlns:a16="http://schemas.microsoft.com/office/drawing/2014/main" id="{0BF19C11-A530-5893-69C2-0CE74EF36457}"/>
              </a:ext>
            </a:extLst>
          </p:cNvPr>
          <p:cNvSpPr txBox="1"/>
          <p:nvPr/>
        </p:nvSpPr>
        <p:spPr>
          <a:xfrm>
            <a:off x="537882" y="5646875"/>
            <a:ext cx="8202706" cy="369332"/>
          </a:xfrm>
          <a:prstGeom prst="rect">
            <a:avLst/>
          </a:prstGeom>
          <a:noFill/>
        </p:spPr>
        <p:txBody>
          <a:bodyPr wrap="square">
            <a:spAutoFit/>
          </a:bodyPr>
          <a:lstStyle/>
          <a:p>
            <a:r>
              <a:rPr lang="en-US" sz="18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Those Bible verses are referring to one Being.  Trinity is not 3 beings or 3 gods</a:t>
            </a:r>
            <a:endParaRPr lang="en-US" dirty="0"/>
          </a:p>
        </p:txBody>
      </p:sp>
      <p:pic>
        <p:nvPicPr>
          <p:cNvPr id="9" name="Picture 8">
            <a:extLst>
              <a:ext uri="{FF2B5EF4-FFF2-40B4-BE49-F238E27FC236}">
                <a16:creationId xmlns:a16="http://schemas.microsoft.com/office/drawing/2014/main" id="{57201AB6-23E5-DDD2-9FDA-13454A60EAB6}"/>
              </a:ext>
            </a:extLst>
          </p:cNvPr>
          <p:cNvPicPr>
            <a:picLocks noChangeAspect="1"/>
          </p:cNvPicPr>
          <p:nvPr/>
        </p:nvPicPr>
        <p:blipFill>
          <a:blip r:embed="rId3"/>
          <a:stretch>
            <a:fillRect/>
          </a:stretch>
        </p:blipFill>
        <p:spPr>
          <a:xfrm>
            <a:off x="8344234" y="5141871"/>
            <a:ext cx="2766300" cy="1379340"/>
          </a:xfrm>
          <a:prstGeom prst="rect">
            <a:avLst/>
          </a:prstGeom>
        </p:spPr>
      </p:pic>
    </p:spTree>
    <p:extLst>
      <p:ext uri="{BB962C8B-B14F-4D97-AF65-F5344CB8AC3E}">
        <p14:creationId xmlns:p14="http://schemas.microsoft.com/office/powerpoint/2010/main" val="3148991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BB3FA3-D511-8A32-55F6-372B5FD14AE2}"/>
              </a:ext>
            </a:extLst>
          </p:cNvPr>
          <p:cNvSpPr txBox="1"/>
          <p:nvPr/>
        </p:nvSpPr>
        <p:spPr>
          <a:xfrm>
            <a:off x="564775" y="510098"/>
            <a:ext cx="10802472" cy="646331"/>
          </a:xfrm>
          <a:prstGeom prst="rect">
            <a:avLst/>
          </a:prstGeom>
          <a:noFill/>
        </p:spPr>
        <p:txBody>
          <a:bodyPr wrap="square">
            <a:spAutoFit/>
          </a:bodyPr>
          <a:lstStyle/>
          <a:p>
            <a:r>
              <a:rPr lang="en-US" sz="3600" dirty="0"/>
              <a:t>HOW DO WE INTERACT AND PRAY TO GOD AS TRINITY?</a:t>
            </a:r>
          </a:p>
        </p:txBody>
      </p:sp>
      <p:sp>
        <p:nvSpPr>
          <p:cNvPr id="5" name="TextBox 4">
            <a:extLst>
              <a:ext uri="{FF2B5EF4-FFF2-40B4-BE49-F238E27FC236}">
                <a16:creationId xmlns:a16="http://schemas.microsoft.com/office/drawing/2014/main" id="{DE1601CC-7D5D-4839-F4C3-DA797B974F74}"/>
              </a:ext>
            </a:extLst>
          </p:cNvPr>
          <p:cNvSpPr txBox="1"/>
          <p:nvPr/>
        </p:nvSpPr>
        <p:spPr>
          <a:xfrm>
            <a:off x="815787" y="1818946"/>
            <a:ext cx="8113059" cy="3785652"/>
          </a:xfrm>
          <a:prstGeom prst="rect">
            <a:avLst/>
          </a:prstGeom>
          <a:noFill/>
        </p:spPr>
        <p:txBody>
          <a:bodyPr wrap="square">
            <a:spAutoFit/>
          </a:bodyPr>
          <a:lstStyle/>
          <a:p>
            <a:r>
              <a:rPr lang="en-US" sz="2400" dirty="0"/>
              <a:t>We pray to God the Father, through the Son, in the Holy Spirit</a:t>
            </a:r>
          </a:p>
          <a:p>
            <a:br>
              <a:rPr lang="en-US" sz="2400" dirty="0"/>
            </a:br>
            <a:r>
              <a:rPr lang="en-US" sz="2400" dirty="0"/>
              <a:t>-The prayers to the Son, Jesus Christ, are not separate from the Father and the Holy Spirit.</a:t>
            </a:r>
            <a:br>
              <a:rPr lang="en-US" sz="2400" dirty="0"/>
            </a:br>
            <a:br>
              <a:rPr lang="en-US" sz="2400" dirty="0"/>
            </a:br>
            <a:r>
              <a:rPr lang="en-US" sz="2400" dirty="0"/>
              <a:t> - Nor are the prayers to the Holy Spirit separate from Father or the Son </a:t>
            </a:r>
            <a:br>
              <a:rPr lang="en-US" sz="2400" dirty="0"/>
            </a:br>
            <a:br>
              <a:rPr lang="en-US" sz="2400" dirty="0"/>
            </a:br>
            <a:r>
              <a:rPr lang="en-US" sz="2400" dirty="0"/>
              <a:t>- We do not divide them in our mind, but always focus on the One God</a:t>
            </a:r>
          </a:p>
        </p:txBody>
      </p:sp>
    </p:spTree>
    <p:extLst>
      <p:ext uri="{BB962C8B-B14F-4D97-AF65-F5344CB8AC3E}">
        <p14:creationId xmlns:p14="http://schemas.microsoft.com/office/powerpoint/2010/main" val="112386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9C6F7-DF67-5838-AE23-76E17D5075DC}"/>
              </a:ext>
            </a:extLst>
          </p:cNvPr>
          <p:cNvPicPr>
            <a:picLocks noChangeAspect="1"/>
          </p:cNvPicPr>
          <p:nvPr/>
        </p:nvPicPr>
        <p:blipFill>
          <a:blip r:embed="rId2"/>
          <a:stretch>
            <a:fillRect/>
          </a:stretch>
        </p:blipFill>
        <p:spPr>
          <a:xfrm>
            <a:off x="5513295" y="308338"/>
            <a:ext cx="3320648" cy="5982581"/>
          </a:xfrm>
          <a:prstGeom prst="rect">
            <a:avLst/>
          </a:prstGeom>
        </p:spPr>
      </p:pic>
      <p:pic>
        <p:nvPicPr>
          <p:cNvPr id="5" name="Picture 4">
            <a:extLst>
              <a:ext uri="{FF2B5EF4-FFF2-40B4-BE49-F238E27FC236}">
                <a16:creationId xmlns:a16="http://schemas.microsoft.com/office/drawing/2014/main" id="{91EE4136-0AB1-31F7-6CD7-1D753EAECADD}"/>
              </a:ext>
            </a:extLst>
          </p:cNvPr>
          <p:cNvPicPr>
            <a:picLocks noChangeAspect="1"/>
          </p:cNvPicPr>
          <p:nvPr/>
        </p:nvPicPr>
        <p:blipFill>
          <a:blip r:embed="rId3"/>
          <a:stretch>
            <a:fillRect/>
          </a:stretch>
        </p:blipFill>
        <p:spPr>
          <a:xfrm>
            <a:off x="915625" y="864150"/>
            <a:ext cx="2758679" cy="1188823"/>
          </a:xfrm>
          <a:prstGeom prst="rect">
            <a:avLst/>
          </a:prstGeom>
        </p:spPr>
      </p:pic>
    </p:spTree>
    <p:extLst>
      <p:ext uri="{BB962C8B-B14F-4D97-AF65-F5344CB8AC3E}">
        <p14:creationId xmlns:p14="http://schemas.microsoft.com/office/powerpoint/2010/main" val="3042521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1C8E4-3A3A-3706-8735-E4E854670722}"/>
              </a:ext>
            </a:extLst>
          </p:cNvPr>
          <p:cNvSpPr txBox="1"/>
          <p:nvPr/>
        </p:nvSpPr>
        <p:spPr>
          <a:xfrm>
            <a:off x="4389859" y="2613973"/>
            <a:ext cx="2214068" cy="769441"/>
          </a:xfrm>
          <a:prstGeom prst="rect">
            <a:avLst/>
          </a:prstGeom>
          <a:noFill/>
        </p:spPr>
        <p:txBody>
          <a:bodyPr wrap="none" rtlCol="0">
            <a:spAutoFit/>
          </a:bodyPr>
          <a:lstStyle/>
          <a:p>
            <a:r>
              <a:rPr lang="en-US" sz="4400" dirty="0"/>
              <a:t>Session 3</a:t>
            </a:r>
          </a:p>
        </p:txBody>
      </p:sp>
    </p:spTree>
    <p:extLst>
      <p:ext uri="{BB962C8B-B14F-4D97-AF65-F5344CB8AC3E}">
        <p14:creationId xmlns:p14="http://schemas.microsoft.com/office/powerpoint/2010/main" val="2059813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38240A-094C-404A-BD09-8BDE7F7C8ACA}"/>
              </a:ext>
            </a:extLst>
          </p:cNvPr>
          <p:cNvSpPr/>
          <p:nvPr/>
        </p:nvSpPr>
        <p:spPr>
          <a:xfrm>
            <a:off x="876895" y="700358"/>
            <a:ext cx="7696200" cy="954107"/>
          </a:xfrm>
          <a:prstGeom prst="rect">
            <a:avLst/>
          </a:prstGeom>
        </p:spPr>
        <p:txBody>
          <a:bodyPr wrap="square">
            <a:spAutoFit/>
          </a:bodyPr>
          <a:lstStyle/>
          <a:p>
            <a:r>
              <a:rPr lang="en-US" dirty="0"/>
              <a:t>The 3 persons of the trinity are equal but sometimes take on different roles.  This does not mean they are not equal</a:t>
            </a:r>
          </a:p>
          <a:p>
            <a:r>
              <a:rPr lang="en-US" sz="2000" dirty="0"/>
              <a:t> </a:t>
            </a:r>
          </a:p>
        </p:txBody>
      </p:sp>
      <p:sp>
        <p:nvSpPr>
          <p:cNvPr id="3" name="Rectangle 2">
            <a:extLst>
              <a:ext uri="{FF2B5EF4-FFF2-40B4-BE49-F238E27FC236}">
                <a16:creationId xmlns:a16="http://schemas.microsoft.com/office/drawing/2014/main" id="{9E2E25A5-54E4-40F9-B5A9-F1D68BA9DF6F}"/>
              </a:ext>
            </a:extLst>
          </p:cNvPr>
          <p:cNvSpPr/>
          <p:nvPr/>
        </p:nvSpPr>
        <p:spPr>
          <a:xfrm>
            <a:off x="876895" y="2533146"/>
            <a:ext cx="7696200" cy="1415772"/>
          </a:xfrm>
          <a:prstGeom prst="rect">
            <a:avLst/>
          </a:prstGeom>
        </p:spPr>
        <p:txBody>
          <a:bodyPr wrap="square">
            <a:spAutoFit/>
          </a:bodyPr>
          <a:lstStyle/>
          <a:p>
            <a:r>
              <a:rPr lang="en-US" dirty="0"/>
              <a:t>While on earth, the Son (Jesus) humbled himself(Phil. 2:8), taking on role of servant. As a man he submitted to the Father.  The Father was greater only in position, role or rank (function) but the Father is not greater in nature or essence or being.</a:t>
            </a:r>
            <a:br>
              <a:rPr lang="en-US" sz="1400" dirty="0"/>
            </a:br>
            <a:endParaRPr lang="en-US" sz="1400" dirty="0"/>
          </a:p>
        </p:txBody>
      </p:sp>
      <p:sp>
        <p:nvSpPr>
          <p:cNvPr id="4" name="Rectangle 3">
            <a:extLst>
              <a:ext uri="{FF2B5EF4-FFF2-40B4-BE49-F238E27FC236}">
                <a16:creationId xmlns:a16="http://schemas.microsoft.com/office/drawing/2014/main" id="{D22A8C40-C8B2-4221-9185-B450456B7100}"/>
              </a:ext>
            </a:extLst>
          </p:cNvPr>
          <p:cNvSpPr/>
          <p:nvPr/>
        </p:nvSpPr>
        <p:spPr>
          <a:xfrm>
            <a:off x="494122" y="4577088"/>
            <a:ext cx="7848600" cy="1200329"/>
          </a:xfrm>
          <a:prstGeom prst="rect">
            <a:avLst/>
          </a:prstGeom>
        </p:spPr>
        <p:txBody>
          <a:bodyPr wrap="square">
            <a:spAutoFit/>
          </a:bodyPr>
          <a:lstStyle/>
          <a:p>
            <a:r>
              <a:rPr lang="en-US" dirty="0"/>
              <a:t>Just like you may help a friend or work for a person.  You submit to them but they are still equal as human beings.</a:t>
            </a:r>
            <a:br>
              <a:rPr lang="en-US" dirty="0"/>
            </a:br>
            <a:br>
              <a:rPr lang="en-US" dirty="0"/>
            </a:br>
            <a:r>
              <a:rPr lang="en-US" dirty="0"/>
              <a:t>.</a:t>
            </a:r>
          </a:p>
        </p:txBody>
      </p:sp>
      <p:pic>
        <p:nvPicPr>
          <p:cNvPr id="8" name="Picture 7">
            <a:extLst>
              <a:ext uri="{FF2B5EF4-FFF2-40B4-BE49-F238E27FC236}">
                <a16:creationId xmlns:a16="http://schemas.microsoft.com/office/drawing/2014/main" id="{6DDA0735-1E6D-EC2F-D60D-EBF190BF23E5}"/>
              </a:ext>
            </a:extLst>
          </p:cNvPr>
          <p:cNvPicPr>
            <a:picLocks noChangeAspect="1"/>
          </p:cNvPicPr>
          <p:nvPr/>
        </p:nvPicPr>
        <p:blipFill>
          <a:blip r:embed="rId2"/>
          <a:stretch>
            <a:fillRect/>
          </a:stretch>
        </p:blipFill>
        <p:spPr>
          <a:xfrm>
            <a:off x="8881217" y="151318"/>
            <a:ext cx="2712955" cy="1729890"/>
          </a:xfrm>
          <a:prstGeom prst="rect">
            <a:avLst/>
          </a:prstGeom>
        </p:spPr>
      </p:pic>
      <p:pic>
        <p:nvPicPr>
          <p:cNvPr id="10" name="Picture 9">
            <a:extLst>
              <a:ext uri="{FF2B5EF4-FFF2-40B4-BE49-F238E27FC236}">
                <a16:creationId xmlns:a16="http://schemas.microsoft.com/office/drawing/2014/main" id="{E8EA1276-58CE-48B5-CD40-6F4B61A73870}"/>
              </a:ext>
            </a:extLst>
          </p:cNvPr>
          <p:cNvPicPr>
            <a:picLocks noChangeAspect="1"/>
          </p:cNvPicPr>
          <p:nvPr/>
        </p:nvPicPr>
        <p:blipFill>
          <a:blip r:embed="rId3"/>
          <a:stretch>
            <a:fillRect/>
          </a:stretch>
        </p:blipFill>
        <p:spPr>
          <a:xfrm>
            <a:off x="9167977" y="1881208"/>
            <a:ext cx="2498022" cy="2870966"/>
          </a:xfrm>
          <a:prstGeom prst="rect">
            <a:avLst/>
          </a:prstGeom>
        </p:spPr>
      </p:pic>
      <p:pic>
        <p:nvPicPr>
          <p:cNvPr id="12" name="Picture 11">
            <a:extLst>
              <a:ext uri="{FF2B5EF4-FFF2-40B4-BE49-F238E27FC236}">
                <a16:creationId xmlns:a16="http://schemas.microsoft.com/office/drawing/2014/main" id="{51BE3D34-8272-052A-EEAA-1EDCAABF0FEA}"/>
              </a:ext>
            </a:extLst>
          </p:cNvPr>
          <p:cNvPicPr>
            <a:picLocks noChangeAspect="1"/>
          </p:cNvPicPr>
          <p:nvPr/>
        </p:nvPicPr>
        <p:blipFill>
          <a:blip r:embed="rId4"/>
          <a:stretch>
            <a:fillRect/>
          </a:stretch>
        </p:blipFill>
        <p:spPr>
          <a:xfrm>
            <a:off x="8342722" y="4752174"/>
            <a:ext cx="2288127" cy="2050487"/>
          </a:xfrm>
          <a:prstGeom prst="rect">
            <a:avLst/>
          </a:prstGeom>
        </p:spPr>
      </p:pic>
    </p:spTree>
    <p:extLst>
      <p:ext uri="{BB962C8B-B14F-4D97-AF65-F5344CB8AC3E}">
        <p14:creationId xmlns:p14="http://schemas.microsoft.com/office/powerpoint/2010/main" val="973058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04B223-A830-7693-9623-31CC0F5F8C35}"/>
              </a:ext>
            </a:extLst>
          </p:cNvPr>
          <p:cNvSpPr txBox="1"/>
          <p:nvPr/>
        </p:nvSpPr>
        <p:spPr>
          <a:xfrm>
            <a:off x="2223247" y="1617256"/>
            <a:ext cx="9798424" cy="923330"/>
          </a:xfrm>
          <a:prstGeom prst="rect">
            <a:avLst/>
          </a:prstGeom>
          <a:noFill/>
        </p:spPr>
        <p:txBody>
          <a:bodyPr wrap="square">
            <a:spAutoFit/>
          </a:bodyPr>
          <a:lstStyle/>
          <a:p>
            <a:r>
              <a:rPr lang="en-US" dirty="0"/>
              <a:t>In the Trinity there is a type of mutual submission in which</a:t>
            </a:r>
          </a:p>
          <a:p>
            <a:r>
              <a:rPr lang="en-US" dirty="0"/>
              <a:t> one member of the Trinity submits to the other out of respect </a:t>
            </a:r>
          </a:p>
          <a:p>
            <a:r>
              <a:rPr lang="en-US" dirty="0"/>
              <a:t>not because one is greater than the other</a:t>
            </a:r>
          </a:p>
        </p:txBody>
      </p:sp>
      <p:sp>
        <p:nvSpPr>
          <p:cNvPr id="7" name="TextBox 6">
            <a:extLst>
              <a:ext uri="{FF2B5EF4-FFF2-40B4-BE49-F238E27FC236}">
                <a16:creationId xmlns:a16="http://schemas.microsoft.com/office/drawing/2014/main" id="{2FE2B71C-0184-7EB1-E00C-C627E8145D78}"/>
              </a:ext>
            </a:extLst>
          </p:cNvPr>
          <p:cNvSpPr txBox="1"/>
          <p:nvPr/>
        </p:nvSpPr>
        <p:spPr>
          <a:xfrm>
            <a:off x="1156446" y="3429000"/>
            <a:ext cx="6096000" cy="1477328"/>
          </a:xfrm>
          <a:prstGeom prst="rect">
            <a:avLst/>
          </a:prstGeom>
          <a:noFill/>
        </p:spPr>
        <p:txBody>
          <a:bodyPr wrap="square">
            <a:spAutoFit/>
          </a:bodyPr>
          <a:lstStyle/>
          <a:p>
            <a:r>
              <a:rPr lang="en-US" dirty="0"/>
              <a:t>Roles:</a:t>
            </a:r>
            <a:br>
              <a:rPr lang="en-US" dirty="0"/>
            </a:br>
            <a:r>
              <a:rPr lang="en-US" dirty="0"/>
              <a:t>The Father initiates salvation by sending the Son</a:t>
            </a:r>
          </a:p>
          <a:p>
            <a:r>
              <a:rPr lang="en-US" dirty="0"/>
              <a:t>The Son achieves salvation by submitting to the Father and dying on the cross</a:t>
            </a:r>
          </a:p>
          <a:p>
            <a:r>
              <a:rPr lang="en-US" dirty="0"/>
              <a:t>The Holy Spirit employs salvation by dwelling inside us</a:t>
            </a:r>
          </a:p>
        </p:txBody>
      </p:sp>
      <p:pic>
        <p:nvPicPr>
          <p:cNvPr id="9" name="Picture 8">
            <a:extLst>
              <a:ext uri="{FF2B5EF4-FFF2-40B4-BE49-F238E27FC236}">
                <a16:creationId xmlns:a16="http://schemas.microsoft.com/office/drawing/2014/main" id="{1FED5410-6C6D-A4C3-C18E-C67727A70777}"/>
              </a:ext>
            </a:extLst>
          </p:cNvPr>
          <p:cNvPicPr>
            <a:picLocks noChangeAspect="1"/>
          </p:cNvPicPr>
          <p:nvPr/>
        </p:nvPicPr>
        <p:blipFill>
          <a:blip r:embed="rId2"/>
          <a:stretch>
            <a:fillRect/>
          </a:stretch>
        </p:blipFill>
        <p:spPr>
          <a:xfrm>
            <a:off x="8420309" y="857837"/>
            <a:ext cx="2758679" cy="1950889"/>
          </a:xfrm>
          <a:prstGeom prst="rect">
            <a:avLst/>
          </a:prstGeom>
        </p:spPr>
      </p:pic>
      <p:pic>
        <p:nvPicPr>
          <p:cNvPr id="11" name="Picture 10">
            <a:extLst>
              <a:ext uri="{FF2B5EF4-FFF2-40B4-BE49-F238E27FC236}">
                <a16:creationId xmlns:a16="http://schemas.microsoft.com/office/drawing/2014/main" id="{B63B6D18-87AC-50BF-DF9B-B1306315B1FF}"/>
              </a:ext>
            </a:extLst>
          </p:cNvPr>
          <p:cNvPicPr>
            <a:picLocks noChangeAspect="1"/>
          </p:cNvPicPr>
          <p:nvPr/>
        </p:nvPicPr>
        <p:blipFill>
          <a:blip r:embed="rId3"/>
          <a:stretch>
            <a:fillRect/>
          </a:stretch>
        </p:blipFill>
        <p:spPr>
          <a:xfrm>
            <a:off x="8032376" y="2970090"/>
            <a:ext cx="2728196" cy="3292125"/>
          </a:xfrm>
          <a:prstGeom prst="rect">
            <a:avLst/>
          </a:prstGeom>
        </p:spPr>
      </p:pic>
    </p:spTree>
    <p:extLst>
      <p:ext uri="{BB962C8B-B14F-4D97-AF65-F5344CB8AC3E}">
        <p14:creationId xmlns:p14="http://schemas.microsoft.com/office/powerpoint/2010/main" val="353222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8D5F0-1531-579F-987A-ED4FCAD20E62}"/>
              </a:ext>
            </a:extLst>
          </p:cNvPr>
          <p:cNvSpPr txBox="1"/>
          <p:nvPr/>
        </p:nvSpPr>
        <p:spPr>
          <a:xfrm>
            <a:off x="797282" y="1175356"/>
            <a:ext cx="8244693" cy="954107"/>
          </a:xfrm>
          <a:prstGeom prst="rect">
            <a:avLst/>
          </a:prstGeom>
          <a:noFill/>
        </p:spPr>
        <p:txBody>
          <a:bodyPr wrap="none" rtlCol="0">
            <a:spAutoFit/>
          </a:bodyPr>
          <a:lstStyle/>
          <a:p>
            <a:r>
              <a:rPr lang="en-US" sz="2800" dirty="0"/>
              <a:t>A being is what you are. We are physical human beings.</a:t>
            </a:r>
          </a:p>
          <a:p>
            <a:r>
              <a:rPr lang="en-US" sz="2800" dirty="0"/>
              <a:t>Human beings is what we are.</a:t>
            </a:r>
          </a:p>
        </p:txBody>
      </p:sp>
      <p:sp>
        <p:nvSpPr>
          <p:cNvPr id="5" name="TextBox 4">
            <a:extLst>
              <a:ext uri="{FF2B5EF4-FFF2-40B4-BE49-F238E27FC236}">
                <a16:creationId xmlns:a16="http://schemas.microsoft.com/office/drawing/2014/main" id="{1B15E486-0371-C92C-FDA4-94BB8E084B51}"/>
              </a:ext>
            </a:extLst>
          </p:cNvPr>
          <p:cNvSpPr txBox="1"/>
          <p:nvPr/>
        </p:nvSpPr>
        <p:spPr>
          <a:xfrm>
            <a:off x="797282" y="3075873"/>
            <a:ext cx="10801227" cy="523220"/>
          </a:xfrm>
          <a:prstGeom prst="rect">
            <a:avLst/>
          </a:prstGeom>
          <a:noFill/>
        </p:spPr>
        <p:txBody>
          <a:bodyPr wrap="none" rtlCol="0">
            <a:spAutoFit/>
          </a:bodyPr>
          <a:lstStyle/>
          <a:p>
            <a:r>
              <a:rPr lang="en-US" sz="2800" dirty="0"/>
              <a:t>A person is the non-physical part about you that makes you who you are. </a:t>
            </a:r>
          </a:p>
        </p:txBody>
      </p:sp>
      <p:pic>
        <p:nvPicPr>
          <p:cNvPr id="7" name="Picture 6">
            <a:extLst>
              <a:ext uri="{FF2B5EF4-FFF2-40B4-BE49-F238E27FC236}">
                <a16:creationId xmlns:a16="http://schemas.microsoft.com/office/drawing/2014/main" id="{DD1567DA-C62F-605B-68D5-0FE655E41677}"/>
              </a:ext>
            </a:extLst>
          </p:cNvPr>
          <p:cNvPicPr>
            <a:picLocks noChangeAspect="1"/>
          </p:cNvPicPr>
          <p:nvPr/>
        </p:nvPicPr>
        <p:blipFill>
          <a:blip r:embed="rId2"/>
          <a:stretch>
            <a:fillRect/>
          </a:stretch>
        </p:blipFill>
        <p:spPr>
          <a:xfrm>
            <a:off x="8833426" y="3599093"/>
            <a:ext cx="2690093" cy="1394581"/>
          </a:xfrm>
          <a:prstGeom prst="rect">
            <a:avLst/>
          </a:prstGeom>
        </p:spPr>
      </p:pic>
      <p:sp>
        <p:nvSpPr>
          <p:cNvPr id="8" name="TextBox 7">
            <a:extLst>
              <a:ext uri="{FF2B5EF4-FFF2-40B4-BE49-F238E27FC236}">
                <a16:creationId xmlns:a16="http://schemas.microsoft.com/office/drawing/2014/main" id="{61CC0545-FF05-1F6E-C90E-E7DEBD3AE483}"/>
              </a:ext>
            </a:extLst>
          </p:cNvPr>
          <p:cNvSpPr txBox="1"/>
          <p:nvPr/>
        </p:nvSpPr>
        <p:spPr>
          <a:xfrm>
            <a:off x="930122" y="5584032"/>
            <a:ext cx="4934621" cy="523220"/>
          </a:xfrm>
          <a:prstGeom prst="rect">
            <a:avLst/>
          </a:prstGeom>
          <a:noFill/>
        </p:spPr>
        <p:txBody>
          <a:bodyPr wrap="none" rtlCol="0">
            <a:spAutoFit/>
          </a:bodyPr>
          <a:lstStyle/>
          <a:p>
            <a:r>
              <a:rPr lang="en-US" sz="2800" dirty="0"/>
              <a:t>God is one being and 3 persons </a:t>
            </a:r>
          </a:p>
        </p:txBody>
      </p:sp>
      <p:sp>
        <p:nvSpPr>
          <p:cNvPr id="3" name="TextBox 2">
            <a:extLst>
              <a:ext uri="{FF2B5EF4-FFF2-40B4-BE49-F238E27FC236}">
                <a16:creationId xmlns:a16="http://schemas.microsoft.com/office/drawing/2014/main" id="{947017DB-63AA-485D-4C36-27078AE9085D}"/>
              </a:ext>
            </a:extLst>
          </p:cNvPr>
          <p:cNvSpPr txBox="1"/>
          <p:nvPr/>
        </p:nvSpPr>
        <p:spPr>
          <a:xfrm>
            <a:off x="2214282" y="502024"/>
            <a:ext cx="1803442" cy="523220"/>
          </a:xfrm>
          <a:prstGeom prst="rect">
            <a:avLst/>
          </a:prstGeom>
          <a:noFill/>
        </p:spPr>
        <p:txBody>
          <a:bodyPr wrap="none" rtlCol="0">
            <a:spAutoFit/>
          </a:bodyPr>
          <a:lstStyle/>
          <a:p>
            <a:r>
              <a:rPr lang="en-US" sz="2800" dirty="0"/>
              <a:t>Vocabulary</a:t>
            </a:r>
          </a:p>
        </p:txBody>
      </p:sp>
      <p:pic>
        <p:nvPicPr>
          <p:cNvPr id="6" name="Picture 5">
            <a:extLst>
              <a:ext uri="{FF2B5EF4-FFF2-40B4-BE49-F238E27FC236}">
                <a16:creationId xmlns:a16="http://schemas.microsoft.com/office/drawing/2014/main" id="{3F7DA0A9-F647-D921-9A3F-F28328E02BBF}"/>
              </a:ext>
            </a:extLst>
          </p:cNvPr>
          <p:cNvPicPr>
            <a:picLocks noChangeAspect="1"/>
          </p:cNvPicPr>
          <p:nvPr/>
        </p:nvPicPr>
        <p:blipFill>
          <a:blip r:embed="rId3"/>
          <a:stretch>
            <a:fillRect/>
          </a:stretch>
        </p:blipFill>
        <p:spPr>
          <a:xfrm>
            <a:off x="4264251" y="565703"/>
            <a:ext cx="1310754" cy="609653"/>
          </a:xfrm>
          <a:prstGeom prst="rect">
            <a:avLst/>
          </a:prstGeom>
        </p:spPr>
      </p:pic>
      <p:pic>
        <p:nvPicPr>
          <p:cNvPr id="11" name="Picture 10">
            <a:extLst>
              <a:ext uri="{FF2B5EF4-FFF2-40B4-BE49-F238E27FC236}">
                <a16:creationId xmlns:a16="http://schemas.microsoft.com/office/drawing/2014/main" id="{1A7474E3-9406-A01A-CB8A-76B719594F30}"/>
              </a:ext>
            </a:extLst>
          </p:cNvPr>
          <p:cNvPicPr>
            <a:picLocks noChangeAspect="1"/>
          </p:cNvPicPr>
          <p:nvPr/>
        </p:nvPicPr>
        <p:blipFill>
          <a:blip r:embed="rId4"/>
          <a:stretch>
            <a:fillRect/>
          </a:stretch>
        </p:blipFill>
        <p:spPr>
          <a:xfrm>
            <a:off x="8757970" y="1090934"/>
            <a:ext cx="2636748" cy="1196444"/>
          </a:xfrm>
          <a:prstGeom prst="rect">
            <a:avLst/>
          </a:prstGeom>
        </p:spPr>
      </p:pic>
      <p:pic>
        <p:nvPicPr>
          <p:cNvPr id="9" name="Picture 8">
            <a:extLst>
              <a:ext uri="{FF2B5EF4-FFF2-40B4-BE49-F238E27FC236}">
                <a16:creationId xmlns:a16="http://schemas.microsoft.com/office/drawing/2014/main" id="{84C44CFF-02AE-B6C0-6DF9-C9039A97B5B8}"/>
              </a:ext>
            </a:extLst>
          </p:cNvPr>
          <p:cNvPicPr>
            <a:picLocks noChangeAspect="1"/>
          </p:cNvPicPr>
          <p:nvPr/>
        </p:nvPicPr>
        <p:blipFill>
          <a:blip r:embed="rId5"/>
          <a:stretch>
            <a:fillRect/>
          </a:stretch>
        </p:blipFill>
        <p:spPr>
          <a:xfrm>
            <a:off x="6465834" y="5275356"/>
            <a:ext cx="2878428" cy="943350"/>
          </a:xfrm>
          <a:prstGeom prst="rect">
            <a:avLst/>
          </a:prstGeom>
        </p:spPr>
      </p:pic>
    </p:spTree>
    <p:extLst>
      <p:ext uri="{BB962C8B-B14F-4D97-AF65-F5344CB8AC3E}">
        <p14:creationId xmlns:p14="http://schemas.microsoft.com/office/powerpoint/2010/main" val="625582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A6B169-A315-D542-EC80-68E3869BE95E}"/>
              </a:ext>
            </a:extLst>
          </p:cNvPr>
          <p:cNvSpPr txBox="1"/>
          <p:nvPr/>
        </p:nvSpPr>
        <p:spPr>
          <a:xfrm>
            <a:off x="968189" y="2431121"/>
            <a:ext cx="7807907" cy="2246769"/>
          </a:xfrm>
          <a:prstGeom prst="rect">
            <a:avLst/>
          </a:prstGeom>
          <a:noFill/>
        </p:spPr>
        <p:txBody>
          <a:bodyPr wrap="none" rtlCol="0">
            <a:spAutoFit/>
          </a:bodyPr>
          <a:lstStyle/>
          <a:p>
            <a:r>
              <a:rPr lang="en-US" sz="2800" dirty="0"/>
              <a:t>All 3 persons are referred to as God</a:t>
            </a:r>
          </a:p>
          <a:p>
            <a:endParaRPr lang="en-US" sz="2800" dirty="0"/>
          </a:p>
          <a:p>
            <a:r>
              <a:rPr lang="en-US" sz="2800" dirty="0"/>
              <a:t>All 3 persons have the divine qualities and attributes</a:t>
            </a:r>
            <a:br>
              <a:rPr lang="en-US" sz="2800" dirty="0"/>
            </a:br>
            <a:br>
              <a:rPr lang="en-US" sz="2800" dirty="0"/>
            </a:br>
            <a:r>
              <a:rPr lang="en-US" sz="2800" dirty="0"/>
              <a:t>All 3 persons do the work that only God can do</a:t>
            </a:r>
          </a:p>
        </p:txBody>
      </p:sp>
      <p:pic>
        <p:nvPicPr>
          <p:cNvPr id="4" name="Picture 3">
            <a:extLst>
              <a:ext uri="{FF2B5EF4-FFF2-40B4-BE49-F238E27FC236}">
                <a16:creationId xmlns:a16="http://schemas.microsoft.com/office/drawing/2014/main" id="{F7B4A12E-5B61-8FA2-3082-CE194CBC1D2F}"/>
              </a:ext>
            </a:extLst>
          </p:cNvPr>
          <p:cNvPicPr>
            <a:picLocks noChangeAspect="1"/>
          </p:cNvPicPr>
          <p:nvPr/>
        </p:nvPicPr>
        <p:blipFill>
          <a:blip r:embed="rId2"/>
          <a:stretch>
            <a:fillRect/>
          </a:stretch>
        </p:blipFill>
        <p:spPr>
          <a:xfrm>
            <a:off x="8712675" y="2305615"/>
            <a:ext cx="2834886" cy="2949196"/>
          </a:xfrm>
          <a:prstGeom prst="rect">
            <a:avLst/>
          </a:prstGeom>
        </p:spPr>
      </p:pic>
    </p:spTree>
    <p:extLst>
      <p:ext uri="{BB962C8B-B14F-4D97-AF65-F5344CB8AC3E}">
        <p14:creationId xmlns:p14="http://schemas.microsoft.com/office/powerpoint/2010/main" val="830736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237CDD-1D6F-7250-8650-1BB4C6BF537B}"/>
              </a:ext>
            </a:extLst>
          </p:cNvPr>
          <p:cNvSpPr txBox="1"/>
          <p:nvPr/>
        </p:nvSpPr>
        <p:spPr>
          <a:xfrm>
            <a:off x="779930" y="541976"/>
            <a:ext cx="6096000" cy="3744615"/>
          </a:xfrm>
          <a:prstGeom prst="rect">
            <a:avLst/>
          </a:prstGeom>
          <a:noFill/>
        </p:spPr>
        <p:txBody>
          <a:bodyPr wrap="square">
            <a:spAutoFit/>
          </a:bodyPr>
          <a:lstStyle/>
          <a:p>
            <a:pPr marL="0" marR="0">
              <a:lnSpc>
                <a:spcPct val="115000"/>
              </a:lnSpc>
              <a:spcBef>
                <a:spcPts val="0"/>
              </a:spcBef>
              <a:spcAft>
                <a:spcPts val="1000"/>
              </a:spcAft>
            </a:pPr>
            <a:r>
              <a:rPr lang="en-US" sz="2000" u="sng" dirty="0">
                <a:effectLst/>
                <a:latin typeface="Calibri" panose="020F0502020204030204" pitchFamily="34" charset="0"/>
                <a:ea typeface="Calibri" panose="020F0502020204030204" pitchFamily="34" charset="0"/>
                <a:cs typeface="Times New Roman" panose="02020603050405020304" pitchFamily="18" charset="0"/>
              </a:rPr>
              <a:t>In his human nature, Jesus was a real human man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A real Jewish man is not greater than God.</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real Jewish man is to confess that the God of scripture is the one true God.</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real Jewish man cannot claim to know things that God does.</a:t>
            </a:r>
          </a:p>
          <a:p>
            <a:pPr marL="0" marR="0">
              <a:lnSpc>
                <a:spcPct val="115000"/>
              </a:lnSpc>
              <a:spcBef>
                <a:spcPts val="0"/>
              </a:spcBef>
              <a:spcAft>
                <a:spcPts val="10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real Jewish man prays to God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 real Jewish man submits to the Father </a:t>
            </a:r>
            <a:endParaRPr lang="en-US" sz="2000" dirty="0"/>
          </a:p>
        </p:txBody>
      </p:sp>
      <p:pic>
        <p:nvPicPr>
          <p:cNvPr id="3" name="Picture 2">
            <a:extLst>
              <a:ext uri="{FF2B5EF4-FFF2-40B4-BE49-F238E27FC236}">
                <a16:creationId xmlns:a16="http://schemas.microsoft.com/office/drawing/2014/main" id="{8EEC9625-4881-79BA-3976-9EC342356E09}"/>
              </a:ext>
            </a:extLst>
          </p:cNvPr>
          <p:cNvPicPr>
            <a:picLocks noChangeAspect="1"/>
          </p:cNvPicPr>
          <p:nvPr/>
        </p:nvPicPr>
        <p:blipFill>
          <a:blip r:embed="rId2"/>
          <a:stretch>
            <a:fillRect/>
          </a:stretch>
        </p:blipFill>
        <p:spPr>
          <a:xfrm>
            <a:off x="7986271" y="708672"/>
            <a:ext cx="3336153" cy="5627563"/>
          </a:xfrm>
          <a:prstGeom prst="rect">
            <a:avLst/>
          </a:prstGeom>
        </p:spPr>
      </p:pic>
    </p:spTree>
    <p:extLst>
      <p:ext uri="{BB962C8B-B14F-4D97-AF65-F5344CB8AC3E}">
        <p14:creationId xmlns:p14="http://schemas.microsoft.com/office/powerpoint/2010/main" val="73857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1FF9B-7262-8E3C-95E2-7DABE53B85D7}"/>
              </a:ext>
            </a:extLst>
          </p:cNvPr>
          <p:cNvSpPr txBox="1"/>
          <p:nvPr/>
        </p:nvSpPr>
        <p:spPr>
          <a:xfrm>
            <a:off x="609600" y="0"/>
            <a:ext cx="11582400" cy="6452792"/>
          </a:xfrm>
          <a:prstGeom prst="rect">
            <a:avLst/>
          </a:prstGeom>
          <a:noFill/>
        </p:spPr>
        <p:txBody>
          <a:bodyPr wrap="square">
            <a:spAutoFit/>
          </a:bodyPr>
          <a:lstStyle/>
          <a:p>
            <a:pPr marL="0" marR="0">
              <a:lnSpc>
                <a:spcPct val="115000"/>
              </a:lnSpc>
              <a:spcBef>
                <a:spcPts val="0"/>
              </a:spcBef>
              <a:spcAft>
                <a:spcPts val="1000"/>
              </a:spcAft>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u="sng" dirty="0">
                <a:latin typeface="Calibri" panose="020F0502020204030204" pitchFamily="34" charset="0"/>
                <a:ea typeface="Calibri" panose="020F0502020204030204" pitchFamily="34" charset="0"/>
                <a:cs typeface="Times New Roman" panose="02020603050405020304" pitchFamily="18" charset="0"/>
              </a:rPr>
              <a:t>I</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 his divine nature Jesus was God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He shares glory with God from all eternity. (John 17:5)</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 calls Himself "Lord of the Sabbath" (Matt 12:7-8; Mark 2:27-28)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He calls Himself “Alpha and the Omega/First and Last)" (Is. 44:11; Rev 1:8; Rev. 18, Rev. 22:12-13)</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 lays down his life down and takes it up again (John 10:17-18)</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 says that being in his hands is the equivalent of being in the hand of God (John 10:27-30)</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refers to the Son as God (Psalm 45:6 and Heb.1:8 )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refers to the Son as God and Lord (Psalm 102:25-28)</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Son created all things (John 1:3; Colossians 1:16; Hebrews 1:8-11)</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Son can raise whomever he wills from the dead (John 5:21-3)</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Son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referred to as "Mighty God" and "Everlasting Father" by God Himself (Isaiah 9:6)</a:t>
            </a:r>
          </a:p>
          <a:p>
            <a:pPr marL="0" marR="0">
              <a:lnSpc>
                <a:spcPct val="115000"/>
              </a:lnSpc>
              <a:spcBef>
                <a:spcPts val="0"/>
              </a:spcBef>
              <a:spcAft>
                <a:spcPts val="10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Son is both God and man  </a:t>
            </a:r>
          </a:p>
        </p:txBody>
      </p:sp>
    </p:spTree>
    <p:extLst>
      <p:ext uri="{BB962C8B-B14F-4D97-AF65-F5344CB8AC3E}">
        <p14:creationId xmlns:p14="http://schemas.microsoft.com/office/powerpoint/2010/main" val="1553953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AC30CC-0681-C82A-790C-29A7C0A95D6B}"/>
              </a:ext>
            </a:extLst>
          </p:cNvPr>
          <p:cNvPicPr>
            <a:picLocks noChangeAspect="1"/>
          </p:cNvPicPr>
          <p:nvPr/>
        </p:nvPicPr>
        <p:blipFill>
          <a:blip r:embed="rId2"/>
          <a:stretch>
            <a:fillRect/>
          </a:stretch>
        </p:blipFill>
        <p:spPr>
          <a:xfrm>
            <a:off x="656313" y="742507"/>
            <a:ext cx="2918713" cy="5014395"/>
          </a:xfrm>
          <a:prstGeom prst="rect">
            <a:avLst/>
          </a:prstGeom>
        </p:spPr>
      </p:pic>
      <p:pic>
        <p:nvPicPr>
          <p:cNvPr id="7" name="Picture 6">
            <a:extLst>
              <a:ext uri="{FF2B5EF4-FFF2-40B4-BE49-F238E27FC236}">
                <a16:creationId xmlns:a16="http://schemas.microsoft.com/office/drawing/2014/main" id="{B642FFCB-60B3-9F8C-8DC4-206E7FF2D6CC}"/>
              </a:ext>
            </a:extLst>
          </p:cNvPr>
          <p:cNvPicPr>
            <a:picLocks noChangeAspect="1"/>
          </p:cNvPicPr>
          <p:nvPr/>
        </p:nvPicPr>
        <p:blipFill>
          <a:blip r:embed="rId3"/>
          <a:stretch>
            <a:fillRect/>
          </a:stretch>
        </p:blipFill>
        <p:spPr>
          <a:xfrm>
            <a:off x="4617592" y="849406"/>
            <a:ext cx="2956816" cy="5159187"/>
          </a:xfrm>
          <a:prstGeom prst="rect">
            <a:avLst/>
          </a:prstGeom>
        </p:spPr>
      </p:pic>
      <p:pic>
        <p:nvPicPr>
          <p:cNvPr id="9" name="Picture 8">
            <a:extLst>
              <a:ext uri="{FF2B5EF4-FFF2-40B4-BE49-F238E27FC236}">
                <a16:creationId xmlns:a16="http://schemas.microsoft.com/office/drawing/2014/main" id="{89DB353A-05DA-04A9-3CF4-5D25262C1B17}"/>
              </a:ext>
            </a:extLst>
          </p:cNvPr>
          <p:cNvPicPr>
            <a:picLocks noChangeAspect="1"/>
          </p:cNvPicPr>
          <p:nvPr/>
        </p:nvPicPr>
        <p:blipFill>
          <a:blip r:embed="rId4"/>
          <a:stretch>
            <a:fillRect/>
          </a:stretch>
        </p:blipFill>
        <p:spPr>
          <a:xfrm>
            <a:off x="8425805" y="1671288"/>
            <a:ext cx="2834886" cy="4160881"/>
          </a:xfrm>
          <a:prstGeom prst="rect">
            <a:avLst/>
          </a:prstGeom>
        </p:spPr>
      </p:pic>
    </p:spTree>
    <p:extLst>
      <p:ext uri="{BB962C8B-B14F-4D97-AF65-F5344CB8AC3E}">
        <p14:creationId xmlns:p14="http://schemas.microsoft.com/office/powerpoint/2010/main" val="780062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D8170-2847-D4CF-BF48-124801AB55D2}"/>
              </a:ext>
            </a:extLst>
          </p:cNvPr>
          <p:cNvSpPr txBox="1"/>
          <p:nvPr/>
        </p:nvSpPr>
        <p:spPr>
          <a:xfrm>
            <a:off x="4619048" y="447211"/>
            <a:ext cx="1861600" cy="584775"/>
          </a:xfrm>
          <a:prstGeom prst="rect">
            <a:avLst/>
          </a:prstGeom>
          <a:noFill/>
        </p:spPr>
        <p:txBody>
          <a:bodyPr wrap="none" rtlCol="0">
            <a:spAutoFit/>
          </a:bodyPr>
          <a:lstStyle/>
          <a:p>
            <a:r>
              <a:rPr lang="en-US" sz="3200" dirty="0"/>
              <a:t>Questions</a:t>
            </a:r>
          </a:p>
        </p:txBody>
      </p:sp>
      <p:sp>
        <p:nvSpPr>
          <p:cNvPr id="3" name="TextBox 2">
            <a:extLst>
              <a:ext uri="{FF2B5EF4-FFF2-40B4-BE49-F238E27FC236}">
                <a16:creationId xmlns:a16="http://schemas.microsoft.com/office/drawing/2014/main" id="{D1C86DB1-5E7E-2381-7FF7-06881FA2A525}"/>
              </a:ext>
            </a:extLst>
          </p:cNvPr>
          <p:cNvSpPr txBox="1"/>
          <p:nvPr/>
        </p:nvSpPr>
        <p:spPr>
          <a:xfrm>
            <a:off x="537882" y="1031986"/>
            <a:ext cx="11476732" cy="2246769"/>
          </a:xfrm>
          <a:prstGeom prst="rect">
            <a:avLst/>
          </a:prstGeom>
          <a:noFill/>
        </p:spPr>
        <p:txBody>
          <a:bodyPr wrap="none" rtlCol="0">
            <a:spAutoFit/>
          </a:bodyPr>
          <a:lstStyle/>
          <a:p>
            <a:r>
              <a:rPr lang="en-US" sz="2000" dirty="0"/>
              <a:t>Most of the time people will quote Jesus in his human nature to show he is not God.</a:t>
            </a:r>
            <a:br>
              <a:rPr lang="en-US" sz="2000" dirty="0"/>
            </a:br>
            <a:r>
              <a:rPr lang="en-US" sz="2000" dirty="0"/>
              <a:t>The only thing you need to do is recognize when Jesus is talking in his humbled human nature or his</a:t>
            </a:r>
          </a:p>
          <a:p>
            <a:r>
              <a:rPr lang="en-US" sz="2000" dirty="0"/>
              <a:t>Eternal divine nature.</a:t>
            </a:r>
            <a:br>
              <a:rPr lang="en-US" sz="2000" dirty="0"/>
            </a:br>
            <a:br>
              <a:rPr lang="en-US" sz="2000" dirty="0"/>
            </a:br>
            <a:r>
              <a:rPr lang="en-US" sz="2000" dirty="0"/>
              <a:t>You can then point to the verses where Jesus claims to be God and receives the same honors as God, has the</a:t>
            </a:r>
          </a:p>
          <a:p>
            <a:r>
              <a:rPr lang="en-US" sz="2000" dirty="0"/>
              <a:t>Same attributes of God, uses the same names as God, does the deeds only God can do and sits on the same </a:t>
            </a:r>
          </a:p>
          <a:p>
            <a:r>
              <a:rPr lang="en-US" sz="2000" dirty="0"/>
              <a:t>Throne as God</a:t>
            </a:r>
          </a:p>
        </p:txBody>
      </p:sp>
      <p:pic>
        <p:nvPicPr>
          <p:cNvPr id="8" name="Picture 7">
            <a:extLst>
              <a:ext uri="{FF2B5EF4-FFF2-40B4-BE49-F238E27FC236}">
                <a16:creationId xmlns:a16="http://schemas.microsoft.com/office/drawing/2014/main" id="{EC0BCE30-2B60-2145-CAD5-242874F95B76}"/>
              </a:ext>
            </a:extLst>
          </p:cNvPr>
          <p:cNvPicPr>
            <a:picLocks noChangeAspect="1"/>
          </p:cNvPicPr>
          <p:nvPr/>
        </p:nvPicPr>
        <p:blipFill>
          <a:blip r:embed="rId2"/>
          <a:stretch>
            <a:fillRect/>
          </a:stretch>
        </p:blipFill>
        <p:spPr>
          <a:xfrm>
            <a:off x="2722583" y="3166869"/>
            <a:ext cx="2827265" cy="3177815"/>
          </a:xfrm>
          <a:prstGeom prst="rect">
            <a:avLst/>
          </a:prstGeom>
        </p:spPr>
      </p:pic>
      <p:pic>
        <p:nvPicPr>
          <p:cNvPr id="10" name="Picture 9">
            <a:extLst>
              <a:ext uri="{FF2B5EF4-FFF2-40B4-BE49-F238E27FC236}">
                <a16:creationId xmlns:a16="http://schemas.microsoft.com/office/drawing/2014/main" id="{51DEE5A2-556E-BEF0-2FFF-78B4CE28A621}"/>
              </a:ext>
            </a:extLst>
          </p:cNvPr>
          <p:cNvPicPr>
            <a:picLocks noChangeAspect="1"/>
          </p:cNvPicPr>
          <p:nvPr/>
        </p:nvPicPr>
        <p:blipFill>
          <a:blip r:embed="rId3"/>
          <a:stretch>
            <a:fillRect/>
          </a:stretch>
        </p:blipFill>
        <p:spPr>
          <a:xfrm>
            <a:off x="8055784" y="2972878"/>
            <a:ext cx="2827265" cy="3677683"/>
          </a:xfrm>
          <a:prstGeom prst="rect">
            <a:avLst/>
          </a:prstGeom>
        </p:spPr>
      </p:pic>
      <p:pic>
        <p:nvPicPr>
          <p:cNvPr id="4" name="Picture 3">
            <a:extLst>
              <a:ext uri="{FF2B5EF4-FFF2-40B4-BE49-F238E27FC236}">
                <a16:creationId xmlns:a16="http://schemas.microsoft.com/office/drawing/2014/main" id="{3C1501FE-5D26-6842-CBF2-8776484EC1E7}"/>
              </a:ext>
            </a:extLst>
          </p:cNvPr>
          <p:cNvPicPr>
            <a:picLocks noChangeAspect="1"/>
          </p:cNvPicPr>
          <p:nvPr/>
        </p:nvPicPr>
        <p:blipFill>
          <a:blip r:embed="rId4"/>
          <a:stretch>
            <a:fillRect/>
          </a:stretch>
        </p:blipFill>
        <p:spPr>
          <a:xfrm>
            <a:off x="6518478" y="285940"/>
            <a:ext cx="1537306" cy="746046"/>
          </a:xfrm>
          <a:prstGeom prst="rect">
            <a:avLst/>
          </a:prstGeom>
        </p:spPr>
      </p:pic>
    </p:spTree>
    <p:extLst>
      <p:ext uri="{BB962C8B-B14F-4D97-AF65-F5344CB8AC3E}">
        <p14:creationId xmlns:p14="http://schemas.microsoft.com/office/powerpoint/2010/main" val="421865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D8170-2847-D4CF-BF48-124801AB55D2}"/>
              </a:ext>
            </a:extLst>
          </p:cNvPr>
          <p:cNvSpPr txBox="1"/>
          <p:nvPr/>
        </p:nvSpPr>
        <p:spPr>
          <a:xfrm>
            <a:off x="959224" y="690282"/>
            <a:ext cx="1861600" cy="584775"/>
          </a:xfrm>
          <a:prstGeom prst="rect">
            <a:avLst/>
          </a:prstGeom>
          <a:noFill/>
        </p:spPr>
        <p:txBody>
          <a:bodyPr wrap="none" rtlCol="0">
            <a:spAutoFit/>
          </a:bodyPr>
          <a:lstStyle/>
          <a:p>
            <a:r>
              <a:rPr lang="en-US" sz="3200" dirty="0"/>
              <a:t>Questions</a:t>
            </a:r>
          </a:p>
        </p:txBody>
      </p:sp>
      <p:sp>
        <p:nvSpPr>
          <p:cNvPr id="3" name="TextBox 2">
            <a:extLst>
              <a:ext uri="{FF2B5EF4-FFF2-40B4-BE49-F238E27FC236}">
                <a16:creationId xmlns:a16="http://schemas.microsoft.com/office/drawing/2014/main" id="{D1C86DB1-5E7E-2381-7FF7-06881FA2A525}"/>
              </a:ext>
            </a:extLst>
          </p:cNvPr>
          <p:cNvSpPr txBox="1"/>
          <p:nvPr/>
        </p:nvSpPr>
        <p:spPr>
          <a:xfrm>
            <a:off x="582706" y="1623837"/>
            <a:ext cx="6566413" cy="707886"/>
          </a:xfrm>
          <a:prstGeom prst="rect">
            <a:avLst/>
          </a:prstGeom>
          <a:noFill/>
        </p:spPr>
        <p:txBody>
          <a:bodyPr wrap="none" rtlCol="0">
            <a:spAutoFit/>
          </a:bodyPr>
          <a:lstStyle/>
          <a:p>
            <a:r>
              <a:rPr lang="en-US" sz="2000" dirty="0"/>
              <a:t>God’s name is Yahweh and Yahweh is referred to as one God, </a:t>
            </a:r>
          </a:p>
          <a:p>
            <a:r>
              <a:rPr lang="en-US" sz="2000" dirty="0"/>
              <a:t>does that mean Yahweh is only one person?</a:t>
            </a:r>
          </a:p>
        </p:txBody>
      </p:sp>
      <p:sp>
        <p:nvSpPr>
          <p:cNvPr id="4" name="TextBox 3">
            <a:extLst>
              <a:ext uri="{FF2B5EF4-FFF2-40B4-BE49-F238E27FC236}">
                <a16:creationId xmlns:a16="http://schemas.microsoft.com/office/drawing/2014/main" id="{6DADA407-51CB-5D27-966E-DAB9E1E7CA4C}"/>
              </a:ext>
            </a:extLst>
          </p:cNvPr>
          <p:cNvSpPr txBox="1"/>
          <p:nvPr/>
        </p:nvSpPr>
        <p:spPr>
          <a:xfrm>
            <a:off x="654423" y="2731585"/>
            <a:ext cx="4564583" cy="400110"/>
          </a:xfrm>
          <a:prstGeom prst="rect">
            <a:avLst/>
          </a:prstGeom>
          <a:noFill/>
        </p:spPr>
        <p:txBody>
          <a:bodyPr wrap="none" rtlCol="0">
            <a:spAutoFit/>
          </a:bodyPr>
          <a:lstStyle/>
          <a:p>
            <a:r>
              <a:rPr lang="en-US" sz="2000" dirty="0"/>
              <a:t>Answer- No. that means God is one being.</a:t>
            </a:r>
          </a:p>
        </p:txBody>
      </p:sp>
      <p:pic>
        <p:nvPicPr>
          <p:cNvPr id="8" name="Picture 7">
            <a:extLst>
              <a:ext uri="{FF2B5EF4-FFF2-40B4-BE49-F238E27FC236}">
                <a16:creationId xmlns:a16="http://schemas.microsoft.com/office/drawing/2014/main" id="{1713D902-DFF0-A473-D044-05F6C389C279}"/>
              </a:ext>
            </a:extLst>
          </p:cNvPr>
          <p:cNvPicPr>
            <a:picLocks noChangeAspect="1"/>
          </p:cNvPicPr>
          <p:nvPr/>
        </p:nvPicPr>
        <p:blipFill>
          <a:blip r:embed="rId2"/>
          <a:stretch>
            <a:fillRect/>
          </a:stretch>
        </p:blipFill>
        <p:spPr>
          <a:xfrm>
            <a:off x="8301524" y="982669"/>
            <a:ext cx="2796782" cy="2149026"/>
          </a:xfrm>
          <a:prstGeom prst="rect">
            <a:avLst/>
          </a:prstGeom>
        </p:spPr>
      </p:pic>
      <p:pic>
        <p:nvPicPr>
          <p:cNvPr id="10" name="Picture 9">
            <a:extLst>
              <a:ext uri="{FF2B5EF4-FFF2-40B4-BE49-F238E27FC236}">
                <a16:creationId xmlns:a16="http://schemas.microsoft.com/office/drawing/2014/main" id="{1B18A786-6B2B-3B8C-A857-CD926E668737}"/>
              </a:ext>
            </a:extLst>
          </p:cNvPr>
          <p:cNvPicPr>
            <a:picLocks noChangeAspect="1"/>
          </p:cNvPicPr>
          <p:nvPr/>
        </p:nvPicPr>
        <p:blipFill>
          <a:blip r:embed="rId3"/>
          <a:stretch>
            <a:fillRect/>
          </a:stretch>
        </p:blipFill>
        <p:spPr>
          <a:xfrm>
            <a:off x="8377730" y="3727085"/>
            <a:ext cx="2720576" cy="883997"/>
          </a:xfrm>
          <a:prstGeom prst="rect">
            <a:avLst/>
          </a:prstGeom>
        </p:spPr>
      </p:pic>
      <p:pic>
        <p:nvPicPr>
          <p:cNvPr id="16" name="Picture 15">
            <a:extLst>
              <a:ext uri="{FF2B5EF4-FFF2-40B4-BE49-F238E27FC236}">
                <a16:creationId xmlns:a16="http://schemas.microsoft.com/office/drawing/2014/main" id="{A28D0EC2-9173-2E0F-8CDF-BC1209666CC8}"/>
              </a:ext>
            </a:extLst>
          </p:cNvPr>
          <p:cNvPicPr>
            <a:picLocks noChangeAspect="1"/>
          </p:cNvPicPr>
          <p:nvPr/>
        </p:nvPicPr>
        <p:blipFill>
          <a:blip r:embed="rId4"/>
          <a:stretch>
            <a:fillRect/>
          </a:stretch>
        </p:blipFill>
        <p:spPr>
          <a:xfrm>
            <a:off x="3372272" y="529011"/>
            <a:ext cx="1537306" cy="746046"/>
          </a:xfrm>
          <a:prstGeom prst="rect">
            <a:avLst/>
          </a:prstGeom>
        </p:spPr>
      </p:pic>
    </p:spTree>
    <p:extLst>
      <p:ext uri="{BB962C8B-B14F-4D97-AF65-F5344CB8AC3E}">
        <p14:creationId xmlns:p14="http://schemas.microsoft.com/office/powerpoint/2010/main" val="1552340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D8170-2847-D4CF-BF48-124801AB55D2}"/>
              </a:ext>
            </a:extLst>
          </p:cNvPr>
          <p:cNvSpPr txBox="1"/>
          <p:nvPr/>
        </p:nvSpPr>
        <p:spPr>
          <a:xfrm>
            <a:off x="959224" y="690282"/>
            <a:ext cx="1861600" cy="584775"/>
          </a:xfrm>
          <a:prstGeom prst="rect">
            <a:avLst/>
          </a:prstGeom>
          <a:noFill/>
        </p:spPr>
        <p:txBody>
          <a:bodyPr wrap="none" rtlCol="0">
            <a:spAutoFit/>
          </a:bodyPr>
          <a:lstStyle/>
          <a:p>
            <a:r>
              <a:rPr lang="en-US" sz="3200" dirty="0"/>
              <a:t>Questions</a:t>
            </a:r>
          </a:p>
        </p:txBody>
      </p:sp>
      <p:sp>
        <p:nvSpPr>
          <p:cNvPr id="5" name="TextBox 4">
            <a:extLst>
              <a:ext uri="{FF2B5EF4-FFF2-40B4-BE49-F238E27FC236}">
                <a16:creationId xmlns:a16="http://schemas.microsoft.com/office/drawing/2014/main" id="{623F7E0F-0B30-8557-79BD-2F92BDF0D125}"/>
              </a:ext>
            </a:extLst>
          </p:cNvPr>
          <p:cNvSpPr txBox="1"/>
          <p:nvPr/>
        </p:nvSpPr>
        <p:spPr>
          <a:xfrm>
            <a:off x="669891" y="1967940"/>
            <a:ext cx="8479373" cy="707886"/>
          </a:xfrm>
          <a:prstGeom prst="rect">
            <a:avLst/>
          </a:prstGeom>
          <a:noFill/>
        </p:spPr>
        <p:txBody>
          <a:bodyPr wrap="none" rtlCol="0">
            <a:spAutoFit/>
          </a:bodyPr>
          <a:lstStyle/>
          <a:p>
            <a:r>
              <a:rPr lang="en-US" sz="2000" dirty="0"/>
              <a:t>When Jesus prays to the Father and tells people the Father is the one true God, </a:t>
            </a:r>
          </a:p>
          <a:p>
            <a:r>
              <a:rPr lang="en-US" sz="2000" dirty="0"/>
              <a:t>does that mean Jesus is not God or the Father is a greater person?</a:t>
            </a:r>
          </a:p>
        </p:txBody>
      </p:sp>
      <p:sp>
        <p:nvSpPr>
          <p:cNvPr id="6" name="TextBox 5">
            <a:extLst>
              <a:ext uri="{FF2B5EF4-FFF2-40B4-BE49-F238E27FC236}">
                <a16:creationId xmlns:a16="http://schemas.microsoft.com/office/drawing/2014/main" id="{6D1FC39A-59EE-4A71-4DC1-E5EA4D01E8FA}"/>
              </a:ext>
            </a:extLst>
          </p:cNvPr>
          <p:cNvSpPr txBox="1"/>
          <p:nvPr/>
        </p:nvSpPr>
        <p:spPr>
          <a:xfrm>
            <a:off x="669891" y="3842093"/>
            <a:ext cx="8413329" cy="1323439"/>
          </a:xfrm>
          <a:prstGeom prst="rect">
            <a:avLst/>
          </a:prstGeom>
          <a:noFill/>
        </p:spPr>
        <p:txBody>
          <a:bodyPr wrap="none" rtlCol="0">
            <a:spAutoFit/>
          </a:bodyPr>
          <a:lstStyle/>
          <a:p>
            <a:r>
              <a:rPr lang="en-US" sz="2000" dirty="0"/>
              <a:t>Answer- </a:t>
            </a:r>
            <a:br>
              <a:rPr lang="en-US" sz="2000" dirty="0"/>
            </a:br>
            <a:r>
              <a:rPr lang="en-US" sz="2000" dirty="0"/>
              <a:t>No. As a man, it was proper for Jesus to pray to the Father.  </a:t>
            </a:r>
          </a:p>
          <a:p>
            <a:r>
              <a:rPr lang="en-US" sz="2000" dirty="0"/>
              <a:t>When the Son is in his human nature, his position is lower because </a:t>
            </a:r>
          </a:p>
          <a:p>
            <a:r>
              <a:rPr lang="en-US" sz="2000" dirty="0"/>
              <a:t>of the role he is playing, but the Son is always equal with the Father in essence.</a:t>
            </a:r>
          </a:p>
        </p:txBody>
      </p:sp>
      <p:pic>
        <p:nvPicPr>
          <p:cNvPr id="12" name="Picture 11">
            <a:extLst>
              <a:ext uri="{FF2B5EF4-FFF2-40B4-BE49-F238E27FC236}">
                <a16:creationId xmlns:a16="http://schemas.microsoft.com/office/drawing/2014/main" id="{CD8BBC62-3FFB-7F65-5B8D-ECEDFD39F2B0}"/>
              </a:ext>
            </a:extLst>
          </p:cNvPr>
          <p:cNvPicPr>
            <a:picLocks noChangeAspect="1"/>
          </p:cNvPicPr>
          <p:nvPr/>
        </p:nvPicPr>
        <p:blipFill>
          <a:blip r:embed="rId2"/>
          <a:stretch>
            <a:fillRect/>
          </a:stretch>
        </p:blipFill>
        <p:spPr>
          <a:xfrm>
            <a:off x="8747514" y="1376083"/>
            <a:ext cx="2834886" cy="2133785"/>
          </a:xfrm>
          <a:prstGeom prst="rect">
            <a:avLst/>
          </a:prstGeom>
        </p:spPr>
      </p:pic>
      <p:pic>
        <p:nvPicPr>
          <p:cNvPr id="14" name="Picture 13">
            <a:extLst>
              <a:ext uri="{FF2B5EF4-FFF2-40B4-BE49-F238E27FC236}">
                <a16:creationId xmlns:a16="http://schemas.microsoft.com/office/drawing/2014/main" id="{B3168B84-8E6A-D6B1-BE41-841A7DD78CDC}"/>
              </a:ext>
            </a:extLst>
          </p:cNvPr>
          <p:cNvPicPr>
            <a:picLocks noChangeAspect="1"/>
          </p:cNvPicPr>
          <p:nvPr/>
        </p:nvPicPr>
        <p:blipFill>
          <a:blip r:embed="rId3"/>
          <a:stretch>
            <a:fillRect/>
          </a:stretch>
        </p:blipFill>
        <p:spPr>
          <a:xfrm>
            <a:off x="8971189" y="3641400"/>
            <a:ext cx="2781541" cy="3048264"/>
          </a:xfrm>
          <a:prstGeom prst="rect">
            <a:avLst/>
          </a:prstGeom>
        </p:spPr>
      </p:pic>
      <p:pic>
        <p:nvPicPr>
          <p:cNvPr id="7" name="Picture 6">
            <a:extLst>
              <a:ext uri="{FF2B5EF4-FFF2-40B4-BE49-F238E27FC236}">
                <a16:creationId xmlns:a16="http://schemas.microsoft.com/office/drawing/2014/main" id="{563C424E-6F2D-FB43-E3FF-E5C942CBE3A0}"/>
              </a:ext>
            </a:extLst>
          </p:cNvPr>
          <p:cNvPicPr>
            <a:picLocks noChangeAspect="1"/>
          </p:cNvPicPr>
          <p:nvPr/>
        </p:nvPicPr>
        <p:blipFill>
          <a:blip r:embed="rId4"/>
          <a:stretch>
            <a:fillRect/>
          </a:stretch>
        </p:blipFill>
        <p:spPr>
          <a:xfrm>
            <a:off x="3372272" y="529011"/>
            <a:ext cx="1537306" cy="746046"/>
          </a:xfrm>
          <a:prstGeom prst="rect">
            <a:avLst/>
          </a:prstGeom>
        </p:spPr>
      </p:pic>
    </p:spTree>
    <p:extLst>
      <p:ext uri="{BB962C8B-B14F-4D97-AF65-F5344CB8AC3E}">
        <p14:creationId xmlns:p14="http://schemas.microsoft.com/office/powerpoint/2010/main" val="2914007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77DEF7-8804-1E70-6DE9-229831C6B021}"/>
              </a:ext>
            </a:extLst>
          </p:cNvPr>
          <p:cNvSpPr txBox="1"/>
          <p:nvPr/>
        </p:nvSpPr>
        <p:spPr>
          <a:xfrm>
            <a:off x="959224" y="690282"/>
            <a:ext cx="1861600" cy="584775"/>
          </a:xfrm>
          <a:prstGeom prst="rect">
            <a:avLst/>
          </a:prstGeom>
          <a:noFill/>
        </p:spPr>
        <p:txBody>
          <a:bodyPr wrap="none" rtlCol="0">
            <a:spAutoFit/>
          </a:bodyPr>
          <a:lstStyle/>
          <a:p>
            <a:r>
              <a:rPr lang="en-US" sz="3200" dirty="0"/>
              <a:t>Questions</a:t>
            </a:r>
          </a:p>
        </p:txBody>
      </p:sp>
      <p:pic>
        <p:nvPicPr>
          <p:cNvPr id="3" name="Picture 2">
            <a:extLst>
              <a:ext uri="{FF2B5EF4-FFF2-40B4-BE49-F238E27FC236}">
                <a16:creationId xmlns:a16="http://schemas.microsoft.com/office/drawing/2014/main" id="{D1E42AD5-C647-5D4A-B118-8CC52A6E56CD}"/>
              </a:ext>
            </a:extLst>
          </p:cNvPr>
          <p:cNvPicPr>
            <a:picLocks noChangeAspect="1"/>
          </p:cNvPicPr>
          <p:nvPr/>
        </p:nvPicPr>
        <p:blipFill>
          <a:blip r:embed="rId2"/>
          <a:stretch>
            <a:fillRect/>
          </a:stretch>
        </p:blipFill>
        <p:spPr>
          <a:xfrm>
            <a:off x="3372272" y="529011"/>
            <a:ext cx="1537306" cy="746046"/>
          </a:xfrm>
          <a:prstGeom prst="rect">
            <a:avLst/>
          </a:prstGeom>
        </p:spPr>
      </p:pic>
      <p:sp>
        <p:nvSpPr>
          <p:cNvPr id="6" name="TextBox 5">
            <a:extLst>
              <a:ext uri="{FF2B5EF4-FFF2-40B4-BE49-F238E27FC236}">
                <a16:creationId xmlns:a16="http://schemas.microsoft.com/office/drawing/2014/main" id="{389352B4-8D56-8053-43CF-52D7DFDD91BA}"/>
              </a:ext>
            </a:extLst>
          </p:cNvPr>
          <p:cNvSpPr txBox="1"/>
          <p:nvPr/>
        </p:nvSpPr>
        <p:spPr>
          <a:xfrm>
            <a:off x="740054" y="1920057"/>
            <a:ext cx="5452455" cy="1015663"/>
          </a:xfrm>
          <a:prstGeom prst="rect">
            <a:avLst/>
          </a:prstGeom>
          <a:noFill/>
        </p:spPr>
        <p:txBody>
          <a:bodyPr wrap="none" rtlCol="0">
            <a:spAutoFit/>
          </a:bodyPr>
          <a:lstStyle/>
          <a:p>
            <a:r>
              <a:rPr lang="en-US" sz="2000" dirty="0"/>
              <a:t>John 14:28</a:t>
            </a:r>
            <a:br>
              <a:rPr lang="en-US" sz="2000" dirty="0"/>
            </a:br>
            <a:r>
              <a:rPr lang="en-US" sz="2000" dirty="0"/>
              <a:t>Jesus said “The Father is greater than I</a:t>
            </a:r>
            <a:br>
              <a:rPr lang="en-US" sz="2000" dirty="0"/>
            </a:br>
            <a:r>
              <a:rPr lang="en-US" sz="2000" dirty="0"/>
              <a:t>Does that mean he is not equal to God the Father?</a:t>
            </a:r>
          </a:p>
        </p:txBody>
      </p:sp>
      <p:pic>
        <p:nvPicPr>
          <p:cNvPr id="8" name="Picture 7">
            <a:extLst>
              <a:ext uri="{FF2B5EF4-FFF2-40B4-BE49-F238E27FC236}">
                <a16:creationId xmlns:a16="http://schemas.microsoft.com/office/drawing/2014/main" id="{0ED8DEBD-0A98-A493-07C5-93BC0C1A852D}"/>
              </a:ext>
            </a:extLst>
          </p:cNvPr>
          <p:cNvPicPr>
            <a:picLocks noChangeAspect="1"/>
          </p:cNvPicPr>
          <p:nvPr/>
        </p:nvPicPr>
        <p:blipFill>
          <a:blip r:embed="rId3"/>
          <a:stretch>
            <a:fillRect/>
          </a:stretch>
        </p:blipFill>
        <p:spPr>
          <a:xfrm>
            <a:off x="6701892" y="1507700"/>
            <a:ext cx="2804403" cy="1889924"/>
          </a:xfrm>
          <a:prstGeom prst="rect">
            <a:avLst/>
          </a:prstGeom>
        </p:spPr>
      </p:pic>
      <p:sp>
        <p:nvSpPr>
          <p:cNvPr id="9" name="TextBox 8">
            <a:extLst>
              <a:ext uri="{FF2B5EF4-FFF2-40B4-BE49-F238E27FC236}">
                <a16:creationId xmlns:a16="http://schemas.microsoft.com/office/drawing/2014/main" id="{AFB86A7F-BA09-2476-4E73-E12E2FFB7257}"/>
              </a:ext>
            </a:extLst>
          </p:cNvPr>
          <p:cNvSpPr txBox="1"/>
          <p:nvPr/>
        </p:nvSpPr>
        <p:spPr>
          <a:xfrm>
            <a:off x="740054" y="4042624"/>
            <a:ext cx="6545061" cy="1631216"/>
          </a:xfrm>
          <a:prstGeom prst="rect">
            <a:avLst/>
          </a:prstGeom>
          <a:noFill/>
        </p:spPr>
        <p:txBody>
          <a:bodyPr wrap="none" rtlCol="0">
            <a:spAutoFit/>
          </a:bodyPr>
          <a:lstStyle/>
          <a:p>
            <a:r>
              <a:rPr lang="en-US" sz="2000" dirty="0"/>
              <a:t>Answer:</a:t>
            </a:r>
            <a:br>
              <a:rPr lang="en-US" sz="2000" dirty="0"/>
            </a:br>
            <a:r>
              <a:rPr lang="en-US" sz="2000" dirty="0"/>
              <a:t>When the Son humbled himself and became a man (Jesus),</a:t>
            </a:r>
          </a:p>
          <a:p>
            <a:r>
              <a:rPr lang="en-US" sz="2000" dirty="0"/>
              <a:t>He was lower in rank or position but he was never lower</a:t>
            </a:r>
          </a:p>
          <a:p>
            <a:r>
              <a:rPr lang="en-US" sz="2000" dirty="0"/>
              <a:t>In essence or nature. In his divine nature He is equal with the</a:t>
            </a:r>
          </a:p>
          <a:p>
            <a:r>
              <a:rPr lang="en-US" sz="2000" dirty="0"/>
              <a:t>Father.</a:t>
            </a:r>
          </a:p>
        </p:txBody>
      </p:sp>
      <p:pic>
        <p:nvPicPr>
          <p:cNvPr id="11" name="Picture 10">
            <a:extLst>
              <a:ext uri="{FF2B5EF4-FFF2-40B4-BE49-F238E27FC236}">
                <a16:creationId xmlns:a16="http://schemas.microsoft.com/office/drawing/2014/main" id="{81E0C07D-BFD8-5F19-1A7A-56F3AC2FDAD7}"/>
              </a:ext>
            </a:extLst>
          </p:cNvPr>
          <p:cNvPicPr>
            <a:picLocks noChangeAspect="1"/>
          </p:cNvPicPr>
          <p:nvPr/>
        </p:nvPicPr>
        <p:blipFill>
          <a:blip r:embed="rId4"/>
          <a:stretch>
            <a:fillRect/>
          </a:stretch>
        </p:blipFill>
        <p:spPr>
          <a:xfrm>
            <a:off x="8104093" y="3527036"/>
            <a:ext cx="2842506" cy="2941575"/>
          </a:xfrm>
          <a:prstGeom prst="rect">
            <a:avLst/>
          </a:prstGeom>
        </p:spPr>
      </p:pic>
    </p:spTree>
    <p:extLst>
      <p:ext uri="{BB962C8B-B14F-4D97-AF65-F5344CB8AC3E}">
        <p14:creationId xmlns:p14="http://schemas.microsoft.com/office/powerpoint/2010/main" val="2953477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2B554B-09B9-68AE-DDF8-F2B88CEE9D79}"/>
              </a:ext>
            </a:extLst>
          </p:cNvPr>
          <p:cNvSpPr txBox="1"/>
          <p:nvPr/>
        </p:nvSpPr>
        <p:spPr>
          <a:xfrm>
            <a:off x="851647" y="2523029"/>
            <a:ext cx="5830442" cy="369332"/>
          </a:xfrm>
          <a:prstGeom prst="rect">
            <a:avLst/>
          </a:prstGeom>
          <a:noFill/>
        </p:spPr>
        <p:txBody>
          <a:bodyPr wrap="none" rtlCol="0">
            <a:spAutoFit/>
          </a:bodyPr>
          <a:lstStyle/>
          <a:p>
            <a:r>
              <a:rPr lang="en-US" dirty="0"/>
              <a:t>Jesus never said “I am God.”  Does that mean he is not God?</a:t>
            </a:r>
          </a:p>
        </p:txBody>
      </p:sp>
      <p:sp>
        <p:nvSpPr>
          <p:cNvPr id="6" name="TextBox 5">
            <a:extLst>
              <a:ext uri="{FF2B5EF4-FFF2-40B4-BE49-F238E27FC236}">
                <a16:creationId xmlns:a16="http://schemas.microsoft.com/office/drawing/2014/main" id="{4C6288BD-B277-6C09-278D-B53902A8414E}"/>
              </a:ext>
            </a:extLst>
          </p:cNvPr>
          <p:cNvSpPr txBox="1"/>
          <p:nvPr/>
        </p:nvSpPr>
        <p:spPr>
          <a:xfrm>
            <a:off x="559576" y="792824"/>
            <a:ext cx="1861600" cy="584775"/>
          </a:xfrm>
          <a:prstGeom prst="rect">
            <a:avLst/>
          </a:prstGeom>
          <a:noFill/>
        </p:spPr>
        <p:txBody>
          <a:bodyPr wrap="none" rtlCol="0">
            <a:spAutoFit/>
          </a:bodyPr>
          <a:lstStyle/>
          <a:p>
            <a:r>
              <a:rPr lang="en-US" sz="3200" dirty="0"/>
              <a:t>Questions</a:t>
            </a:r>
          </a:p>
        </p:txBody>
      </p:sp>
      <p:pic>
        <p:nvPicPr>
          <p:cNvPr id="8" name="Picture 7">
            <a:extLst>
              <a:ext uri="{FF2B5EF4-FFF2-40B4-BE49-F238E27FC236}">
                <a16:creationId xmlns:a16="http://schemas.microsoft.com/office/drawing/2014/main" id="{94383EFB-3726-FD71-68A6-3D6A3922151A}"/>
              </a:ext>
            </a:extLst>
          </p:cNvPr>
          <p:cNvPicPr>
            <a:picLocks noChangeAspect="1"/>
          </p:cNvPicPr>
          <p:nvPr/>
        </p:nvPicPr>
        <p:blipFill>
          <a:blip r:embed="rId2"/>
          <a:stretch>
            <a:fillRect/>
          </a:stretch>
        </p:blipFill>
        <p:spPr>
          <a:xfrm>
            <a:off x="2972624" y="631553"/>
            <a:ext cx="1537306" cy="746046"/>
          </a:xfrm>
          <a:prstGeom prst="rect">
            <a:avLst/>
          </a:prstGeom>
        </p:spPr>
      </p:pic>
      <p:sp>
        <p:nvSpPr>
          <p:cNvPr id="9" name="TextBox 8">
            <a:extLst>
              <a:ext uri="{FF2B5EF4-FFF2-40B4-BE49-F238E27FC236}">
                <a16:creationId xmlns:a16="http://schemas.microsoft.com/office/drawing/2014/main" id="{413E5757-9260-F8C4-E93D-72B00EAF05D2}"/>
              </a:ext>
            </a:extLst>
          </p:cNvPr>
          <p:cNvSpPr txBox="1"/>
          <p:nvPr/>
        </p:nvSpPr>
        <p:spPr>
          <a:xfrm>
            <a:off x="569887" y="4015916"/>
            <a:ext cx="8478603" cy="923330"/>
          </a:xfrm>
          <a:prstGeom prst="rect">
            <a:avLst/>
          </a:prstGeom>
          <a:noFill/>
        </p:spPr>
        <p:txBody>
          <a:bodyPr wrap="none" rtlCol="0">
            <a:spAutoFit/>
          </a:bodyPr>
          <a:lstStyle/>
          <a:p>
            <a:r>
              <a:rPr lang="en-US" dirty="0"/>
              <a:t>Answer:</a:t>
            </a:r>
            <a:br>
              <a:rPr lang="en-US" dirty="0"/>
            </a:br>
            <a:r>
              <a:rPr lang="en-US" dirty="0"/>
              <a:t>Jesus said he was God in a way the Jews would understand it by using the old testament </a:t>
            </a:r>
            <a:br>
              <a:rPr lang="en-US" dirty="0"/>
            </a:br>
            <a:r>
              <a:rPr lang="en-US" dirty="0"/>
              <a:t>verses about God and applying them to himself.</a:t>
            </a:r>
          </a:p>
        </p:txBody>
      </p:sp>
      <p:pic>
        <p:nvPicPr>
          <p:cNvPr id="12" name="Picture 11">
            <a:extLst>
              <a:ext uri="{FF2B5EF4-FFF2-40B4-BE49-F238E27FC236}">
                <a16:creationId xmlns:a16="http://schemas.microsoft.com/office/drawing/2014/main" id="{CEAB5C56-7F87-09E2-E57F-DDCD54B52E2F}"/>
              </a:ext>
            </a:extLst>
          </p:cNvPr>
          <p:cNvPicPr>
            <a:picLocks noChangeAspect="1"/>
          </p:cNvPicPr>
          <p:nvPr/>
        </p:nvPicPr>
        <p:blipFill>
          <a:blip r:embed="rId3"/>
          <a:stretch>
            <a:fillRect/>
          </a:stretch>
        </p:blipFill>
        <p:spPr>
          <a:xfrm>
            <a:off x="6816560" y="1634608"/>
            <a:ext cx="2690093" cy="1486029"/>
          </a:xfrm>
          <a:prstGeom prst="rect">
            <a:avLst/>
          </a:prstGeom>
        </p:spPr>
      </p:pic>
      <p:pic>
        <p:nvPicPr>
          <p:cNvPr id="14" name="Picture 13">
            <a:extLst>
              <a:ext uri="{FF2B5EF4-FFF2-40B4-BE49-F238E27FC236}">
                <a16:creationId xmlns:a16="http://schemas.microsoft.com/office/drawing/2014/main" id="{521C6FCE-D0F8-EC77-F692-F52CE01D62D9}"/>
              </a:ext>
            </a:extLst>
          </p:cNvPr>
          <p:cNvPicPr>
            <a:picLocks noChangeAspect="1"/>
          </p:cNvPicPr>
          <p:nvPr/>
        </p:nvPicPr>
        <p:blipFill>
          <a:blip r:embed="rId4"/>
          <a:stretch>
            <a:fillRect/>
          </a:stretch>
        </p:blipFill>
        <p:spPr>
          <a:xfrm>
            <a:off x="8797478" y="3481563"/>
            <a:ext cx="2956816" cy="2789162"/>
          </a:xfrm>
          <a:prstGeom prst="rect">
            <a:avLst/>
          </a:prstGeom>
        </p:spPr>
      </p:pic>
      <p:sp>
        <p:nvSpPr>
          <p:cNvPr id="13" name="TextBox 12">
            <a:extLst>
              <a:ext uri="{FF2B5EF4-FFF2-40B4-BE49-F238E27FC236}">
                <a16:creationId xmlns:a16="http://schemas.microsoft.com/office/drawing/2014/main" id="{A86CF634-5837-4BA1-9789-44C67B3891E2}"/>
              </a:ext>
            </a:extLst>
          </p:cNvPr>
          <p:cNvSpPr txBox="1"/>
          <p:nvPr/>
        </p:nvSpPr>
        <p:spPr>
          <a:xfrm>
            <a:off x="569887" y="5751318"/>
            <a:ext cx="2750818" cy="369332"/>
          </a:xfrm>
          <a:prstGeom prst="rect">
            <a:avLst/>
          </a:prstGeom>
          <a:noFill/>
        </p:spPr>
        <p:txBody>
          <a:bodyPr wrap="none" rtlCol="0">
            <a:spAutoFit/>
          </a:bodyPr>
          <a:lstStyle/>
          <a:p>
            <a:r>
              <a:rPr lang="en-US" dirty="0"/>
              <a:t>Lets look at a few examples</a:t>
            </a:r>
          </a:p>
        </p:txBody>
      </p:sp>
      <p:pic>
        <p:nvPicPr>
          <p:cNvPr id="18" name="Picture 17">
            <a:extLst>
              <a:ext uri="{FF2B5EF4-FFF2-40B4-BE49-F238E27FC236}">
                <a16:creationId xmlns:a16="http://schemas.microsoft.com/office/drawing/2014/main" id="{998B8A0B-6F18-E1C5-8B84-213404D21C1F}"/>
              </a:ext>
            </a:extLst>
          </p:cNvPr>
          <p:cNvPicPr>
            <a:picLocks noChangeAspect="1"/>
          </p:cNvPicPr>
          <p:nvPr/>
        </p:nvPicPr>
        <p:blipFill>
          <a:blip r:embed="rId5"/>
          <a:stretch>
            <a:fillRect/>
          </a:stretch>
        </p:blipFill>
        <p:spPr>
          <a:xfrm>
            <a:off x="3559805" y="5578691"/>
            <a:ext cx="2766300" cy="647756"/>
          </a:xfrm>
          <a:prstGeom prst="rect">
            <a:avLst/>
          </a:prstGeom>
        </p:spPr>
      </p:pic>
    </p:spTree>
    <p:extLst>
      <p:ext uri="{BB962C8B-B14F-4D97-AF65-F5344CB8AC3E}">
        <p14:creationId xmlns:p14="http://schemas.microsoft.com/office/powerpoint/2010/main" val="4033924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C61FC-29F2-49AE-8CA4-AC7D09A534F9}"/>
              </a:ext>
            </a:extLst>
          </p:cNvPr>
          <p:cNvSpPr txBox="1"/>
          <p:nvPr/>
        </p:nvSpPr>
        <p:spPr>
          <a:xfrm>
            <a:off x="782391" y="1748518"/>
            <a:ext cx="6515840" cy="646331"/>
          </a:xfrm>
          <a:prstGeom prst="rect">
            <a:avLst/>
          </a:prstGeom>
          <a:noFill/>
        </p:spPr>
        <p:txBody>
          <a:bodyPr wrap="square">
            <a:spAutoFit/>
          </a:bodyPr>
          <a:lstStyle/>
          <a:p>
            <a:r>
              <a:rPr lang="en-US" dirty="0">
                <a:solidFill>
                  <a:srgbClr val="001320"/>
                </a:solidFill>
                <a:cs typeface="Times New Roman" panose="02020603050405020304" pitchFamily="18" charset="0"/>
              </a:rPr>
              <a:t>“Listen to Me, O Jacob, even Israel whom I called;</a:t>
            </a:r>
            <a:br>
              <a:rPr lang="en-US" dirty="0">
                <a:solidFill>
                  <a:srgbClr val="001320"/>
                </a:solidFill>
                <a:cs typeface="Times New Roman" panose="02020603050405020304" pitchFamily="18" charset="0"/>
              </a:rPr>
            </a:br>
            <a:r>
              <a:rPr lang="en-US" dirty="0">
                <a:solidFill>
                  <a:srgbClr val="001320"/>
                </a:solidFill>
                <a:cs typeface="Times New Roman" panose="02020603050405020304" pitchFamily="18" charset="0"/>
              </a:rPr>
              <a:t>         </a:t>
            </a:r>
            <a:r>
              <a:rPr lang="en-US" u="sng" dirty="0">
                <a:solidFill>
                  <a:srgbClr val="001320"/>
                </a:solidFill>
                <a:cs typeface="Times New Roman" panose="02020603050405020304" pitchFamily="18" charset="0"/>
              </a:rPr>
              <a:t>I am He, I am the first, I am also the last…</a:t>
            </a:r>
          </a:p>
        </p:txBody>
      </p:sp>
      <p:pic>
        <p:nvPicPr>
          <p:cNvPr id="16" name="Picture 15">
            <a:extLst>
              <a:ext uri="{FF2B5EF4-FFF2-40B4-BE49-F238E27FC236}">
                <a16:creationId xmlns:a16="http://schemas.microsoft.com/office/drawing/2014/main" id="{8E6BE70D-8620-5A99-AB87-17A5390D0262}"/>
              </a:ext>
            </a:extLst>
          </p:cNvPr>
          <p:cNvPicPr>
            <a:picLocks noChangeAspect="1"/>
          </p:cNvPicPr>
          <p:nvPr/>
        </p:nvPicPr>
        <p:blipFill>
          <a:blip r:embed="rId2"/>
          <a:stretch>
            <a:fillRect/>
          </a:stretch>
        </p:blipFill>
        <p:spPr>
          <a:xfrm>
            <a:off x="5340620" y="579131"/>
            <a:ext cx="2819644" cy="2110923"/>
          </a:xfrm>
          <a:prstGeom prst="rect">
            <a:avLst/>
          </a:prstGeom>
        </p:spPr>
      </p:pic>
      <p:sp>
        <p:nvSpPr>
          <p:cNvPr id="17" name="TextBox 16">
            <a:extLst>
              <a:ext uri="{FF2B5EF4-FFF2-40B4-BE49-F238E27FC236}">
                <a16:creationId xmlns:a16="http://schemas.microsoft.com/office/drawing/2014/main" id="{A8DB5E2C-9383-AF1A-7DD8-2C214260E9BE}"/>
              </a:ext>
            </a:extLst>
          </p:cNvPr>
          <p:cNvSpPr txBox="1"/>
          <p:nvPr/>
        </p:nvSpPr>
        <p:spPr>
          <a:xfrm>
            <a:off x="875691" y="671463"/>
            <a:ext cx="1064715" cy="369332"/>
          </a:xfrm>
          <a:prstGeom prst="rect">
            <a:avLst/>
          </a:prstGeom>
          <a:noFill/>
        </p:spPr>
        <p:txBody>
          <a:bodyPr wrap="none" rtlCol="0">
            <a:spAutoFit/>
          </a:bodyPr>
          <a:lstStyle/>
          <a:p>
            <a:r>
              <a:rPr lang="en-US" dirty="0"/>
              <a:t>God said:</a:t>
            </a:r>
          </a:p>
        </p:txBody>
      </p:sp>
      <p:pic>
        <p:nvPicPr>
          <p:cNvPr id="19" name="Picture 18">
            <a:extLst>
              <a:ext uri="{FF2B5EF4-FFF2-40B4-BE49-F238E27FC236}">
                <a16:creationId xmlns:a16="http://schemas.microsoft.com/office/drawing/2014/main" id="{6072F55B-9D10-35AC-FD20-AB663E17E1C5}"/>
              </a:ext>
            </a:extLst>
          </p:cNvPr>
          <p:cNvPicPr>
            <a:picLocks noChangeAspect="1"/>
          </p:cNvPicPr>
          <p:nvPr/>
        </p:nvPicPr>
        <p:blipFill>
          <a:blip r:embed="rId3"/>
          <a:stretch>
            <a:fillRect/>
          </a:stretch>
        </p:blipFill>
        <p:spPr>
          <a:xfrm>
            <a:off x="1937048" y="528441"/>
            <a:ext cx="1417443" cy="655377"/>
          </a:xfrm>
          <a:prstGeom prst="rect">
            <a:avLst/>
          </a:prstGeom>
        </p:spPr>
      </p:pic>
      <p:sp>
        <p:nvSpPr>
          <p:cNvPr id="4" name="TextBox 3">
            <a:extLst>
              <a:ext uri="{FF2B5EF4-FFF2-40B4-BE49-F238E27FC236}">
                <a16:creationId xmlns:a16="http://schemas.microsoft.com/office/drawing/2014/main" id="{8B931483-35F7-1405-994D-274D0BD8598A}"/>
              </a:ext>
            </a:extLst>
          </p:cNvPr>
          <p:cNvSpPr txBox="1"/>
          <p:nvPr/>
        </p:nvSpPr>
        <p:spPr>
          <a:xfrm>
            <a:off x="782391" y="4453681"/>
            <a:ext cx="6781398" cy="1688667"/>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Revelation 1:8: “I am the Alpha and the Omega,” says the Lord God, “who is and who was and who is to come, the Almighty.”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Rev 1:18 “….I was dead, and now look, I am alive for ever and ever..”. When did God die? Its when God added the human nature (Jesus incarnate) and died on the cross</a:t>
            </a:r>
            <a:endParaRPr lang="en-US" dirty="0"/>
          </a:p>
        </p:txBody>
      </p:sp>
      <p:pic>
        <p:nvPicPr>
          <p:cNvPr id="11" name="Picture 10">
            <a:extLst>
              <a:ext uri="{FF2B5EF4-FFF2-40B4-BE49-F238E27FC236}">
                <a16:creationId xmlns:a16="http://schemas.microsoft.com/office/drawing/2014/main" id="{2FFD6847-316A-6512-A8A1-9E44092708BE}"/>
              </a:ext>
            </a:extLst>
          </p:cNvPr>
          <p:cNvPicPr>
            <a:picLocks noChangeAspect="1"/>
          </p:cNvPicPr>
          <p:nvPr/>
        </p:nvPicPr>
        <p:blipFill>
          <a:blip r:embed="rId4"/>
          <a:stretch>
            <a:fillRect/>
          </a:stretch>
        </p:blipFill>
        <p:spPr>
          <a:xfrm>
            <a:off x="8591434" y="1449926"/>
            <a:ext cx="2827265" cy="4808637"/>
          </a:xfrm>
          <a:prstGeom prst="rect">
            <a:avLst/>
          </a:prstGeom>
        </p:spPr>
      </p:pic>
      <p:sp>
        <p:nvSpPr>
          <p:cNvPr id="7" name="TextBox 6">
            <a:extLst>
              <a:ext uri="{FF2B5EF4-FFF2-40B4-BE49-F238E27FC236}">
                <a16:creationId xmlns:a16="http://schemas.microsoft.com/office/drawing/2014/main" id="{AA964AF3-D4EE-4F5F-B3D5-1058AE232613}"/>
              </a:ext>
            </a:extLst>
          </p:cNvPr>
          <p:cNvSpPr txBox="1"/>
          <p:nvPr/>
        </p:nvSpPr>
        <p:spPr>
          <a:xfrm>
            <a:off x="802782" y="1449926"/>
            <a:ext cx="2096560" cy="369332"/>
          </a:xfrm>
          <a:prstGeom prst="rect">
            <a:avLst/>
          </a:prstGeom>
          <a:noFill/>
        </p:spPr>
        <p:txBody>
          <a:bodyPr wrap="square">
            <a:spAutoFit/>
          </a:bodyPr>
          <a:lstStyle/>
          <a:p>
            <a:r>
              <a:rPr lang="en-US" dirty="0">
                <a:solidFill>
                  <a:srgbClr val="333333"/>
                </a:solidFill>
                <a:latin typeface="Helvetica" panose="020B0604020202020204" pitchFamily="34" charset="0"/>
              </a:rPr>
              <a:t>Isaiah 48:12-16 </a:t>
            </a:r>
            <a:endParaRPr lang="en-US" dirty="0"/>
          </a:p>
        </p:txBody>
      </p:sp>
    </p:spTree>
    <p:extLst>
      <p:ext uri="{BB962C8B-B14F-4D97-AF65-F5344CB8AC3E}">
        <p14:creationId xmlns:p14="http://schemas.microsoft.com/office/powerpoint/2010/main" val="19515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840B7B-6462-7F30-127F-D8CEF4C509B3}"/>
              </a:ext>
            </a:extLst>
          </p:cNvPr>
          <p:cNvSpPr txBox="1"/>
          <p:nvPr/>
        </p:nvSpPr>
        <p:spPr>
          <a:xfrm>
            <a:off x="2214282" y="502024"/>
            <a:ext cx="1803442" cy="523220"/>
          </a:xfrm>
          <a:prstGeom prst="rect">
            <a:avLst/>
          </a:prstGeom>
          <a:noFill/>
        </p:spPr>
        <p:txBody>
          <a:bodyPr wrap="none" rtlCol="0">
            <a:spAutoFit/>
          </a:bodyPr>
          <a:lstStyle/>
          <a:p>
            <a:r>
              <a:rPr lang="en-US" sz="2800" dirty="0"/>
              <a:t>Vocabulary</a:t>
            </a:r>
          </a:p>
        </p:txBody>
      </p:sp>
      <p:pic>
        <p:nvPicPr>
          <p:cNvPr id="8" name="Picture 7">
            <a:extLst>
              <a:ext uri="{FF2B5EF4-FFF2-40B4-BE49-F238E27FC236}">
                <a16:creationId xmlns:a16="http://schemas.microsoft.com/office/drawing/2014/main" id="{934D5EA1-102B-4BAE-266E-2CAE5A99D2D0}"/>
              </a:ext>
            </a:extLst>
          </p:cNvPr>
          <p:cNvPicPr>
            <a:picLocks noChangeAspect="1"/>
          </p:cNvPicPr>
          <p:nvPr/>
        </p:nvPicPr>
        <p:blipFill>
          <a:blip r:embed="rId2"/>
          <a:stretch>
            <a:fillRect/>
          </a:stretch>
        </p:blipFill>
        <p:spPr>
          <a:xfrm>
            <a:off x="4017724" y="458807"/>
            <a:ext cx="1310754" cy="609653"/>
          </a:xfrm>
          <a:prstGeom prst="rect">
            <a:avLst/>
          </a:prstGeom>
        </p:spPr>
      </p:pic>
      <p:pic>
        <p:nvPicPr>
          <p:cNvPr id="2" name="Picture 1">
            <a:extLst>
              <a:ext uri="{FF2B5EF4-FFF2-40B4-BE49-F238E27FC236}">
                <a16:creationId xmlns:a16="http://schemas.microsoft.com/office/drawing/2014/main" id="{5DE50ED6-7AE4-69C7-96A5-11B2A4941F11}"/>
              </a:ext>
            </a:extLst>
          </p:cNvPr>
          <p:cNvPicPr>
            <a:picLocks noChangeAspect="1"/>
          </p:cNvPicPr>
          <p:nvPr/>
        </p:nvPicPr>
        <p:blipFill>
          <a:blip r:embed="rId3"/>
          <a:stretch>
            <a:fillRect/>
          </a:stretch>
        </p:blipFill>
        <p:spPr>
          <a:xfrm>
            <a:off x="611948" y="1205884"/>
            <a:ext cx="1150720" cy="1425063"/>
          </a:xfrm>
          <a:prstGeom prst="rect">
            <a:avLst/>
          </a:prstGeom>
        </p:spPr>
      </p:pic>
      <p:pic>
        <p:nvPicPr>
          <p:cNvPr id="3" name="Picture 2">
            <a:extLst>
              <a:ext uri="{FF2B5EF4-FFF2-40B4-BE49-F238E27FC236}">
                <a16:creationId xmlns:a16="http://schemas.microsoft.com/office/drawing/2014/main" id="{203F3B97-B854-AA8D-FCD8-065F0DAEC4A8}"/>
              </a:ext>
            </a:extLst>
          </p:cNvPr>
          <p:cNvPicPr>
            <a:picLocks noChangeAspect="1"/>
          </p:cNvPicPr>
          <p:nvPr/>
        </p:nvPicPr>
        <p:blipFill>
          <a:blip r:embed="rId3"/>
          <a:stretch>
            <a:fillRect/>
          </a:stretch>
        </p:blipFill>
        <p:spPr>
          <a:xfrm>
            <a:off x="1737756" y="1266716"/>
            <a:ext cx="1150720" cy="1425063"/>
          </a:xfrm>
          <a:prstGeom prst="rect">
            <a:avLst/>
          </a:prstGeom>
        </p:spPr>
      </p:pic>
      <p:pic>
        <p:nvPicPr>
          <p:cNvPr id="4" name="Picture 3">
            <a:extLst>
              <a:ext uri="{FF2B5EF4-FFF2-40B4-BE49-F238E27FC236}">
                <a16:creationId xmlns:a16="http://schemas.microsoft.com/office/drawing/2014/main" id="{62EEDF47-9777-C986-5803-495224A04131}"/>
              </a:ext>
            </a:extLst>
          </p:cNvPr>
          <p:cNvPicPr>
            <a:picLocks noChangeAspect="1"/>
          </p:cNvPicPr>
          <p:nvPr/>
        </p:nvPicPr>
        <p:blipFill>
          <a:blip r:embed="rId3"/>
          <a:stretch>
            <a:fillRect/>
          </a:stretch>
        </p:blipFill>
        <p:spPr>
          <a:xfrm>
            <a:off x="3309310" y="1266716"/>
            <a:ext cx="1150720" cy="1425063"/>
          </a:xfrm>
          <a:prstGeom prst="rect">
            <a:avLst/>
          </a:prstGeom>
        </p:spPr>
      </p:pic>
      <p:sp>
        <p:nvSpPr>
          <p:cNvPr id="11" name="TextBox 10">
            <a:extLst>
              <a:ext uri="{FF2B5EF4-FFF2-40B4-BE49-F238E27FC236}">
                <a16:creationId xmlns:a16="http://schemas.microsoft.com/office/drawing/2014/main" id="{EC11F6B3-3B71-FB84-BB51-4B88CE60568E}"/>
              </a:ext>
            </a:extLst>
          </p:cNvPr>
          <p:cNvSpPr txBox="1"/>
          <p:nvPr/>
        </p:nvSpPr>
        <p:spPr>
          <a:xfrm>
            <a:off x="4460030" y="1215416"/>
            <a:ext cx="7612385" cy="584775"/>
          </a:xfrm>
          <a:prstGeom prst="rect">
            <a:avLst/>
          </a:prstGeom>
          <a:noFill/>
        </p:spPr>
        <p:txBody>
          <a:bodyPr wrap="square">
            <a:spAutoFit/>
          </a:bodyPr>
          <a:lstStyle/>
          <a:p>
            <a:r>
              <a:rPr lang="en-US" sz="3200" dirty="0"/>
              <a:t>Three people would be three human beings</a:t>
            </a:r>
          </a:p>
        </p:txBody>
      </p:sp>
      <p:pic>
        <p:nvPicPr>
          <p:cNvPr id="16" name="Picture 15">
            <a:extLst>
              <a:ext uri="{FF2B5EF4-FFF2-40B4-BE49-F238E27FC236}">
                <a16:creationId xmlns:a16="http://schemas.microsoft.com/office/drawing/2014/main" id="{95A8F380-7B9F-68E1-0F8B-66F2ABEC97A1}"/>
              </a:ext>
            </a:extLst>
          </p:cNvPr>
          <p:cNvPicPr>
            <a:picLocks noChangeAspect="1"/>
          </p:cNvPicPr>
          <p:nvPr/>
        </p:nvPicPr>
        <p:blipFill>
          <a:blip r:embed="rId4"/>
          <a:stretch>
            <a:fillRect/>
          </a:stretch>
        </p:blipFill>
        <p:spPr>
          <a:xfrm>
            <a:off x="6006672" y="2013674"/>
            <a:ext cx="2758679" cy="617273"/>
          </a:xfrm>
          <a:prstGeom prst="rect">
            <a:avLst/>
          </a:prstGeom>
        </p:spPr>
      </p:pic>
      <p:sp>
        <p:nvSpPr>
          <p:cNvPr id="18" name="TextBox 17">
            <a:extLst>
              <a:ext uri="{FF2B5EF4-FFF2-40B4-BE49-F238E27FC236}">
                <a16:creationId xmlns:a16="http://schemas.microsoft.com/office/drawing/2014/main" id="{3EADDFB0-C722-2DA6-C677-1387AC07501A}"/>
              </a:ext>
            </a:extLst>
          </p:cNvPr>
          <p:cNvSpPr txBox="1"/>
          <p:nvPr/>
        </p:nvSpPr>
        <p:spPr>
          <a:xfrm>
            <a:off x="537321" y="3665211"/>
            <a:ext cx="7612385" cy="584775"/>
          </a:xfrm>
          <a:prstGeom prst="rect">
            <a:avLst/>
          </a:prstGeom>
          <a:noFill/>
        </p:spPr>
        <p:txBody>
          <a:bodyPr wrap="square">
            <a:spAutoFit/>
          </a:bodyPr>
          <a:lstStyle/>
          <a:p>
            <a:r>
              <a:rPr lang="en-US" sz="3200" dirty="0"/>
              <a:t>Three separate god beings is polytheism</a:t>
            </a:r>
          </a:p>
        </p:txBody>
      </p:sp>
      <p:sp>
        <p:nvSpPr>
          <p:cNvPr id="21" name="TextBox 20">
            <a:extLst>
              <a:ext uri="{FF2B5EF4-FFF2-40B4-BE49-F238E27FC236}">
                <a16:creationId xmlns:a16="http://schemas.microsoft.com/office/drawing/2014/main" id="{15EE4092-CCA8-5F25-D5BF-9E4ABD21D046}"/>
              </a:ext>
            </a:extLst>
          </p:cNvPr>
          <p:cNvSpPr txBox="1"/>
          <p:nvPr/>
        </p:nvSpPr>
        <p:spPr>
          <a:xfrm>
            <a:off x="866908" y="5162586"/>
            <a:ext cx="7612385" cy="584775"/>
          </a:xfrm>
          <a:prstGeom prst="rect">
            <a:avLst/>
          </a:prstGeom>
          <a:noFill/>
        </p:spPr>
        <p:txBody>
          <a:bodyPr wrap="square">
            <a:spAutoFit/>
          </a:bodyPr>
          <a:lstStyle/>
          <a:p>
            <a:r>
              <a:rPr lang="en-US" sz="3200" dirty="0"/>
              <a:t>One God being is monotheism</a:t>
            </a:r>
          </a:p>
        </p:txBody>
      </p:sp>
      <p:pic>
        <p:nvPicPr>
          <p:cNvPr id="7" name="Picture 6">
            <a:extLst>
              <a:ext uri="{FF2B5EF4-FFF2-40B4-BE49-F238E27FC236}">
                <a16:creationId xmlns:a16="http://schemas.microsoft.com/office/drawing/2014/main" id="{2B4D040E-D7D2-7F0F-E5D3-98AB5FCEF438}"/>
              </a:ext>
            </a:extLst>
          </p:cNvPr>
          <p:cNvPicPr>
            <a:picLocks noChangeAspect="1"/>
          </p:cNvPicPr>
          <p:nvPr/>
        </p:nvPicPr>
        <p:blipFill>
          <a:blip r:embed="rId5"/>
          <a:stretch>
            <a:fillRect/>
          </a:stretch>
        </p:blipFill>
        <p:spPr>
          <a:xfrm>
            <a:off x="7862593" y="3581967"/>
            <a:ext cx="2903472" cy="624894"/>
          </a:xfrm>
          <a:prstGeom prst="rect">
            <a:avLst/>
          </a:prstGeom>
        </p:spPr>
      </p:pic>
      <p:pic>
        <p:nvPicPr>
          <p:cNvPr id="10" name="Picture 9">
            <a:extLst>
              <a:ext uri="{FF2B5EF4-FFF2-40B4-BE49-F238E27FC236}">
                <a16:creationId xmlns:a16="http://schemas.microsoft.com/office/drawing/2014/main" id="{454B01CF-CD56-51D2-066F-C0FECB632454}"/>
              </a:ext>
            </a:extLst>
          </p:cNvPr>
          <p:cNvPicPr>
            <a:picLocks noChangeAspect="1"/>
          </p:cNvPicPr>
          <p:nvPr/>
        </p:nvPicPr>
        <p:blipFill>
          <a:blip r:embed="rId6"/>
          <a:stretch>
            <a:fillRect/>
          </a:stretch>
        </p:blipFill>
        <p:spPr>
          <a:xfrm>
            <a:off x="7578411" y="5174112"/>
            <a:ext cx="2933954" cy="548688"/>
          </a:xfrm>
          <a:prstGeom prst="rect">
            <a:avLst/>
          </a:prstGeom>
        </p:spPr>
      </p:pic>
    </p:spTree>
    <p:extLst>
      <p:ext uri="{BB962C8B-B14F-4D97-AF65-F5344CB8AC3E}">
        <p14:creationId xmlns:p14="http://schemas.microsoft.com/office/powerpoint/2010/main" val="25718853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ECDDB97-E493-4A40-A1A0-DE9C3F9D9547}"/>
              </a:ext>
            </a:extLst>
          </p:cNvPr>
          <p:cNvSpPr txBox="1"/>
          <p:nvPr/>
        </p:nvSpPr>
        <p:spPr>
          <a:xfrm>
            <a:off x="623048" y="956728"/>
            <a:ext cx="7467600" cy="1200329"/>
          </a:xfrm>
          <a:prstGeom prst="rect">
            <a:avLst/>
          </a:prstGeom>
          <a:noFill/>
        </p:spPr>
        <p:txBody>
          <a:bodyPr wrap="square">
            <a:spAutoFit/>
          </a:bodyPr>
          <a:lstStyle/>
          <a:p>
            <a:r>
              <a:rPr lang="en-US" dirty="0">
                <a:solidFill>
                  <a:srgbClr val="001320"/>
                </a:solidFill>
                <a:latin typeface="Roboto"/>
              </a:rPr>
              <a:t>Jesus said:</a:t>
            </a:r>
            <a:br>
              <a:rPr lang="en-US" dirty="0">
                <a:solidFill>
                  <a:srgbClr val="001320"/>
                </a:solidFill>
                <a:latin typeface="Roboto"/>
              </a:rPr>
            </a:br>
            <a:br>
              <a:rPr lang="en-US" dirty="0">
                <a:solidFill>
                  <a:srgbClr val="001320"/>
                </a:solidFill>
                <a:latin typeface="Roboto"/>
              </a:rPr>
            </a:br>
            <a:r>
              <a:rPr lang="en-US" dirty="0">
                <a:solidFill>
                  <a:srgbClr val="001320"/>
                </a:solidFill>
                <a:latin typeface="Roboto"/>
              </a:rPr>
              <a:t>John 8:24 "Therefore I said to you that you will die in your sins; for unless you believe </a:t>
            </a:r>
            <a:r>
              <a:rPr lang="en-US" u="sng" dirty="0">
                <a:solidFill>
                  <a:srgbClr val="001320"/>
                </a:solidFill>
                <a:latin typeface="Roboto"/>
              </a:rPr>
              <a:t>that I am He</a:t>
            </a:r>
            <a:r>
              <a:rPr lang="en-US" dirty="0">
                <a:solidFill>
                  <a:srgbClr val="001320"/>
                </a:solidFill>
                <a:latin typeface="Roboto"/>
              </a:rPr>
              <a:t>, you will die in your sins."</a:t>
            </a:r>
            <a:endParaRPr lang="en-US" dirty="0"/>
          </a:p>
        </p:txBody>
      </p:sp>
      <p:sp>
        <p:nvSpPr>
          <p:cNvPr id="2" name="TextBox 1">
            <a:extLst>
              <a:ext uri="{FF2B5EF4-FFF2-40B4-BE49-F238E27FC236}">
                <a16:creationId xmlns:a16="http://schemas.microsoft.com/office/drawing/2014/main" id="{D526DB1C-5C8D-B9D1-B897-FA1C490DC9ED}"/>
              </a:ext>
            </a:extLst>
          </p:cNvPr>
          <p:cNvSpPr txBox="1"/>
          <p:nvPr/>
        </p:nvSpPr>
        <p:spPr>
          <a:xfrm>
            <a:off x="528918" y="2806493"/>
            <a:ext cx="7467600" cy="369332"/>
          </a:xfrm>
          <a:prstGeom prst="rect">
            <a:avLst/>
          </a:prstGeom>
          <a:noFill/>
        </p:spPr>
        <p:txBody>
          <a:bodyPr wrap="square">
            <a:spAutoFit/>
          </a:bodyPr>
          <a:lstStyle/>
          <a:p>
            <a:r>
              <a:rPr lang="en-US" dirty="0">
                <a:solidFill>
                  <a:srgbClr val="001320"/>
                </a:solidFill>
                <a:latin typeface="Roboto"/>
              </a:rPr>
              <a:t>John 8:59 “Therefore they picked up stone to throw at Him.”</a:t>
            </a:r>
            <a:endParaRPr lang="en-US" dirty="0"/>
          </a:p>
        </p:txBody>
      </p:sp>
      <p:sp>
        <p:nvSpPr>
          <p:cNvPr id="4" name="TextBox 3">
            <a:extLst>
              <a:ext uri="{FF2B5EF4-FFF2-40B4-BE49-F238E27FC236}">
                <a16:creationId xmlns:a16="http://schemas.microsoft.com/office/drawing/2014/main" id="{564A5FBD-4F0F-BE4C-ADC6-DAE5F3B6D313}"/>
              </a:ext>
            </a:extLst>
          </p:cNvPr>
          <p:cNvSpPr txBox="1"/>
          <p:nvPr/>
        </p:nvSpPr>
        <p:spPr>
          <a:xfrm>
            <a:off x="528918" y="4502464"/>
            <a:ext cx="8534400" cy="923330"/>
          </a:xfrm>
          <a:prstGeom prst="rect">
            <a:avLst/>
          </a:prstGeom>
          <a:noFill/>
        </p:spPr>
        <p:txBody>
          <a:bodyPr wrap="square">
            <a:spAutoFit/>
          </a:bodyPr>
          <a:lstStyle/>
          <a:p>
            <a:r>
              <a:rPr lang="en-US" dirty="0">
                <a:solidFill>
                  <a:srgbClr val="001320"/>
                </a:solidFill>
                <a:latin typeface="Roboto" panose="02000000000000000000" pitchFamily="2" charset="0"/>
              </a:rPr>
              <a:t>John 10:33</a:t>
            </a:r>
            <a:br>
              <a:rPr lang="en-US" dirty="0">
                <a:solidFill>
                  <a:srgbClr val="001320"/>
                </a:solidFill>
                <a:latin typeface="Roboto" panose="02000000000000000000" pitchFamily="2" charset="0"/>
              </a:rPr>
            </a:br>
            <a:r>
              <a:rPr lang="en-US" dirty="0">
                <a:solidFill>
                  <a:srgbClr val="001320"/>
                </a:solidFill>
                <a:latin typeface="Roboto" panose="02000000000000000000" pitchFamily="2" charset="0"/>
              </a:rPr>
              <a:t>The Jews answered Him, “We are not stoning You for a good work, but for blasphemy; and because You, being a man, make Yourself </a:t>
            </a:r>
            <a:r>
              <a:rPr lang="en-US" i="1" dirty="0">
                <a:solidFill>
                  <a:srgbClr val="001320"/>
                </a:solidFill>
                <a:latin typeface="Roboto" panose="02000000000000000000" pitchFamily="2" charset="0"/>
              </a:rPr>
              <a:t>out to be</a:t>
            </a:r>
            <a:r>
              <a:rPr lang="en-US" dirty="0">
                <a:solidFill>
                  <a:srgbClr val="001320"/>
                </a:solidFill>
                <a:latin typeface="Roboto" panose="02000000000000000000" pitchFamily="2" charset="0"/>
              </a:rPr>
              <a:t> God.”</a:t>
            </a:r>
            <a:endParaRPr lang="en-US" dirty="0"/>
          </a:p>
        </p:txBody>
      </p:sp>
      <p:pic>
        <p:nvPicPr>
          <p:cNvPr id="5" name="Picture 4">
            <a:extLst>
              <a:ext uri="{FF2B5EF4-FFF2-40B4-BE49-F238E27FC236}">
                <a16:creationId xmlns:a16="http://schemas.microsoft.com/office/drawing/2014/main" id="{5A4D4497-4C2C-9B94-164F-7057EB81281F}"/>
              </a:ext>
            </a:extLst>
          </p:cNvPr>
          <p:cNvPicPr>
            <a:picLocks noChangeAspect="1"/>
          </p:cNvPicPr>
          <p:nvPr/>
        </p:nvPicPr>
        <p:blipFill>
          <a:blip r:embed="rId2"/>
          <a:stretch>
            <a:fillRect/>
          </a:stretch>
        </p:blipFill>
        <p:spPr>
          <a:xfrm>
            <a:off x="8264217" y="224331"/>
            <a:ext cx="2781541" cy="2415749"/>
          </a:xfrm>
          <a:prstGeom prst="rect">
            <a:avLst/>
          </a:prstGeom>
        </p:spPr>
      </p:pic>
      <p:pic>
        <p:nvPicPr>
          <p:cNvPr id="7" name="Picture 6">
            <a:extLst>
              <a:ext uri="{FF2B5EF4-FFF2-40B4-BE49-F238E27FC236}">
                <a16:creationId xmlns:a16="http://schemas.microsoft.com/office/drawing/2014/main" id="{B30B0AEE-FEA7-FBD8-0878-3461A8F1949C}"/>
              </a:ext>
            </a:extLst>
          </p:cNvPr>
          <p:cNvPicPr>
            <a:picLocks noChangeAspect="1"/>
          </p:cNvPicPr>
          <p:nvPr/>
        </p:nvPicPr>
        <p:blipFill>
          <a:blip r:embed="rId3"/>
          <a:stretch>
            <a:fillRect/>
          </a:stretch>
        </p:blipFill>
        <p:spPr>
          <a:xfrm>
            <a:off x="8597153" y="2846019"/>
            <a:ext cx="2842506" cy="1165961"/>
          </a:xfrm>
          <a:prstGeom prst="rect">
            <a:avLst/>
          </a:prstGeom>
        </p:spPr>
      </p:pic>
      <p:pic>
        <p:nvPicPr>
          <p:cNvPr id="9" name="Picture 8">
            <a:extLst>
              <a:ext uri="{FF2B5EF4-FFF2-40B4-BE49-F238E27FC236}">
                <a16:creationId xmlns:a16="http://schemas.microsoft.com/office/drawing/2014/main" id="{72C061B7-5B4C-982A-D4AD-663754AF4C01}"/>
              </a:ext>
            </a:extLst>
          </p:cNvPr>
          <p:cNvPicPr>
            <a:picLocks noChangeAspect="1"/>
          </p:cNvPicPr>
          <p:nvPr/>
        </p:nvPicPr>
        <p:blipFill>
          <a:blip r:embed="rId4"/>
          <a:stretch>
            <a:fillRect/>
          </a:stretch>
        </p:blipFill>
        <p:spPr>
          <a:xfrm>
            <a:off x="8660453" y="4175528"/>
            <a:ext cx="2903472" cy="2682472"/>
          </a:xfrm>
          <a:prstGeom prst="rect">
            <a:avLst/>
          </a:prstGeom>
        </p:spPr>
      </p:pic>
    </p:spTree>
    <p:extLst>
      <p:ext uri="{BB962C8B-B14F-4D97-AF65-F5344CB8AC3E}">
        <p14:creationId xmlns:p14="http://schemas.microsoft.com/office/powerpoint/2010/main" val="17718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18F374-80CF-7203-6B4F-AE8CB92625D9}"/>
              </a:ext>
            </a:extLst>
          </p:cNvPr>
          <p:cNvSpPr txBox="1"/>
          <p:nvPr/>
        </p:nvSpPr>
        <p:spPr>
          <a:xfrm>
            <a:off x="1004047" y="3684734"/>
            <a:ext cx="6096000" cy="2622000"/>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Greek word for begotten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monogenes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comes from two Greek terms: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monos</a:t>
            </a:r>
            <a:r>
              <a:rPr lang="en-US" sz="1800" dirty="0">
                <a:effectLst/>
                <a:latin typeface="Calibri" panose="020F0502020204030204" pitchFamily="34" charset="0"/>
                <a:ea typeface="Calibri" panose="020F0502020204030204" pitchFamily="34" charset="0"/>
                <a:cs typeface="Times New Roman" panose="02020603050405020304" pitchFamily="18" charset="0"/>
              </a:rPr>
              <a:t> meaning “one” and the noun “genes” which means “kind” or “type.” So, you put these two words together and you have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monogenes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means: “unique,” “only,” or “one of its kind.” That’s what Jesus is talking about in John 3:16. He is not saying that God the Father created Him. He’s saying that He is God’s only, unique, one of a kind Savior</a:t>
            </a:r>
          </a:p>
        </p:txBody>
      </p:sp>
      <p:sp>
        <p:nvSpPr>
          <p:cNvPr id="4" name="TextBox 3">
            <a:extLst>
              <a:ext uri="{FF2B5EF4-FFF2-40B4-BE49-F238E27FC236}">
                <a16:creationId xmlns:a16="http://schemas.microsoft.com/office/drawing/2014/main" id="{2D2040DD-D439-8C53-E888-274F018F7A48}"/>
              </a:ext>
            </a:extLst>
          </p:cNvPr>
          <p:cNvSpPr txBox="1"/>
          <p:nvPr/>
        </p:nvSpPr>
        <p:spPr>
          <a:xfrm>
            <a:off x="672353" y="1712259"/>
            <a:ext cx="3984745" cy="646331"/>
          </a:xfrm>
          <a:prstGeom prst="rect">
            <a:avLst/>
          </a:prstGeom>
          <a:noFill/>
        </p:spPr>
        <p:txBody>
          <a:bodyPr wrap="none" rtlCol="0">
            <a:spAutoFit/>
          </a:bodyPr>
          <a:lstStyle/>
          <a:p>
            <a:r>
              <a:rPr lang="en-US" dirty="0"/>
              <a:t>Question</a:t>
            </a:r>
            <a:br>
              <a:rPr lang="en-US" dirty="0"/>
            </a:br>
            <a:r>
              <a:rPr lang="en-US" dirty="0"/>
              <a:t>Jesus was begotten so he cannot be God</a:t>
            </a:r>
          </a:p>
        </p:txBody>
      </p:sp>
      <p:sp>
        <p:nvSpPr>
          <p:cNvPr id="5" name="TextBox 4">
            <a:extLst>
              <a:ext uri="{FF2B5EF4-FFF2-40B4-BE49-F238E27FC236}">
                <a16:creationId xmlns:a16="http://schemas.microsoft.com/office/drawing/2014/main" id="{E3917366-96A6-EA2B-4AB7-2251B6B58CCA}"/>
              </a:ext>
            </a:extLst>
          </p:cNvPr>
          <p:cNvSpPr txBox="1"/>
          <p:nvPr/>
        </p:nvSpPr>
        <p:spPr>
          <a:xfrm>
            <a:off x="609603" y="837435"/>
            <a:ext cx="1861600" cy="584775"/>
          </a:xfrm>
          <a:prstGeom prst="rect">
            <a:avLst/>
          </a:prstGeom>
          <a:noFill/>
        </p:spPr>
        <p:txBody>
          <a:bodyPr wrap="none" rtlCol="0">
            <a:spAutoFit/>
          </a:bodyPr>
          <a:lstStyle/>
          <a:p>
            <a:r>
              <a:rPr lang="en-US" sz="3200" dirty="0"/>
              <a:t>Questions</a:t>
            </a:r>
          </a:p>
        </p:txBody>
      </p:sp>
      <p:pic>
        <p:nvPicPr>
          <p:cNvPr id="6" name="Picture 5">
            <a:extLst>
              <a:ext uri="{FF2B5EF4-FFF2-40B4-BE49-F238E27FC236}">
                <a16:creationId xmlns:a16="http://schemas.microsoft.com/office/drawing/2014/main" id="{C7B76311-9D9F-851F-65E3-213ABB622737}"/>
              </a:ext>
            </a:extLst>
          </p:cNvPr>
          <p:cNvPicPr>
            <a:picLocks noChangeAspect="1"/>
          </p:cNvPicPr>
          <p:nvPr/>
        </p:nvPicPr>
        <p:blipFill>
          <a:blip r:embed="rId2"/>
          <a:stretch>
            <a:fillRect/>
          </a:stretch>
        </p:blipFill>
        <p:spPr>
          <a:xfrm>
            <a:off x="3022651" y="676164"/>
            <a:ext cx="1537306" cy="746046"/>
          </a:xfrm>
          <a:prstGeom prst="rect">
            <a:avLst/>
          </a:prstGeom>
        </p:spPr>
      </p:pic>
      <p:pic>
        <p:nvPicPr>
          <p:cNvPr id="8" name="Picture 7">
            <a:extLst>
              <a:ext uri="{FF2B5EF4-FFF2-40B4-BE49-F238E27FC236}">
                <a16:creationId xmlns:a16="http://schemas.microsoft.com/office/drawing/2014/main" id="{9C244D58-EBC1-B9E9-1175-10D632463F8E}"/>
              </a:ext>
            </a:extLst>
          </p:cNvPr>
          <p:cNvPicPr>
            <a:picLocks noChangeAspect="1"/>
          </p:cNvPicPr>
          <p:nvPr/>
        </p:nvPicPr>
        <p:blipFill>
          <a:blip r:embed="rId3"/>
          <a:stretch>
            <a:fillRect/>
          </a:stretch>
        </p:blipFill>
        <p:spPr>
          <a:xfrm>
            <a:off x="4752963" y="1311260"/>
            <a:ext cx="2865368" cy="1196444"/>
          </a:xfrm>
          <a:prstGeom prst="rect">
            <a:avLst/>
          </a:prstGeom>
        </p:spPr>
      </p:pic>
      <p:pic>
        <p:nvPicPr>
          <p:cNvPr id="10" name="Picture 9">
            <a:extLst>
              <a:ext uri="{FF2B5EF4-FFF2-40B4-BE49-F238E27FC236}">
                <a16:creationId xmlns:a16="http://schemas.microsoft.com/office/drawing/2014/main" id="{5CF0DFE8-0779-62DB-421E-E3131B83DF35}"/>
              </a:ext>
            </a:extLst>
          </p:cNvPr>
          <p:cNvPicPr>
            <a:picLocks noChangeAspect="1"/>
          </p:cNvPicPr>
          <p:nvPr/>
        </p:nvPicPr>
        <p:blipFill>
          <a:blip r:embed="rId4"/>
          <a:stretch>
            <a:fillRect/>
          </a:stretch>
        </p:blipFill>
        <p:spPr>
          <a:xfrm>
            <a:off x="8815096" y="469308"/>
            <a:ext cx="2827265" cy="5837426"/>
          </a:xfrm>
          <a:prstGeom prst="rect">
            <a:avLst/>
          </a:prstGeom>
        </p:spPr>
      </p:pic>
    </p:spTree>
    <p:extLst>
      <p:ext uri="{BB962C8B-B14F-4D97-AF65-F5344CB8AC3E}">
        <p14:creationId xmlns:p14="http://schemas.microsoft.com/office/powerpoint/2010/main" val="2052558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18F374-80CF-7203-6B4F-AE8CB92625D9}"/>
              </a:ext>
            </a:extLst>
          </p:cNvPr>
          <p:cNvSpPr txBox="1"/>
          <p:nvPr/>
        </p:nvSpPr>
        <p:spPr>
          <a:xfrm>
            <a:off x="923365" y="3711628"/>
            <a:ext cx="6096000" cy="1347805"/>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Trinity means 3 in 1. The word is used to describe the teaching that the Bible says there is one God but each person is referred to as God</a:t>
            </a:r>
          </a:p>
        </p:txBody>
      </p:sp>
      <p:sp>
        <p:nvSpPr>
          <p:cNvPr id="4" name="TextBox 3">
            <a:extLst>
              <a:ext uri="{FF2B5EF4-FFF2-40B4-BE49-F238E27FC236}">
                <a16:creationId xmlns:a16="http://schemas.microsoft.com/office/drawing/2014/main" id="{2D2040DD-D439-8C53-E888-274F018F7A48}"/>
              </a:ext>
            </a:extLst>
          </p:cNvPr>
          <p:cNvSpPr txBox="1"/>
          <p:nvPr/>
        </p:nvSpPr>
        <p:spPr>
          <a:xfrm>
            <a:off x="672353" y="1712259"/>
            <a:ext cx="3395160" cy="646331"/>
          </a:xfrm>
          <a:prstGeom prst="rect">
            <a:avLst/>
          </a:prstGeom>
          <a:noFill/>
        </p:spPr>
        <p:txBody>
          <a:bodyPr wrap="none" rtlCol="0">
            <a:spAutoFit/>
          </a:bodyPr>
          <a:lstStyle/>
          <a:p>
            <a:r>
              <a:rPr lang="en-US" dirty="0"/>
              <a:t>Question</a:t>
            </a:r>
            <a:br>
              <a:rPr lang="en-US" dirty="0"/>
            </a:br>
            <a:r>
              <a:rPr lang="en-US" dirty="0"/>
              <a:t>The word Trinity is not in the Bible</a:t>
            </a:r>
          </a:p>
        </p:txBody>
      </p:sp>
      <p:sp>
        <p:nvSpPr>
          <p:cNvPr id="5" name="TextBox 4">
            <a:extLst>
              <a:ext uri="{FF2B5EF4-FFF2-40B4-BE49-F238E27FC236}">
                <a16:creationId xmlns:a16="http://schemas.microsoft.com/office/drawing/2014/main" id="{E3917366-96A6-EA2B-4AB7-2251B6B58CCA}"/>
              </a:ext>
            </a:extLst>
          </p:cNvPr>
          <p:cNvSpPr txBox="1"/>
          <p:nvPr/>
        </p:nvSpPr>
        <p:spPr>
          <a:xfrm>
            <a:off x="672353" y="679487"/>
            <a:ext cx="1861600" cy="584775"/>
          </a:xfrm>
          <a:prstGeom prst="rect">
            <a:avLst/>
          </a:prstGeom>
          <a:noFill/>
        </p:spPr>
        <p:txBody>
          <a:bodyPr wrap="none" rtlCol="0">
            <a:spAutoFit/>
          </a:bodyPr>
          <a:lstStyle/>
          <a:p>
            <a:r>
              <a:rPr lang="en-US" sz="3200" dirty="0"/>
              <a:t>Questions</a:t>
            </a:r>
          </a:p>
        </p:txBody>
      </p:sp>
      <p:pic>
        <p:nvPicPr>
          <p:cNvPr id="6" name="Picture 5">
            <a:extLst>
              <a:ext uri="{FF2B5EF4-FFF2-40B4-BE49-F238E27FC236}">
                <a16:creationId xmlns:a16="http://schemas.microsoft.com/office/drawing/2014/main" id="{C7B76311-9D9F-851F-65E3-213ABB622737}"/>
              </a:ext>
            </a:extLst>
          </p:cNvPr>
          <p:cNvPicPr>
            <a:picLocks noChangeAspect="1"/>
          </p:cNvPicPr>
          <p:nvPr/>
        </p:nvPicPr>
        <p:blipFill>
          <a:blip r:embed="rId2"/>
          <a:stretch>
            <a:fillRect/>
          </a:stretch>
        </p:blipFill>
        <p:spPr>
          <a:xfrm>
            <a:off x="3085401" y="518216"/>
            <a:ext cx="1537306" cy="746046"/>
          </a:xfrm>
          <a:prstGeom prst="rect">
            <a:avLst/>
          </a:prstGeom>
        </p:spPr>
      </p:pic>
      <p:pic>
        <p:nvPicPr>
          <p:cNvPr id="7" name="Picture 6">
            <a:extLst>
              <a:ext uri="{FF2B5EF4-FFF2-40B4-BE49-F238E27FC236}">
                <a16:creationId xmlns:a16="http://schemas.microsoft.com/office/drawing/2014/main" id="{7C9491BE-12C6-EC52-F5B5-93ED32CBCD83}"/>
              </a:ext>
            </a:extLst>
          </p:cNvPr>
          <p:cNvPicPr>
            <a:picLocks noChangeAspect="1"/>
          </p:cNvPicPr>
          <p:nvPr/>
        </p:nvPicPr>
        <p:blipFill>
          <a:blip r:embed="rId3"/>
          <a:stretch>
            <a:fillRect/>
          </a:stretch>
        </p:blipFill>
        <p:spPr>
          <a:xfrm>
            <a:off x="5532227" y="1565591"/>
            <a:ext cx="2705334" cy="815411"/>
          </a:xfrm>
          <a:prstGeom prst="rect">
            <a:avLst/>
          </a:prstGeom>
        </p:spPr>
      </p:pic>
      <p:pic>
        <p:nvPicPr>
          <p:cNvPr id="11" name="Picture 10">
            <a:extLst>
              <a:ext uri="{FF2B5EF4-FFF2-40B4-BE49-F238E27FC236}">
                <a16:creationId xmlns:a16="http://schemas.microsoft.com/office/drawing/2014/main" id="{944192DF-2E90-016C-0696-774FD496B629}"/>
              </a:ext>
            </a:extLst>
          </p:cNvPr>
          <p:cNvPicPr>
            <a:picLocks noChangeAspect="1"/>
          </p:cNvPicPr>
          <p:nvPr/>
        </p:nvPicPr>
        <p:blipFill>
          <a:blip r:embed="rId4"/>
          <a:stretch>
            <a:fillRect/>
          </a:stretch>
        </p:blipFill>
        <p:spPr>
          <a:xfrm>
            <a:off x="7725435" y="3554622"/>
            <a:ext cx="2872989" cy="2491956"/>
          </a:xfrm>
          <a:prstGeom prst="rect">
            <a:avLst/>
          </a:prstGeom>
        </p:spPr>
      </p:pic>
    </p:spTree>
    <p:extLst>
      <p:ext uri="{BB962C8B-B14F-4D97-AF65-F5344CB8AC3E}">
        <p14:creationId xmlns:p14="http://schemas.microsoft.com/office/powerpoint/2010/main" val="3029225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18F374-80CF-7203-6B4F-AE8CB92625D9}"/>
              </a:ext>
            </a:extLst>
          </p:cNvPr>
          <p:cNvSpPr txBox="1"/>
          <p:nvPr/>
        </p:nvSpPr>
        <p:spPr>
          <a:xfrm>
            <a:off x="932330" y="3797936"/>
            <a:ext cx="6096000" cy="1347805"/>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person of the trinity (the Son) added a human nature so he could live as a man to be our perfect sacrifice.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(John 1:1-14; Philippians 2:8-11). </a:t>
            </a:r>
          </a:p>
        </p:txBody>
      </p:sp>
      <p:sp>
        <p:nvSpPr>
          <p:cNvPr id="4" name="TextBox 3">
            <a:extLst>
              <a:ext uri="{FF2B5EF4-FFF2-40B4-BE49-F238E27FC236}">
                <a16:creationId xmlns:a16="http://schemas.microsoft.com/office/drawing/2014/main" id="{2D2040DD-D439-8C53-E888-274F018F7A48}"/>
              </a:ext>
            </a:extLst>
          </p:cNvPr>
          <p:cNvSpPr txBox="1"/>
          <p:nvPr/>
        </p:nvSpPr>
        <p:spPr>
          <a:xfrm>
            <a:off x="672353" y="1712259"/>
            <a:ext cx="1889043" cy="646331"/>
          </a:xfrm>
          <a:prstGeom prst="rect">
            <a:avLst/>
          </a:prstGeom>
          <a:noFill/>
        </p:spPr>
        <p:txBody>
          <a:bodyPr wrap="none" rtlCol="0">
            <a:spAutoFit/>
          </a:bodyPr>
          <a:lstStyle/>
          <a:p>
            <a:r>
              <a:rPr lang="en-US" dirty="0"/>
              <a:t>Question</a:t>
            </a:r>
            <a:br>
              <a:rPr lang="en-US" dirty="0"/>
            </a:br>
            <a:r>
              <a:rPr lang="en-US" dirty="0"/>
              <a:t>How can God die?</a:t>
            </a:r>
          </a:p>
        </p:txBody>
      </p:sp>
      <p:sp>
        <p:nvSpPr>
          <p:cNvPr id="5" name="TextBox 4">
            <a:extLst>
              <a:ext uri="{FF2B5EF4-FFF2-40B4-BE49-F238E27FC236}">
                <a16:creationId xmlns:a16="http://schemas.microsoft.com/office/drawing/2014/main" id="{E3917366-96A6-EA2B-4AB7-2251B6B58CCA}"/>
              </a:ext>
            </a:extLst>
          </p:cNvPr>
          <p:cNvSpPr txBox="1"/>
          <p:nvPr/>
        </p:nvSpPr>
        <p:spPr>
          <a:xfrm>
            <a:off x="573741" y="577427"/>
            <a:ext cx="1861600" cy="584775"/>
          </a:xfrm>
          <a:prstGeom prst="rect">
            <a:avLst/>
          </a:prstGeom>
          <a:noFill/>
        </p:spPr>
        <p:txBody>
          <a:bodyPr wrap="none" rtlCol="0">
            <a:spAutoFit/>
          </a:bodyPr>
          <a:lstStyle/>
          <a:p>
            <a:r>
              <a:rPr lang="en-US" sz="3200" dirty="0"/>
              <a:t>Questions</a:t>
            </a:r>
          </a:p>
        </p:txBody>
      </p:sp>
      <p:pic>
        <p:nvPicPr>
          <p:cNvPr id="6" name="Picture 5">
            <a:extLst>
              <a:ext uri="{FF2B5EF4-FFF2-40B4-BE49-F238E27FC236}">
                <a16:creationId xmlns:a16="http://schemas.microsoft.com/office/drawing/2014/main" id="{C7B76311-9D9F-851F-65E3-213ABB622737}"/>
              </a:ext>
            </a:extLst>
          </p:cNvPr>
          <p:cNvPicPr>
            <a:picLocks noChangeAspect="1"/>
          </p:cNvPicPr>
          <p:nvPr/>
        </p:nvPicPr>
        <p:blipFill>
          <a:blip r:embed="rId2"/>
          <a:stretch>
            <a:fillRect/>
          </a:stretch>
        </p:blipFill>
        <p:spPr>
          <a:xfrm>
            <a:off x="3067471" y="577427"/>
            <a:ext cx="1537306" cy="746046"/>
          </a:xfrm>
          <a:prstGeom prst="rect">
            <a:avLst/>
          </a:prstGeom>
        </p:spPr>
      </p:pic>
      <p:pic>
        <p:nvPicPr>
          <p:cNvPr id="8" name="Picture 7">
            <a:extLst>
              <a:ext uri="{FF2B5EF4-FFF2-40B4-BE49-F238E27FC236}">
                <a16:creationId xmlns:a16="http://schemas.microsoft.com/office/drawing/2014/main" id="{0C297934-F697-AB55-B234-B57B85EE463D}"/>
              </a:ext>
            </a:extLst>
          </p:cNvPr>
          <p:cNvPicPr>
            <a:picLocks noChangeAspect="1"/>
          </p:cNvPicPr>
          <p:nvPr/>
        </p:nvPicPr>
        <p:blipFill>
          <a:blip r:embed="rId3"/>
          <a:stretch>
            <a:fillRect/>
          </a:stretch>
        </p:blipFill>
        <p:spPr>
          <a:xfrm>
            <a:off x="4815729" y="1531077"/>
            <a:ext cx="2560542" cy="823031"/>
          </a:xfrm>
          <a:prstGeom prst="rect">
            <a:avLst/>
          </a:prstGeom>
        </p:spPr>
      </p:pic>
      <p:pic>
        <p:nvPicPr>
          <p:cNvPr id="10" name="Picture 9">
            <a:extLst>
              <a:ext uri="{FF2B5EF4-FFF2-40B4-BE49-F238E27FC236}">
                <a16:creationId xmlns:a16="http://schemas.microsoft.com/office/drawing/2014/main" id="{A47BD335-4A01-A184-FFF8-B85A2DE4AF61}"/>
              </a:ext>
            </a:extLst>
          </p:cNvPr>
          <p:cNvPicPr>
            <a:picLocks noChangeAspect="1"/>
          </p:cNvPicPr>
          <p:nvPr/>
        </p:nvPicPr>
        <p:blipFill>
          <a:blip r:embed="rId4"/>
          <a:stretch>
            <a:fillRect/>
          </a:stretch>
        </p:blipFill>
        <p:spPr>
          <a:xfrm>
            <a:off x="8015671" y="3297985"/>
            <a:ext cx="2758679" cy="2987299"/>
          </a:xfrm>
          <a:prstGeom prst="rect">
            <a:avLst/>
          </a:prstGeom>
        </p:spPr>
      </p:pic>
    </p:spTree>
    <p:extLst>
      <p:ext uri="{BB962C8B-B14F-4D97-AF65-F5344CB8AC3E}">
        <p14:creationId xmlns:p14="http://schemas.microsoft.com/office/powerpoint/2010/main" val="147970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840B7B-6462-7F30-127F-D8CEF4C509B3}"/>
              </a:ext>
            </a:extLst>
          </p:cNvPr>
          <p:cNvSpPr txBox="1"/>
          <p:nvPr/>
        </p:nvSpPr>
        <p:spPr>
          <a:xfrm>
            <a:off x="1548235" y="959895"/>
            <a:ext cx="1803442" cy="523220"/>
          </a:xfrm>
          <a:prstGeom prst="rect">
            <a:avLst/>
          </a:prstGeom>
          <a:noFill/>
        </p:spPr>
        <p:txBody>
          <a:bodyPr wrap="none" rtlCol="0">
            <a:spAutoFit/>
          </a:bodyPr>
          <a:lstStyle/>
          <a:p>
            <a:r>
              <a:rPr lang="en-US" sz="2800" dirty="0"/>
              <a:t>Vocabulary</a:t>
            </a:r>
          </a:p>
        </p:txBody>
      </p:sp>
      <p:pic>
        <p:nvPicPr>
          <p:cNvPr id="8" name="Picture 7">
            <a:extLst>
              <a:ext uri="{FF2B5EF4-FFF2-40B4-BE49-F238E27FC236}">
                <a16:creationId xmlns:a16="http://schemas.microsoft.com/office/drawing/2014/main" id="{934D5EA1-102B-4BAE-266E-2CAE5A99D2D0}"/>
              </a:ext>
            </a:extLst>
          </p:cNvPr>
          <p:cNvPicPr>
            <a:picLocks noChangeAspect="1"/>
          </p:cNvPicPr>
          <p:nvPr/>
        </p:nvPicPr>
        <p:blipFill>
          <a:blip r:embed="rId2"/>
          <a:stretch>
            <a:fillRect/>
          </a:stretch>
        </p:blipFill>
        <p:spPr>
          <a:xfrm>
            <a:off x="3351677" y="916678"/>
            <a:ext cx="1310754" cy="609653"/>
          </a:xfrm>
          <a:prstGeom prst="rect">
            <a:avLst/>
          </a:prstGeom>
        </p:spPr>
      </p:pic>
      <p:sp>
        <p:nvSpPr>
          <p:cNvPr id="9" name="TextBox 8">
            <a:extLst>
              <a:ext uri="{FF2B5EF4-FFF2-40B4-BE49-F238E27FC236}">
                <a16:creationId xmlns:a16="http://schemas.microsoft.com/office/drawing/2014/main" id="{7CA29773-35D3-D43C-4208-5C86746CFA6B}"/>
              </a:ext>
            </a:extLst>
          </p:cNvPr>
          <p:cNvSpPr txBox="1"/>
          <p:nvPr/>
        </p:nvSpPr>
        <p:spPr>
          <a:xfrm>
            <a:off x="4976562" y="2265735"/>
            <a:ext cx="3562194" cy="523220"/>
          </a:xfrm>
          <a:prstGeom prst="rect">
            <a:avLst/>
          </a:prstGeom>
          <a:noFill/>
        </p:spPr>
        <p:txBody>
          <a:bodyPr wrap="none" rtlCol="0">
            <a:spAutoFit/>
          </a:bodyPr>
          <a:lstStyle/>
          <a:p>
            <a:r>
              <a:rPr lang="en-US" sz="2800" dirty="0"/>
              <a:t>One soul/spirit/essence</a:t>
            </a:r>
          </a:p>
        </p:txBody>
      </p:sp>
      <p:sp>
        <p:nvSpPr>
          <p:cNvPr id="10" name="TextBox 9">
            <a:extLst>
              <a:ext uri="{FF2B5EF4-FFF2-40B4-BE49-F238E27FC236}">
                <a16:creationId xmlns:a16="http://schemas.microsoft.com/office/drawing/2014/main" id="{78889023-EC19-E1C8-9CA9-16A9406C9B96}"/>
              </a:ext>
            </a:extLst>
          </p:cNvPr>
          <p:cNvSpPr txBox="1"/>
          <p:nvPr/>
        </p:nvSpPr>
        <p:spPr>
          <a:xfrm>
            <a:off x="5692224" y="3478291"/>
            <a:ext cx="5825826" cy="1384995"/>
          </a:xfrm>
          <a:prstGeom prst="rect">
            <a:avLst/>
          </a:prstGeom>
          <a:noFill/>
        </p:spPr>
        <p:txBody>
          <a:bodyPr wrap="none" rtlCol="0">
            <a:spAutoFit/>
          </a:bodyPr>
          <a:lstStyle/>
          <a:p>
            <a:r>
              <a:rPr lang="en-US" sz="2800" dirty="0"/>
              <a:t>3 Persons or minds share same soul</a:t>
            </a:r>
          </a:p>
          <a:p>
            <a:r>
              <a:rPr lang="en-US" sz="2800" dirty="0"/>
              <a:t>They share the same immaterial being </a:t>
            </a:r>
          </a:p>
          <a:p>
            <a:r>
              <a:rPr lang="en-US" sz="2800" dirty="0"/>
              <a:t>or essence or nature</a:t>
            </a:r>
          </a:p>
        </p:txBody>
      </p:sp>
      <p:sp>
        <p:nvSpPr>
          <p:cNvPr id="15" name="TextBox 14">
            <a:extLst>
              <a:ext uri="{FF2B5EF4-FFF2-40B4-BE49-F238E27FC236}">
                <a16:creationId xmlns:a16="http://schemas.microsoft.com/office/drawing/2014/main" id="{F8192C52-1B8D-A53C-665E-5E468AD0517E}"/>
              </a:ext>
            </a:extLst>
          </p:cNvPr>
          <p:cNvSpPr txBox="1"/>
          <p:nvPr/>
        </p:nvSpPr>
        <p:spPr>
          <a:xfrm>
            <a:off x="5593835" y="529008"/>
            <a:ext cx="5050100" cy="954107"/>
          </a:xfrm>
          <a:prstGeom prst="rect">
            <a:avLst/>
          </a:prstGeom>
          <a:noFill/>
        </p:spPr>
        <p:txBody>
          <a:bodyPr wrap="none" rtlCol="0">
            <a:spAutoFit/>
          </a:bodyPr>
          <a:lstStyle/>
          <a:p>
            <a:r>
              <a:rPr lang="en-US" sz="2800" dirty="0"/>
              <a:t>We are not familiar with the </a:t>
            </a:r>
          </a:p>
          <a:p>
            <a:r>
              <a:rPr lang="en-US" sz="2800" dirty="0"/>
              <a:t>immaterial  or non physical world</a:t>
            </a:r>
          </a:p>
        </p:txBody>
      </p:sp>
      <p:sp>
        <p:nvSpPr>
          <p:cNvPr id="2" name="Oval 1">
            <a:extLst>
              <a:ext uri="{FF2B5EF4-FFF2-40B4-BE49-F238E27FC236}">
                <a16:creationId xmlns:a16="http://schemas.microsoft.com/office/drawing/2014/main" id="{C1AC3936-9095-7D69-9AF5-F06838EDB0D8}"/>
              </a:ext>
            </a:extLst>
          </p:cNvPr>
          <p:cNvSpPr/>
          <p:nvPr/>
        </p:nvSpPr>
        <p:spPr>
          <a:xfrm>
            <a:off x="709741" y="2320305"/>
            <a:ext cx="4884094" cy="36785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8A868D0-083F-8969-774F-B0B7E5D813A2}"/>
              </a:ext>
            </a:extLst>
          </p:cNvPr>
          <p:cNvCxnSpPr>
            <a:cxnSpLocks/>
            <a:stCxn id="9" idx="1"/>
          </p:cNvCxnSpPr>
          <p:nvPr/>
        </p:nvCxnSpPr>
        <p:spPr>
          <a:xfrm flipH="1">
            <a:off x="4464424" y="2527345"/>
            <a:ext cx="512138" cy="124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Smiley Face 17">
            <a:extLst>
              <a:ext uri="{FF2B5EF4-FFF2-40B4-BE49-F238E27FC236}">
                <a16:creationId xmlns:a16="http://schemas.microsoft.com/office/drawing/2014/main" id="{7945F0D6-1C11-7832-EC06-568393131957}"/>
              </a:ext>
            </a:extLst>
          </p:cNvPr>
          <p:cNvSpPr/>
          <p:nvPr/>
        </p:nvSpPr>
        <p:spPr>
          <a:xfrm>
            <a:off x="1030941" y="3401142"/>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a:extLst>
              <a:ext uri="{FF2B5EF4-FFF2-40B4-BE49-F238E27FC236}">
                <a16:creationId xmlns:a16="http://schemas.microsoft.com/office/drawing/2014/main" id="{00759F0A-A3C4-DEFC-B67B-8F6E9CF162F3}"/>
              </a:ext>
            </a:extLst>
          </p:cNvPr>
          <p:cNvSpPr/>
          <p:nvPr/>
        </p:nvSpPr>
        <p:spPr>
          <a:xfrm>
            <a:off x="2504800" y="3478291"/>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FDB43D6D-3009-FC14-5C95-768AAC7B998D}"/>
              </a:ext>
            </a:extLst>
          </p:cNvPr>
          <p:cNvSpPr/>
          <p:nvPr/>
        </p:nvSpPr>
        <p:spPr>
          <a:xfrm>
            <a:off x="3699764" y="3478291"/>
            <a:ext cx="663388" cy="57918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5B3907B6-8800-68AC-3F22-0103B6D7C77A}"/>
              </a:ext>
            </a:extLst>
          </p:cNvPr>
          <p:cNvCxnSpPr>
            <a:cxnSpLocks/>
          </p:cNvCxnSpPr>
          <p:nvPr/>
        </p:nvCxnSpPr>
        <p:spPr>
          <a:xfrm flipH="1" flipV="1">
            <a:off x="4293498" y="4041585"/>
            <a:ext cx="785370" cy="626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DF8A800-9BC3-1168-B499-52B15EE7BB67}"/>
              </a:ext>
            </a:extLst>
          </p:cNvPr>
          <p:cNvCxnSpPr>
            <a:cxnSpLocks/>
          </p:cNvCxnSpPr>
          <p:nvPr/>
        </p:nvCxnSpPr>
        <p:spPr>
          <a:xfrm flipH="1" flipV="1">
            <a:off x="3052810" y="3932984"/>
            <a:ext cx="2100225" cy="713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F7DAE94-2DD7-0C21-BEDB-5F65D02FE932}"/>
              </a:ext>
            </a:extLst>
          </p:cNvPr>
          <p:cNvCxnSpPr>
            <a:cxnSpLocks/>
          </p:cNvCxnSpPr>
          <p:nvPr/>
        </p:nvCxnSpPr>
        <p:spPr>
          <a:xfrm flipH="1" flipV="1">
            <a:off x="1532965" y="4004305"/>
            <a:ext cx="3620070" cy="642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1DAFCEEB-C7A2-618E-D715-AF790034305E}"/>
              </a:ext>
            </a:extLst>
          </p:cNvPr>
          <p:cNvPicPr>
            <a:picLocks noChangeAspect="1"/>
          </p:cNvPicPr>
          <p:nvPr/>
        </p:nvPicPr>
        <p:blipFill>
          <a:blip r:embed="rId3"/>
          <a:stretch>
            <a:fillRect/>
          </a:stretch>
        </p:blipFill>
        <p:spPr>
          <a:xfrm>
            <a:off x="8758517" y="4668395"/>
            <a:ext cx="2956409" cy="1887242"/>
          </a:xfrm>
          <a:prstGeom prst="rect">
            <a:avLst/>
          </a:prstGeom>
        </p:spPr>
      </p:pic>
      <p:pic>
        <p:nvPicPr>
          <p:cNvPr id="37" name="Picture 36">
            <a:extLst>
              <a:ext uri="{FF2B5EF4-FFF2-40B4-BE49-F238E27FC236}">
                <a16:creationId xmlns:a16="http://schemas.microsoft.com/office/drawing/2014/main" id="{F20E0D46-5EED-8A88-8550-591E5523F11D}"/>
              </a:ext>
            </a:extLst>
          </p:cNvPr>
          <p:cNvPicPr>
            <a:picLocks noChangeAspect="1"/>
          </p:cNvPicPr>
          <p:nvPr/>
        </p:nvPicPr>
        <p:blipFill>
          <a:blip r:embed="rId4"/>
          <a:stretch>
            <a:fillRect/>
          </a:stretch>
        </p:blipFill>
        <p:spPr>
          <a:xfrm>
            <a:off x="1220518" y="2904171"/>
            <a:ext cx="624894" cy="464860"/>
          </a:xfrm>
          <a:prstGeom prst="rect">
            <a:avLst/>
          </a:prstGeom>
        </p:spPr>
      </p:pic>
      <p:pic>
        <p:nvPicPr>
          <p:cNvPr id="38" name="Picture 37">
            <a:extLst>
              <a:ext uri="{FF2B5EF4-FFF2-40B4-BE49-F238E27FC236}">
                <a16:creationId xmlns:a16="http://schemas.microsoft.com/office/drawing/2014/main" id="{E8CF2112-4F3E-6781-E431-A1C97BB05A72}"/>
              </a:ext>
            </a:extLst>
          </p:cNvPr>
          <p:cNvPicPr>
            <a:picLocks noChangeAspect="1"/>
          </p:cNvPicPr>
          <p:nvPr/>
        </p:nvPicPr>
        <p:blipFill>
          <a:blip r:embed="rId5"/>
          <a:stretch>
            <a:fillRect/>
          </a:stretch>
        </p:blipFill>
        <p:spPr>
          <a:xfrm>
            <a:off x="2512289" y="2956519"/>
            <a:ext cx="594412" cy="472481"/>
          </a:xfrm>
          <a:prstGeom prst="rect">
            <a:avLst/>
          </a:prstGeom>
        </p:spPr>
      </p:pic>
      <p:pic>
        <p:nvPicPr>
          <p:cNvPr id="39" name="Picture 38">
            <a:extLst>
              <a:ext uri="{FF2B5EF4-FFF2-40B4-BE49-F238E27FC236}">
                <a16:creationId xmlns:a16="http://schemas.microsoft.com/office/drawing/2014/main" id="{F0322A3A-96E8-B8C6-822E-8E8479D6FE68}"/>
              </a:ext>
            </a:extLst>
          </p:cNvPr>
          <p:cNvPicPr>
            <a:picLocks noChangeAspect="1"/>
          </p:cNvPicPr>
          <p:nvPr/>
        </p:nvPicPr>
        <p:blipFill>
          <a:blip r:embed="rId6"/>
          <a:stretch>
            <a:fillRect/>
          </a:stretch>
        </p:blipFill>
        <p:spPr>
          <a:xfrm>
            <a:off x="3630501" y="2868844"/>
            <a:ext cx="662997" cy="541067"/>
          </a:xfrm>
          <a:prstGeom prst="rect">
            <a:avLst/>
          </a:prstGeom>
        </p:spPr>
      </p:pic>
      <p:pic>
        <p:nvPicPr>
          <p:cNvPr id="5" name="Picture 4">
            <a:extLst>
              <a:ext uri="{FF2B5EF4-FFF2-40B4-BE49-F238E27FC236}">
                <a16:creationId xmlns:a16="http://schemas.microsoft.com/office/drawing/2014/main" id="{C02FBF89-CA06-43C3-E1EA-06692C3A4A0C}"/>
              </a:ext>
            </a:extLst>
          </p:cNvPr>
          <p:cNvPicPr>
            <a:picLocks noChangeAspect="1"/>
          </p:cNvPicPr>
          <p:nvPr/>
        </p:nvPicPr>
        <p:blipFill>
          <a:blip r:embed="rId7"/>
          <a:stretch>
            <a:fillRect/>
          </a:stretch>
        </p:blipFill>
        <p:spPr>
          <a:xfrm>
            <a:off x="8261900" y="1383098"/>
            <a:ext cx="3562195" cy="1098264"/>
          </a:xfrm>
          <a:prstGeom prst="rect">
            <a:avLst/>
          </a:prstGeom>
        </p:spPr>
      </p:pic>
      <p:pic>
        <p:nvPicPr>
          <p:cNvPr id="4" name="Picture 3">
            <a:extLst>
              <a:ext uri="{FF2B5EF4-FFF2-40B4-BE49-F238E27FC236}">
                <a16:creationId xmlns:a16="http://schemas.microsoft.com/office/drawing/2014/main" id="{7F33DC13-C8CF-CD0F-084B-923EE5FF021A}"/>
              </a:ext>
            </a:extLst>
          </p:cNvPr>
          <p:cNvPicPr>
            <a:picLocks noChangeAspect="1"/>
          </p:cNvPicPr>
          <p:nvPr/>
        </p:nvPicPr>
        <p:blipFill>
          <a:blip r:embed="rId8"/>
          <a:stretch>
            <a:fillRect/>
          </a:stretch>
        </p:blipFill>
        <p:spPr>
          <a:xfrm>
            <a:off x="5640466" y="2679249"/>
            <a:ext cx="2225233" cy="571550"/>
          </a:xfrm>
          <a:prstGeom prst="rect">
            <a:avLst/>
          </a:prstGeom>
        </p:spPr>
      </p:pic>
    </p:spTree>
    <p:extLst>
      <p:ext uri="{BB962C8B-B14F-4D97-AF65-F5344CB8AC3E}">
        <p14:creationId xmlns:p14="http://schemas.microsoft.com/office/powerpoint/2010/main" val="36263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E0C5E9-7E6D-9016-8B62-1DD379C9C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221" y="393937"/>
            <a:ext cx="6651811" cy="5725610"/>
          </a:xfrm>
          <a:prstGeom prst="rect">
            <a:avLst/>
          </a:prstGeom>
        </p:spPr>
      </p:pic>
      <p:pic>
        <p:nvPicPr>
          <p:cNvPr id="2" name="Picture 1">
            <a:extLst>
              <a:ext uri="{FF2B5EF4-FFF2-40B4-BE49-F238E27FC236}">
                <a16:creationId xmlns:a16="http://schemas.microsoft.com/office/drawing/2014/main" id="{1FE7874F-640E-4DD4-69E1-F0319F7C576C}"/>
              </a:ext>
            </a:extLst>
          </p:cNvPr>
          <p:cNvPicPr>
            <a:picLocks noChangeAspect="1"/>
          </p:cNvPicPr>
          <p:nvPr/>
        </p:nvPicPr>
        <p:blipFill>
          <a:blip r:embed="rId3"/>
          <a:stretch>
            <a:fillRect/>
          </a:stretch>
        </p:blipFill>
        <p:spPr>
          <a:xfrm>
            <a:off x="2502470" y="1613646"/>
            <a:ext cx="624894" cy="464860"/>
          </a:xfrm>
          <a:prstGeom prst="rect">
            <a:avLst/>
          </a:prstGeom>
        </p:spPr>
      </p:pic>
      <p:pic>
        <p:nvPicPr>
          <p:cNvPr id="4" name="Picture 3">
            <a:extLst>
              <a:ext uri="{FF2B5EF4-FFF2-40B4-BE49-F238E27FC236}">
                <a16:creationId xmlns:a16="http://schemas.microsoft.com/office/drawing/2014/main" id="{A28E1FD8-2D22-CBCD-B9D0-A0E9AB7BF32F}"/>
              </a:ext>
            </a:extLst>
          </p:cNvPr>
          <p:cNvPicPr>
            <a:picLocks noChangeAspect="1"/>
          </p:cNvPicPr>
          <p:nvPr/>
        </p:nvPicPr>
        <p:blipFill>
          <a:blip r:embed="rId4"/>
          <a:stretch>
            <a:fillRect/>
          </a:stretch>
        </p:blipFill>
        <p:spPr>
          <a:xfrm>
            <a:off x="7114909" y="1479176"/>
            <a:ext cx="594412" cy="472481"/>
          </a:xfrm>
          <a:prstGeom prst="rect">
            <a:avLst/>
          </a:prstGeom>
        </p:spPr>
      </p:pic>
      <p:pic>
        <p:nvPicPr>
          <p:cNvPr id="6" name="Picture 5">
            <a:extLst>
              <a:ext uri="{FF2B5EF4-FFF2-40B4-BE49-F238E27FC236}">
                <a16:creationId xmlns:a16="http://schemas.microsoft.com/office/drawing/2014/main" id="{B69D5397-C545-01DA-D4B4-EF4DD28D25FC}"/>
              </a:ext>
            </a:extLst>
          </p:cNvPr>
          <p:cNvPicPr>
            <a:picLocks noChangeAspect="1"/>
          </p:cNvPicPr>
          <p:nvPr/>
        </p:nvPicPr>
        <p:blipFill>
          <a:blip r:embed="rId5"/>
          <a:stretch>
            <a:fillRect/>
          </a:stretch>
        </p:blipFill>
        <p:spPr>
          <a:xfrm>
            <a:off x="5877107" y="5636994"/>
            <a:ext cx="662997" cy="541067"/>
          </a:xfrm>
          <a:prstGeom prst="rect">
            <a:avLst/>
          </a:prstGeom>
        </p:spPr>
      </p:pic>
      <p:pic>
        <p:nvPicPr>
          <p:cNvPr id="7" name="Picture 6">
            <a:extLst>
              <a:ext uri="{FF2B5EF4-FFF2-40B4-BE49-F238E27FC236}">
                <a16:creationId xmlns:a16="http://schemas.microsoft.com/office/drawing/2014/main" id="{A1CBB6E5-3233-A90B-347E-87525D6182C5}"/>
              </a:ext>
            </a:extLst>
          </p:cNvPr>
          <p:cNvPicPr>
            <a:picLocks noChangeAspect="1"/>
          </p:cNvPicPr>
          <p:nvPr/>
        </p:nvPicPr>
        <p:blipFill>
          <a:blip r:embed="rId6"/>
          <a:stretch>
            <a:fillRect/>
          </a:stretch>
        </p:blipFill>
        <p:spPr>
          <a:xfrm>
            <a:off x="3607728" y="2234964"/>
            <a:ext cx="472481" cy="365792"/>
          </a:xfrm>
          <a:prstGeom prst="rect">
            <a:avLst/>
          </a:prstGeom>
        </p:spPr>
      </p:pic>
      <p:pic>
        <p:nvPicPr>
          <p:cNvPr id="8" name="Picture 7">
            <a:extLst>
              <a:ext uri="{FF2B5EF4-FFF2-40B4-BE49-F238E27FC236}">
                <a16:creationId xmlns:a16="http://schemas.microsoft.com/office/drawing/2014/main" id="{F86B9092-EA63-AE1D-BC4A-7219C92BAC15}"/>
              </a:ext>
            </a:extLst>
          </p:cNvPr>
          <p:cNvPicPr>
            <a:picLocks noChangeAspect="1"/>
          </p:cNvPicPr>
          <p:nvPr/>
        </p:nvPicPr>
        <p:blipFill>
          <a:blip r:embed="rId6"/>
          <a:stretch>
            <a:fillRect/>
          </a:stretch>
        </p:blipFill>
        <p:spPr>
          <a:xfrm>
            <a:off x="6303863" y="2178565"/>
            <a:ext cx="472481" cy="365792"/>
          </a:xfrm>
          <a:prstGeom prst="rect">
            <a:avLst/>
          </a:prstGeom>
        </p:spPr>
      </p:pic>
      <p:pic>
        <p:nvPicPr>
          <p:cNvPr id="9" name="Picture 8">
            <a:extLst>
              <a:ext uri="{FF2B5EF4-FFF2-40B4-BE49-F238E27FC236}">
                <a16:creationId xmlns:a16="http://schemas.microsoft.com/office/drawing/2014/main" id="{CDF033F9-DBC6-544F-372C-5FD3DA1A197F}"/>
              </a:ext>
            </a:extLst>
          </p:cNvPr>
          <p:cNvPicPr>
            <a:picLocks noChangeAspect="1"/>
          </p:cNvPicPr>
          <p:nvPr/>
        </p:nvPicPr>
        <p:blipFill>
          <a:blip r:embed="rId6"/>
          <a:stretch>
            <a:fillRect/>
          </a:stretch>
        </p:blipFill>
        <p:spPr>
          <a:xfrm>
            <a:off x="5386191" y="3475587"/>
            <a:ext cx="472481" cy="365792"/>
          </a:xfrm>
          <a:prstGeom prst="rect">
            <a:avLst/>
          </a:prstGeom>
        </p:spPr>
      </p:pic>
      <p:pic>
        <p:nvPicPr>
          <p:cNvPr id="11" name="Picture 10">
            <a:extLst>
              <a:ext uri="{FF2B5EF4-FFF2-40B4-BE49-F238E27FC236}">
                <a16:creationId xmlns:a16="http://schemas.microsoft.com/office/drawing/2014/main" id="{A7E6575D-B784-AF88-E2F5-FD858965913D}"/>
              </a:ext>
            </a:extLst>
          </p:cNvPr>
          <p:cNvPicPr>
            <a:picLocks noChangeAspect="1"/>
          </p:cNvPicPr>
          <p:nvPr/>
        </p:nvPicPr>
        <p:blipFill>
          <a:blip r:embed="rId7"/>
          <a:stretch>
            <a:fillRect/>
          </a:stretch>
        </p:blipFill>
        <p:spPr>
          <a:xfrm>
            <a:off x="5007145" y="2898571"/>
            <a:ext cx="472481" cy="358171"/>
          </a:xfrm>
          <a:prstGeom prst="rect">
            <a:avLst/>
          </a:prstGeom>
        </p:spPr>
      </p:pic>
      <p:pic>
        <p:nvPicPr>
          <p:cNvPr id="13" name="Picture 12">
            <a:extLst>
              <a:ext uri="{FF2B5EF4-FFF2-40B4-BE49-F238E27FC236}">
                <a16:creationId xmlns:a16="http://schemas.microsoft.com/office/drawing/2014/main" id="{2426FA0E-E7B9-736E-0A6C-375E6E0E08AE}"/>
              </a:ext>
            </a:extLst>
          </p:cNvPr>
          <p:cNvPicPr>
            <a:picLocks noChangeAspect="1"/>
          </p:cNvPicPr>
          <p:nvPr/>
        </p:nvPicPr>
        <p:blipFill>
          <a:blip r:embed="rId8"/>
          <a:stretch>
            <a:fillRect/>
          </a:stretch>
        </p:blipFill>
        <p:spPr>
          <a:xfrm>
            <a:off x="6962496" y="3718652"/>
            <a:ext cx="899238" cy="541067"/>
          </a:xfrm>
          <a:prstGeom prst="rect">
            <a:avLst/>
          </a:prstGeom>
        </p:spPr>
      </p:pic>
      <p:pic>
        <p:nvPicPr>
          <p:cNvPr id="14" name="Picture 13">
            <a:extLst>
              <a:ext uri="{FF2B5EF4-FFF2-40B4-BE49-F238E27FC236}">
                <a16:creationId xmlns:a16="http://schemas.microsoft.com/office/drawing/2014/main" id="{6EE3DA51-5FF2-9E67-DB15-2179CE6B7A31}"/>
              </a:ext>
            </a:extLst>
          </p:cNvPr>
          <p:cNvPicPr>
            <a:picLocks noChangeAspect="1"/>
          </p:cNvPicPr>
          <p:nvPr/>
        </p:nvPicPr>
        <p:blipFill>
          <a:blip r:embed="rId8"/>
          <a:stretch>
            <a:fillRect/>
          </a:stretch>
        </p:blipFill>
        <p:spPr>
          <a:xfrm>
            <a:off x="2309852" y="3609318"/>
            <a:ext cx="1037830" cy="615448"/>
          </a:xfrm>
          <a:prstGeom prst="rect">
            <a:avLst/>
          </a:prstGeom>
        </p:spPr>
      </p:pic>
      <p:pic>
        <p:nvPicPr>
          <p:cNvPr id="15" name="Picture 14">
            <a:extLst>
              <a:ext uri="{FF2B5EF4-FFF2-40B4-BE49-F238E27FC236}">
                <a16:creationId xmlns:a16="http://schemas.microsoft.com/office/drawing/2014/main" id="{7AE4CBF5-1970-E4A7-FF00-DCD9108DCF83}"/>
              </a:ext>
            </a:extLst>
          </p:cNvPr>
          <p:cNvPicPr>
            <a:picLocks noChangeAspect="1"/>
          </p:cNvPicPr>
          <p:nvPr/>
        </p:nvPicPr>
        <p:blipFill>
          <a:blip r:embed="rId8"/>
          <a:stretch>
            <a:fillRect/>
          </a:stretch>
        </p:blipFill>
        <p:spPr>
          <a:xfrm>
            <a:off x="4724470" y="86213"/>
            <a:ext cx="1037830" cy="615448"/>
          </a:xfrm>
          <a:prstGeom prst="rect">
            <a:avLst/>
          </a:prstGeom>
        </p:spPr>
      </p:pic>
      <p:sp>
        <p:nvSpPr>
          <p:cNvPr id="12" name="TextBox 11">
            <a:extLst>
              <a:ext uri="{FF2B5EF4-FFF2-40B4-BE49-F238E27FC236}">
                <a16:creationId xmlns:a16="http://schemas.microsoft.com/office/drawing/2014/main" id="{DCE1E61B-F3F4-5575-F7A5-A7AC56FE2AFD}"/>
              </a:ext>
            </a:extLst>
          </p:cNvPr>
          <p:cNvSpPr txBox="1"/>
          <p:nvPr/>
        </p:nvSpPr>
        <p:spPr>
          <a:xfrm>
            <a:off x="7422777" y="4358635"/>
            <a:ext cx="4112023" cy="830997"/>
          </a:xfrm>
          <a:prstGeom prst="rect">
            <a:avLst/>
          </a:prstGeom>
          <a:noFill/>
        </p:spPr>
        <p:txBody>
          <a:bodyPr wrap="none" rtlCol="0">
            <a:spAutoFit/>
          </a:bodyPr>
          <a:lstStyle/>
          <a:p>
            <a:r>
              <a:rPr lang="en-US" sz="2400" dirty="0"/>
              <a:t>The 3 persons share one nature</a:t>
            </a:r>
          </a:p>
          <a:p>
            <a:r>
              <a:rPr lang="en-US" sz="2400" dirty="0"/>
              <a:t>or one substance or one essence</a:t>
            </a:r>
          </a:p>
        </p:txBody>
      </p:sp>
      <p:pic>
        <p:nvPicPr>
          <p:cNvPr id="18" name="Picture 17">
            <a:extLst>
              <a:ext uri="{FF2B5EF4-FFF2-40B4-BE49-F238E27FC236}">
                <a16:creationId xmlns:a16="http://schemas.microsoft.com/office/drawing/2014/main" id="{BB6CEC34-C8E0-5139-33F4-20F252032BBD}"/>
              </a:ext>
            </a:extLst>
          </p:cNvPr>
          <p:cNvPicPr>
            <a:picLocks noChangeAspect="1"/>
          </p:cNvPicPr>
          <p:nvPr/>
        </p:nvPicPr>
        <p:blipFill>
          <a:blip r:embed="rId9"/>
          <a:stretch>
            <a:fillRect/>
          </a:stretch>
        </p:blipFill>
        <p:spPr>
          <a:xfrm>
            <a:off x="8556699" y="5189632"/>
            <a:ext cx="2591025" cy="1112616"/>
          </a:xfrm>
          <a:prstGeom prst="rect">
            <a:avLst/>
          </a:prstGeom>
        </p:spPr>
      </p:pic>
    </p:spTree>
    <p:extLst>
      <p:ext uri="{BB962C8B-B14F-4D97-AF65-F5344CB8AC3E}">
        <p14:creationId xmlns:p14="http://schemas.microsoft.com/office/powerpoint/2010/main" val="33264652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765</TotalTime>
  <Words>4501</Words>
  <Application>Microsoft Office PowerPoint</Application>
  <PresentationFormat>Widescreen</PresentationFormat>
  <Paragraphs>316</Paragraphs>
  <Slides>73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ＭＳ Ｐゴシック</vt:lpstr>
      <vt:lpstr>Arial</vt:lpstr>
      <vt:lpstr>Arimo</vt:lpstr>
      <vt:lpstr>Calibri</vt:lpstr>
      <vt:lpstr>Garamond</vt:lpstr>
      <vt:lpstr>Helvetica</vt:lpstr>
      <vt:lpstr>Noto Sans</vt:lpstr>
      <vt:lpstr>Roboto</vt:lpstr>
      <vt:lpstr>system-ui</vt:lpstr>
      <vt:lpstr>Times New Roman</vt:lpstr>
      <vt:lpstr>Trebuchet MS</vt:lpstr>
      <vt:lpstr>Organic</vt:lpstr>
      <vt:lpstr>PowerPoint Presentation</vt:lpstr>
      <vt:lpstr>PowerPoint Presentation</vt:lpstr>
      <vt:lpstr>God</vt:lpstr>
      <vt:lpstr>PowerPoint Presentation</vt:lpstr>
      <vt:lpstr>PowerPoint Presentation</vt:lpstr>
      <vt:lpstr>PowerPoint Presentation</vt:lpstr>
      <vt:lpstr>PowerPoint Presentation</vt:lpstr>
      <vt:lpstr>PowerPoint Presentation</vt:lpstr>
      <vt:lpstr>PowerPoint Presentation</vt:lpstr>
      <vt:lpstr> Nature</vt:lpstr>
      <vt:lpstr>PowerPoint Presentation</vt:lpstr>
      <vt:lpstr>PowerPoint Presentation</vt:lpstr>
      <vt:lpstr>PowerPoint Presentation</vt:lpstr>
      <vt:lpstr>PowerPoint Presentation</vt:lpstr>
      <vt:lpstr>PowerPoint Presentation</vt:lpstr>
      <vt:lpstr>PowerPoint Presentation</vt:lpstr>
      <vt:lpstr>Bible verses - Incarnation</vt:lpstr>
      <vt:lpstr>PowerPoint Presentation</vt:lpstr>
      <vt:lpstr>PowerPoint Presentation</vt:lpstr>
      <vt:lpstr>PowerPoint Presentation</vt:lpstr>
      <vt:lpstr>PowerPoint Presentation</vt:lpstr>
      <vt:lpstr>PowerPoint Presentation</vt:lpstr>
      <vt:lpstr>PowerPoint Presentation</vt:lpstr>
      <vt:lpstr>The Incarnation</vt:lpstr>
      <vt:lpstr>The absolute Deity of Jesus Christ. </vt:lpstr>
      <vt:lpstr>Verses –God and Jesus creates</vt:lpstr>
      <vt:lpstr>PowerPoint Presentation</vt:lpstr>
      <vt:lpstr>PowerPoint Presentation</vt:lpstr>
      <vt:lpstr>PowerPoint Presentation</vt:lpstr>
      <vt:lpstr>Verses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 Biggs</dc:creator>
  <cp:lastModifiedBy>Brendon Biggs</cp:lastModifiedBy>
  <cp:revision>18</cp:revision>
  <dcterms:created xsi:type="dcterms:W3CDTF">2023-12-14T03:40:37Z</dcterms:created>
  <dcterms:modified xsi:type="dcterms:W3CDTF">2024-10-23T20:00:48Z</dcterms:modified>
</cp:coreProperties>
</file>