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829" r:id="rId2"/>
    <p:sldId id="305" r:id="rId3"/>
    <p:sldId id="830" r:id="rId4"/>
    <p:sldId id="267" r:id="rId5"/>
    <p:sldId id="304" r:id="rId6"/>
    <p:sldId id="266" r:id="rId7"/>
    <p:sldId id="279" r:id="rId8"/>
    <p:sldId id="268" r:id="rId9"/>
    <p:sldId id="280" r:id="rId10"/>
    <p:sldId id="299" r:id="rId11"/>
    <p:sldId id="825" r:id="rId12"/>
    <p:sldId id="826" r:id="rId13"/>
    <p:sldId id="827" r:id="rId14"/>
    <p:sldId id="828" r:id="rId15"/>
    <p:sldId id="325" r:id="rId16"/>
    <p:sldId id="824" r:id="rId17"/>
    <p:sldId id="83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16B39-FAAD-4F86-A01C-7FA9BE267F72}" type="datetimeFigureOut">
              <a:rPr lang="en-US" smtClean="0"/>
              <a:t>6/1/2024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49B93-F693-441A-AA91-4B4E0447AB8B}" type="slidenum">
              <a:rPr lang="en-US" smtClean="0"/>
              <a:t>‹#›</a:t>
            </a:fld>
            <a:endParaRPr lang="en-US"/>
          </a:p>
        </p:txBody>
      </p:sp>
    </p:spTree>
    <p:extLst>
      <p:ext uri="{BB962C8B-B14F-4D97-AF65-F5344CB8AC3E}">
        <p14:creationId xmlns:p14="http://schemas.microsoft.com/office/powerpoint/2010/main" val="76637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56554-F181-407C-ACD6-8A753610C796}" type="slidenum">
              <a:rPr lang="en-US" smtClean="0"/>
              <a:pPr/>
              <a:t>15</a:t>
            </a:fld>
            <a:endParaRPr lang="en-US" dirty="0"/>
          </a:p>
        </p:txBody>
      </p:sp>
    </p:spTree>
    <p:extLst>
      <p:ext uri="{BB962C8B-B14F-4D97-AF65-F5344CB8AC3E}">
        <p14:creationId xmlns:p14="http://schemas.microsoft.com/office/powerpoint/2010/main" val="356549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32A6C-C00F-3F47-9880-C1861744615C}" type="slidenum">
              <a:rPr lang="en-US"/>
              <a:pPr/>
              <a:t>16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385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214568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CCE4A-2DD6-4154-957F-449E0FB7A1D5}"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78006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421551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671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421694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53595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9854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49106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38719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894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51891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CCE4A-2DD6-4154-957F-449E0FB7A1D5}"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88517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CCE4A-2DD6-4154-957F-449E0FB7A1D5}" type="datetimeFigureOut">
              <a:rPr lang="en-US" smtClean="0"/>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45585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9714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252921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9CCE4A-2DD6-4154-957F-449E0FB7A1D5}" type="datetimeFigureOut">
              <a:rPr lang="en-US" smtClean="0"/>
              <a:t>6/1/2024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298039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CCE4A-2DD6-4154-957F-449E0FB7A1D5}"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96194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9CCE4A-2DD6-4154-957F-449E0FB7A1D5}" type="datetimeFigureOut">
              <a:rPr lang="en-US" smtClean="0"/>
              <a:t>6/1/2024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48F103-5101-4641-A3CB-17DC98D2BAEC}" type="slidenum">
              <a:rPr lang="en-US" smtClean="0"/>
              <a:t>‹#›</a:t>
            </a:fld>
            <a:endParaRPr lang="en-US"/>
          </a:p>
        </p:txBody>
      </p:sp>
    </p:spTree>
    <p:extLst>
      <p:ext uri="{BB962C8B-B14F-4D97-AF65-F5344CB8AC3E}">
        <p14:creationId xmlns:p14="http://schemas.microsoft.com/office/powerpoint/2010/main" val="42233237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biblia.com/bible/esv/deuteronomy/18/20-22#footnote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iblia.com/bible/esv/deuteronomy/18/20-22#footnote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E3867-BEFB-D212-DBEF-92C005A85132}"/>
              </a:ext>
            </a:extLst>
          </p:cNvPr>
          <p:cNvSpPr txBox="1"/>
          <p:nvPr/>
        </p:nvSpPr>
        <p:spPr>
          <a:xfrm>
            <a:off x="427861" y="588139"/>
            <a:ext cx="10443339" cy="2677656"/>
          </a:xfrm>
          <a:prstGeom prst="rect">
            <a:avLst/>
          </a:prstGeom>
          <a:noFill/>
        </p:spPr>
        <p:txBody>
          <a:bodyPr wrap="square" rtlCol="0">
            <a:spAutoFit/>
          </a:bodyPr>
          <a:lstStyle/>
          <a:p>
            <a:r>
              <a:rPr lang="en-US" sz="2400" dirty="0"/>
              <a:t>There are many groups that claim to be Christian or are against </a:t>
            </a:r>
          </a:p>
          <a:p>
            <a:r>
              <a:rPr lang="en-US" sz="2400" dirty="0"/>
              <a:t>Christians who deny the essential teachings of the Christian faith.</a:t>
            </a:r>
            <a:br>
              <a:rPr lang="en-US" sz="2400" dirty="0"/>
            </a:br>
            <a:br>
              <a:rPr lang="en-US" sz="2400" dirty="0"/>
            </a:br>
            <a:r>
              <a:rPr lang="en-US" sz="2400" dirty="0"/>
              <a:t>They all use very similar techniques to twist Scripture and make assertions to get people to follow their teachings instead of the historical Christian teachings that are backed up by the Bible and church history.</a:t>
            </a:r>
          </a:p>
        </p:txBody>
      </p:sp>
      <p:pic>
        <p:nvPicPr>
          <p:cNvPr id="4" name="Picture 3">
            <a:extLst>
              <a:ext uri="{FF2B5EF4-FFF2-40B4-BE49-F238E27FC236}">
                <a16:creationId xmlns:a16="http://schemas.microsoft.com/office/drawing/2014/main" id="{3294B51E-9E5D-CE79-09A1-D46FE7E6891A}"/>
              </a:ext>
            </a:extLst>
          </p:cNvPr>
          <p:cNvPicPr>
            <a:picLocks noChangeAspect="1"/>
          </p:cNvPicPr>
          <p:nvPr/>
        </p:nvPicPr>
        <p:blipFill>
          <a:blip r:embed="rId2"/>
          <a:stretch>
            <a:fillRect/>
          </a:stretch>
        </p:blipFill>
        <p:spPr>
          <a:xfrm>
            <a:off x="708294" y="3885408"/>
            <a:ext cx="3109229" cy="2301439"/>
          </a:xfrm>
          <a:prstGeom prst="rect">
            <a:avLst/>
          </a:prstGeom>
        </p:spPr>
      </p:pic>
      <p:pic>
        <p:nvPicPr>
          <p:cNvPr id="6" name="Picture 5">
            <a:extLst>
              <a:ext uri="{FF2B5EF4-FFF2-40B4-BE49-F238E27FC236}">
                <a16:creationId xmlns:a16="http://schemas.microsoft.com/office/drawing/2014/main" id="{678F3C8D-4331-D833-FB0E-31B76DA03919}"/>
              </a:ext>
            </a:extLst>
          </p:cNvPr>
          <p:cNvPicPr>
            <a:picLocks noChangeAspect="1"/>
          </p:cNvPicPr>
          <p:nvPr/>
        </p:nvPicPr>
        <p:blipFill>
          <a:blip r:embed="rId3"/>
          <a:stretch>
            <a:fillRect/>
          </a:stretch>
        </p:blipFill>
        <p:spPr>
          <a:xfrm>
            <a:off x="6456664" y="2862192"/>
            <a:ext cx="3109230" cy="3899462"/>
          </a:xfrm>
          <a:prstGeom prst="rect">
            <a:avLst/>
          </a:prstGeom>
        </p:spPr>
      </p:pic>
    </p:spTree>
    <p:extLst>
      <p:ext uri="{BB962C8B-B14F-4D97-AF65-F5344CB8AC3E}">
        <p14:creationId xmlns:p14="http://schemas.microsoft.com/office/powerpoint/2010/main" val="289466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71180" y="1263169"/>
            <a:ext cx="7590867" cy="3139321"/>
          </a:xfrm>
          <a:prstGeom prst="rect">
            <a:avLst/>
          </a:prstGeom>
          <a:solidFill>
            <a:schemeClr val="tx1"/>
          </a:solidFill>
        </p:spPr>
        <p:txBody>
          <a:bodyPr wrap="square">
            <a:spAutoFit/>
          </a:bodyPr>
          <a:lstStyle/>
          <a:p>
            <a:r>
              <a:rPr lang="en-US" dirty="0">
                <a:solidFill>
                  <a:srgbClr val="1C1E21"/>
                </a:solidFill>
                <a:latin typeface="inherit"/>
                <a:ea typeface="Calibri" panose="020F0502020204030204" pitchFamily="34" charset="0"/>
                <a:cs typeface="Times New Roman" panose="02020603050405020304" pitchFamily="18" charset="0"/>
              </a:rPr>
              <a:t>In Islam there are Sunni Muslims, Shiite Muslims and Sufi Muslims. Typically the Muslim Country will adopt one of those traditions and not allow other teachings.  This is why there are no Islam cults in some Countries.</a:t>
            </a:r>
            <a:br>
              <a:rPr lang="en-US" dirty="0">
                <a:solidFill>
                  <a:srgbClr val="1C1E21"/>
                </a:solidFill>
                <a:latin typeface="inherit"/>
                <a:ea typeface="Calibri" panose="020F0502020204030204" pitchFamily="34" charset="0"/>
                <a:cs typeface="Times New Roman" panose="02020603050405020304" pitchFamily="18" charset="0"/>
              </a:rPr>
            </a:br>
            <a:br>
              <a:rPr lang="en-US" dirty="0">
                <a:solidFill>
                  <a:srgbClr val="1C1E21"/>
                </a:solidFill>
                <a:latin typeface="inherit"/>
                <a:ea typeface="Calibri" panose="020F0502020204030204" pitchFamily="34" charset="0"/>
                <a:cs typeface="Times New Roman" panose="02020603050405020304" pitchFamily="18" charset="0"/>
              </a:rPr>
            </a:br>
            <a:br>
              <a:rPr lang="en-US" dirty="0">
                <a:solidFill>
                  <a:srgbClr val="1C1E21"/>
                </a:solidFill>
                <a:latin typeface="inherit"/>
                <a:ea typeface="Calibri" panose="020F0502020204030204" pitchFamily="34" charset="0"/>
                <a:cs typeface="Times New Roman" panose="02020603050405020304" pitchFamily="18" charset="0"/>
              </a:rPr>
            </a:br>
            <a:r>
              <a:rPr lang="en-US" dirty="0">
                <a:solidFill>
                  <a:srgbClr val="1C1E21"/>
                </a:solidFill>
                <a:latin typeface="inherit"/>
                <a:ea typeface="Calibri" panose="020F0502020204030204" pitchFamily="34" charset="0"/>
                <a:cs typeface="Times New Roman" panose="02020603050405020304" pitchFamily="18" charset="0"/>
              </a:rPr>
              <a:t>Christianity may be adopted by a country but they do not prevent other faith traditions from practicing so it is common for a group claiming to be Christian will come in and try to convert Christians into their false beliefs.</a:t>
            </a:r>
            <a:endParaRPr lang="en-US" sz="1800" dirty="0">
              <a:solidFill>
                <a:srgbClr val="1C1E21"/>
              </a:solidFill>
              <a:effectLst/>
              <a:latin typeface="inherit"/>
              <a:ea typeface="Calibri" panose="020F0502020204030204" pitchFamily="34" charset="0"/>
              <a:cs typeface="Times New Roman" panose="02020603050405020304" pitchFamily="18" charset="0"/>
            </a:endParaRPr>
          </a:p>
          <a:p>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821CDD77-FDA3-5F34-DDD2-21D5EF0315F9}"/>
              </a:ext>
            </a:extLst>
          </p:cNvPr>
          <p:cNvPicPr>
            <a:picLocks noChangeAspect="1"/>
          </p:cNvPicPr>
          <p:nvPr/>
        </p:nvPicPr>
        <p:blipFill>
          <a:blip r:embed="rId2"/>
          <a:stretch>
            <a:fillRect/>
          </a:stretch>
        </p:blipFill>
        <p:spPr>
          <a:xfrm>
            <a:off x="8207284" y="238112"/>
            <a:ext cx="2949196" cy="2903472"/>
          </a:xfrm>
          <a:prstGeom prst="rect">
            <a:avLst/>
          </a:prstGeom>
        </p:spPr>
      </p:pic>
      <p:pic>
        <p:nvPicPr>
          <p:cNvPr id="7" name="Picture 6">
            <a:extLst>
              <a:ext uri="{FF2B5EF4-FFF2-40B4-BE49-F238E27FC236}">
                <a16:creationId xmlns:a16="http://schemas.microsoft.com/office/drawing/2014/main" id="{526FA1FE-9084-64F9-D108-53038BDFBD70}"/>
              </a:ext>
            </a:extLst>
          </p:cNvPr>
          <p:cNvPicPr>
            <a:picLocks noChangeAspect="1"/>
          </p:cNvPicPr>
          <p:nvPr/>
        </p:nvPicPr>
        <p:blipFill>
          <a:blip r:embed="rId3"/>
          <a:stretch>
            <a:fillRect/>
          </a:stretch>
        </p:blipFill>
        <p:spPr>
          <a:xfrm>
            <a:off x="8270037" y="3321500"/>
            <a:ext cx="3132091" cy="3406435"/>
          </a:xfrm>
          <a:prstGeom prst="rect">
            <a:avLst/>
          </a:prstGeom>
        </p:spPr>
      </p:pic>
    </p:spTree>
    <p:extLst>
      <p:ext uri="{BB962C8B-B14F-4D97-AF65-F5344CB8AC3E}">
        <p14:creationId xmlns:p14="http://schemas.microsoft.com/office/powerpoint/2010/main" val="220798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4AD69D-90F4-7DB4-F30E-39BB8071D861}"/>
              </a:ext>
            </a:extLst>
          </p:cNvPr>
          <p:cNvSpPr txBox="1"/>
          <p:nvPr/>
        </p:nvSpPr>
        <p:spPr>
          <a:xfrm>
            <a:off x="181534" y="904580"/>
            <a:ext cx="9141761" cy="1477328"/>
          </a:xfrm>
          <a:prstGeom prst="rect">
            <a:avLst/>
          </a:prstGeom>
          <a:solidFill>
            <a:schemeClr val="tx1"/>
          </a:solidFill>
        </p:spPr>
        <p:txBody>
          <a:bodyPr wrap="square">
            <a:spAutoFit/>
          </a:bodyPr>
          <a:lstStyle/>
          <a:p>
            <a:r>
              <a:rPr lang="en-US" dirty="0">
                <a:solidFill>
                  <a:srgbClr val="1C1E21"/>
                </a:solidFill>
                <a:latin typeface="inherit"/>
                <a:ea typeface="Calibri" panose="020F0502020204030204" pitchFamily="34" charset="0"/>
                <a:cs typeface="Times New Roman" panose="02020603050405020304" pitchFamily="18" charset="0"/>
              </a:rPr>
              <a:t>You do not need to study all the different kinds of cults.  You just need to remember to test everything to the Bible. If their teachings contradict the Bible, it is false.</a:t>
            </a:r>
            <a:endParaRPr lang="en-US" sz="1800" dirty="0">
              <a:solidFill>
                <a:srgbClr val="1C1E21"/>
              </a:solidFill>
              <a:effectLst/>
              <a:latin typeface="inherit"/>
              <a:ea typeface="Calibri" panose="020F0502020204030204" pitchFamily="34" charset="0"/>
              <a:cs typeface="Times New Roman" panose="02020603050405020304" pitchFamily="18" charset="0"/>
            </a:endParaRPr>
          </a:p>
          <a:p>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pic>
        <p:nvPicPr>
          <p:cNvPr id="6" name="Picture 5">
            <a:extLst>
              <a:ext uri="{FF2B5EF4-FFF2-40B4-BE49-F238E27FC236}">
                <a16:creationId xmlns:a16="http://schemas.microsoft.com/office/drawing/2014/main" id="{700A35F4-1B58-1F98-FA7A-F1B9DD8C03C2}"/>
              </a:ext>
            </a:extLst>
          </p:cNvPr>
          <p:cNvPicPr>
            <a:picLocks noChangeAspect="1"/>
          </p:cNvPicPr>
          <p:nvPr/>
        </p:nvPicPr>
        <p:blipFill>
          <a:blip r:embed="rId2"/>
          <a:stretch>
            <a:fillRect/>
          </a:stretch>
        </p:blipFill>
        <p:spPr>
          <a:xfrm>
            <a:off x="6714565" y="1911179"/>
            <a:ext cx="5021267" cy="4777517"/>
          </a:xfrm>
          <a:prstGeom prst="rect">
            <a:avLst/>
          </a:prstGeom>
        </p:spPr>
      </p:pic>
    </p:spTree>
    <p:extLst>
      <p:ext uri="{BB962C8B-B14F-4D97-AF65-F5344CB8AC3E}">
        <p14:creationId xmlns:p14="http://schemas.microsoft.com/office/powerpoint/2010/main" val="341223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751344"/>
            <a:ext cx="11167783" cy="5355312"/>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Cults will add works to the gospel, change scripture, give false teachings, and say they have new prophets and new revelation from God. They sometimes have new books to the Bible. They are very deceptive. They will use the same words that Christians use but they have different meanings. You must ask them to provide their definition to the words.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deny Jesus is God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deny the Trinity</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say you must do works to be saved and belong to their organization</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deny the Holy Spirit is God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have false prophecies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often will write a new books and add them to the Bible or use a new corrupted translation of the Bible </a:t>
            </a:r>
          </a:p>
          <a:p>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71520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2766E-0D30-88F5-5939-BD7DFEADC69B}"/>
              </a:ext>
            </a:extLst>
          </p:cNvPr>
          <p:cNvPicPr>
            <a:picLocks noChangeAspect="1"/>
          </p:cNvPicPr>
          <p:nvPr/>
        </p:nvPicPr>
        <p:blipFill>
          <a:blip r:embed="rId2"/>
          <a:stretch>
            <a:fillRect/>
          </a:stretch>
        </p:blipFill>
        <p:spPr>
          <a:xfrm>
            <a:off x="583918" y="341106"/>
            <a:ext cx="3381286" cy="5728000"/>
          </a:xfrm>
          <a:prstGeom prst="rect">
            <a:avLst/>
          </a:prstGeom>
        </p:spPr>
      </p:pic>
      <p:pic>
        <p:nvPicPr>
          <p:cNvPr id="5" name="Picture 4">
            <a:extLst>
              <a:ext uri="{FF2B5EF4-FFF2-40B4-BE49-F238E27FC236}">
                <a16:creationId xmlns:a16="http://schemas.microsoft.com/office/drawing/2014/main" id="{B18BCC07-E134-6F36-229D-D9F1EDD8DED4}"/>
              </a:ext>
            </a:extLst>
          </p:cNvPr>
          <p:cNvPicPr>
            <a:picLocks noChangeAspect="1"/>
          </p:cNvPicPr>
          <p:nvPr/>
        </p:nvPicPr>
        <p:blipFill>
          <a:blip r:embed="rId3"/>
          <a:stretch>
            <a:fillRect/>
          </a:stretch>
        </p:blipFill>
        <p:spPr>
          <a:xfrm>
            <a:off x="4529954" y="769389"/>
            <a:ext cx="3132091" cy="5319221"/>
          </a:xfrm>
          <a:prstGeom prst="rect">
            <a:avLst/>
          </a:prstGeom>
        </p:spPr>
      </p:pic>
      <p:pic>
        <p:nvPicPr>
          <p:cNvPr id="7" name="Picture 6">
            <a:extLst>
              <a:ext uri="{FF2B5EF4-FFF2-40B4-BE49-F238E27FC236}">
                <a16:creationId xmlns:a16="http://schemas.microsoft.com/office/drawing/2014/main" id="{D539BDF8-2F25-6417-48EE-9855F47A1B7E}"/>
              </a:ext>
            </a:extLst>
          </p:cNvPr>
          <p:cNvPicPr>
            <a:picLocks noChangeAspect="1"/>
          </p:cNvPicPr>
          <p:nvPr/>
        </p:nvPicPr>
        <p:blipFill>
          <a:blip r:embed="rId4"/>
          <a:stretch>
            <a:fillRect/>
          </a:stretch>
        </p:blipFill>
        <p:spPr>
          <a:xfrm>
            <a:off x="8078177" y="2574128"/>
            <a:ext cx="3808254" cy="2293707"/>
          </a:xfrm>
          <a:prstGeom prst="rect">
            <a:avLst/>
          </a:prstGeom>
        </p:spPr>
      </p:pic>
    </p:spTree>
    <p:extLst>
      <p:ext uri="{BB962C8B-B14F-4D97-AF65-F5344CB8AC3E}">
        <p14:creationId xmlns:p14="http://schemas.microsoft.com/office/powerpoint/2010/main" val="85031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1E9CBD-E37D-F1EE-AD82-5D9DC16C7343}"/>
              </a:ext>
            </a:extLst>
          </p:cNvPr>
          <p:cNvSpPr txBox="1"/>
          <p:nvPr/>
        </p:nvSpPr>
        <p:spPr>
          <a:xfrm>
            <a:off x="226357" y="483240"/>
            <a:ext cx="11167783" cy="1384995"/>
          </a:xfrm>
          <a:prstGeom prst="rect">
            <a:avLst/>
          </a:prstGeom>
          <a:solidFill>
            <a:schemeClr val="tx1"/>
          </a:solidFill>
        </p:spPr>
        <p:txBody>
          <a:bodyPr wrap="square">
            <a:spAutoFit/>
          </a:bodyPr>
          <a:lstStyle/>
          <a:p>
            <a:r>
              <a:rPr lang="en-US" sz="2800" dirty="0">
                <a:solidFill>
                  <a:srgbClr val="1C1E21"/>
                </a:solidFill>
                <a:effectLst/>
                <a:latin typeface="inherit"/>
                <a:ea typeface="Calibri" panose="020F0502020204030204" pitchFamily="34" charset="0"/>
                <a:cs typeface="Times New Roman" panose="02020603050405020304" pitchFamily="18" charset="0"/>
              </a:rPr>
              <a:t>Quick Review of the Trinity and the two natures of Jesus.</a:t>
            </a:r>
            <a:br>
              <a:rPr lang="en-US" sz="2800" dirty="0">
                <a:solidFill>
                  <a:srgbClr val="1C1E21"/>
                </a:solidFill>
                <a:effectLst/>
                <a:latin typeface="inherit"/>
                <a:ea typeface="Calibri" panose="020F0502020204030204" pitchFamily="34" charset="0"/>
                <a:cs typeface="Times New Roman" panose="02020603050405020304" pitchFamily="18" charset="0"/>
              </a:rPr>
            </a:br>
            <a:br>
              <a:rPr lang="en-US" sz="2800" dirty="0">
                <a:solidFill>
                  <a:srgbClr val="1C1E21"/>
                </a:solidFill>
                <a:effectLst/>
                <a:latin typeface="inherit"/>
                <a:ea typeface="Calibri" panose="020F0502020204030204" pitchFamily="34" charset="0"/>
                <a:cs typeface="Times New Roman" panose="02020603050405020304" pitchFamily="18" charset="0"/>
              </a:rPr>
            </a:br>
            <a:r>
              <a:rPr lang="en-US" sz="2800" dirty="0">
                <a:solidFill>
                  <a:srgbClr val="1C1E21"/>
                </a:solidFill>
                <a:effectLst/>
                <a:latin typeface="inherit"/>
                <a:ea typeface="Calibri" panose="020F0502020204030204" pitchFamily="34" charset="0"/>
                <a:cs typeface="Times New Roman" panose="02020603050405020304" pitchFamily="18" charset="0"/>
              </a:rPr>
              <a:t>This is the main attack from cults</a:t>
            </a:r>
            <a:endParaRPr lang="en-US" sz="2800" dirty="0"/>
          </a:p>
        </p:txBody>
      </p:sp>
      <p:pic>
        <p:nvPicPr>
          <p:cNvPr id="6" name="Picture 5">
            <a:extLst>
              <a:ext uri="{FF2B5EF4-FFF2-40B4-BE49-F238E27FC236}">
                <a16:creationId xmlns:a16="http://schemas.microsoft.com/office/drawing/2014/main" id="{95F121FE-AB8A-9540-DF4C-6363326CDAD4}"/>
              </a:ext>
            </a:extLst>
          </p:cNvPr>
          <p:cNvPicPr>
            <a:picLocks noChangeAspect="1"/>
          </p:cNvPicPr>
          <p:nvPr/>
        </p:nvPicPr>
        <p:blipFill>
          <a:blip r:embed="rId2"/>
          <a:stretch>
            <a:fillRect/>
          </a:stretch>
        </p:blipFill>
        <p:spPr>
          <a:xfrm>
            <a:off x="2609571" y="2571440"/>
            <a:ext cx="5241469" cy="3219759"/>
          </a:xfrm>
          <a:prstGeom prst="rect">
            <a:avLst/>
          </a:prstGeom>
        </p:spPr>
      </p:pic>
    </p:spTree>
    <p:extLst>
      <p:ext uri="{BB962C8B-B14F-4D97-AF65-F5344CB8AC3E}">
        <p14:creationId xmlns:p14="http://schemas.microsoft.com/office/powerpoint/2010/main" val="343519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20482" y="442137"/>
            <a:ext cx="3313318" cy="762000"/>
          </a:xfrm>
        </p:spPr>
        <p:txBody>
          <a:bodyPr/>
          <a:lstStyle/>
          <a:p>
            <a:r>
              <a:rPr lang="en-US" b="1" dirty="0">
                <a:solidFill>
                  <a:srgbClr val="00B0F0"/>
                </a:solidFill>
              </a:rPr>
              <a:t>One God/</a:t>
            </a:r>
            <a:br>
              <a:rPr lang="en-US" b="1" dirty="0">
                <a:solidFill>
                  <a:srgbClr val="00B0F0"/>
                </a:solidFill>
              </a:rPr>
            </a:br>
            <a:r>
              <a:rPr lang="en-US" b="1" dirty="0">
                <a:solidFill>
                  <a:srgbClr val="00B0F0"/>
                </a:solidFill>
              </a:rPr>
              <a:t>3 persons</a:t>
            </a:r>
          </a:p>
        </p:txBody>
      </p:sp>
      <p:sp>
        <p:nvSpPr>
          <p:cNvPr id="152579" name="Freeform 3"/>
          <p:cNvSpPr>
            <a:spLocks/>
          </p:cNvSpPr>
          <p:nvPr/>
        </p:nvSpPr>
        <p:spPr bwMode="auto">
          <a:xfrm>
            <a:off x="3581401" y="4343401"/>
            <a:ext cx="4856163" cy="409575"/>
          </a:xfrm>
          <a:custGeom>
            <a:avLst/>
            <a:gdLst/>
            <a:ahLst/>
            <a:cxnLst>
              <a:cxn ang="0">
                <a:pos x="1038" y="0"/>
              </a:cxn>
              <a:cxn ang="0">
                <a:pos x="5080" y="0"/>
              </a:cxn>
              <a:cxn ang="0">
                <a:pos x="6118" y="516"/>
              </a:cxn>
              <a:cxn ang="0">
                <a:pos x="0" y="516"/>
              </a:cxn>
              <a:cxn ang="0">
                <a:pos x="1038" y="0"/>
              </a:cxn>
            </a:cxnLst>
            <a:rect l="0" t="0" r="r" b="b"/>
            <a:pathLst>
              <a:path w="6118" h="516">
                <a:moveTo>
                  <a:pt x="1038" y="0"/>
                </a:moveTo>
                <a:lnTo>
                  <a:pt x="5080" y="0"/>
                </a:lnTo>
                <a:lnTo>
                  <a:pt x="6118" y="516"/>
                </a:lnTo>
                <a:lnTo>
                  <a:pt x="0" y="516"/>
                </a:lnTo>
                <a:lnTo>
                  <a:pt x="1038" y="0"/>
                </a:lnTo>
                <a:close/>
              </a:path>
            </a:pathLst>
          </a:custGeom>
          <a:solidFill>
            <a:srgbClr val="FF001F"/>
          </a:solidFill>
          <a:ln w="12700">
            <a:solidFill>
              <a:srgbClr val="000000"/>
            </a:solidFill>
            <a:prstDash val="solid"/>
            <a:round/>
            <a:headEnd/>
            <a:tailEnd/>
          </a:ln>
        </p:spPr>
        <p:txBody>
          <a:bodyPr>
            <a:prstTxWarp prst="textNoShape">
              <a:avLst/>
            </a:prstTxWarp>
          </a:bodyPr>
          <a:lstStyle/>
          <a:p>
            <a:endParaRPr lang="en-US" dirty="0"/>
          </a:p>
        </p:txBody>
      </p:sp>
      <p:sp>
        <p:nvSpPr>
          <p:cNvPr id="152580" name="Freeform 4"/>
          <p:cNvSpPr>
            <a:spLocks/>
          </p:cNvSpPr>
          <p:nvPr/>
        </p:nvSpPr>
        <p:spPr bwMode="auto">
          <a:xfrm>
            <a:off x="3581401" y="1905000"/>
            <a:ext cx="2468563" cy="2876550"/>
          </a:xfrm>
          <a:custGeom>
            <a:avLst/>
            <a:gdLst/>
            <a:ahLst/>
            <a:cxnLst>
              <a:cxn ang="0">
                <a:pos x="1036" y="3106"/>
              </a:cxn>
              <a:cxn ang="0">
                <a:pos x="0" y="3624"/>
              </a:cxn>
              <a:cxn ang="0">
                <a:pos x="3110" y="0"/>
              </a:cxn>
              <a:cxn ang="0">
                <a:pos x="3110" y="724"/>
              </a:cxn>
              <a:cxn ang="0">
                <a:pos x="1036" y="3106"/>
              </a:cxn>
            </a:cxnLst>
            <a:rect l="0" t="0" r="r" b="b"/>
            <a:pathLst>
              <a:path w="3110" h="3624">
                <a:moveTo>
                  <a:pt x="1036" y="3106"/>
                </a:moveTo>
                <a:lnTo>
                  <a:pt x="0" y="3624"/>
                </a:lnTo>
                <a:lnTo>
                  <a:pt x="3110" y="0"/>
                </a:lnTo>
                <a:lnTo>
                  <a:pt x="3110" y="724"/>
                </a:lnTo>
                <a:lnTo>
                  <a:pt x="1036" y="3106"/>
                </a:lnTo>
                <a:close/>
              </a:path>
            </a:pathLst>
          </a:custGeom>
          <a:solidFill>
            <a:srgbClr val="0000FF"/>
          </a:solidFill>
          <a:ln w="12700">
            <a:solidFill>
              <a:srgbClr val="000000"/>
            </a:solidFill>
            <a:prstDash val="solid"/>
            <a:round/>
            <a:headEnd/>
            <a:tailEnd/>
          </a:ln>
        </p:spPr>
        <p:txBody>
          <a:bodyPr>
            <a:prstTxWarp prst="textNoShape">
              <a:avLst/>
            </a:prstTxWarp>
          </a:bodyPr>
          <a:lstStyle/>
          <a:p>
            <a:endParaRPr lang="en-US" dirty="0"/>
          </a:p>
        </p:txBody>
      </p:sp>
      <p:sp>
        <p:nvSpPr>
          <p:cNvPr id="152581" name="Freeform 5"/>
          <p:cNvSpPr>
            <a:spLocks/>
          </p:cNvSpPr>
          <p:nvPr/>
        </p:nvSpPr>
        <p:spPr bwMode="auto">
          <a:xfrm>
            <a:off x="6019801" y="1905000"/>
            <a:ext cx="2468563" cy="2876550"/>
          </a:xfrm>
          <a:custGeom>
            <a:avLst/>
            <a:gdLst/>
            <a:ahLst/>
            <a:cxnLst>
              <a:cxn ang="0">
                <a:pos x="2074" y="3106"/>
              </a:cxn>
              <a:cxn ang="0">
                <a:pos x="3110" y="3624"/>
              </a:cxn>
              <a:cxn ang="0">
                <a:pos x="0" y="0"/>
              </a:cxn>
              <a:cxn ang="0">
                <a:pos x="0" y="724"/>
              </a:cxn>
              <a:cxn ang="0">
                <a:pos x="2074" y="3106"/>
              </a:cxn>
            </a:cxnLst>
            <a:rect l="0" t="0" r="r" b="b"/>
            <a:pathLst>
              <a:path w="3110" h="3624">
                <a:moveTo>
                  <a:pt x="2074" y="3106"/>
                </a:moveTo>
                <a:lnTo>
                  <a:pt x="3110" y="3624"/>
                </a:lnTo>
                <a:lnTo>
                  <a:pt x="0" y="0"/>
                </a:lnTo>
                <a:lnTo>
                  <a:pt x="0" y="724"/>
                </a:lnTo>
                <a:lnTo>
                  <a:pt x="2074" y="3106"/>
                </a:lnTo>
                <a:close/>
              </a:path>
            </a:pathLst>
          </a:custGeom>
          <a:solidFill>
            <a:srgbClr val="00FF00"/>
          </a:solidFill>
          <a:ln w="12700">
            <a:solidFill>
              <a:srgbClr val="000000"/>
            </a:solidFill>
            <a:prstDash val="solid"/>
            <a:round/>
            <a:headEnd/>
            <a:tailEnd/>
          </a:ln>
        </p:spPr>
        <p:txBody>
          <a:bodyPr>
            <a:prstTxWarp prst="textNoShape">
              <a:avLst/>
            </a:prstTxWarp>
          </a:bodyPr>
          <a:lstStyle/>
          <a:p>
            <a:endParaRPr lang="en-US" dirty="0"/>
          </a:p>
        </p:txBody>
      </p:sp>
      <p:sp>
        <p:nvSpPr>
          <p:cNvPr id="152582" name="Text Box 6"/>
          <p:cNvSpPr txBox="1">
            <a:spLocks noChangeArrowheads="1"/>
          </p:cNvSpPr>
          <p:nvPr/>
        </p:nvSpPr>
        <p:spPr bwMode="auto">
          <a:xfrm>
            <a:off x="5523118" y="2933531"/>
            <a:ext cx="1237839" cy="1754326"/>
          </a:xfrm>
          <a:prstGeom prst="rect">
            <a:avLst/>
          </a:prstGeom>
          <a:noFill/>
          <a:ln w="9525">
            <a:noFill/>
            <a:miter lim="800000"/>
            <a:headEnd/>
            <a:tailEnd/>
          </a:ln>
          <a:effectLst/>
        </p:spPr>
        <p:txBody>
          <a:bodyPr wrap="none">
            <a:prstTxWarp prst="textNoShape">
              <a:avLst/>
            </a:prstTxWarp>
            <a:spAutoFit/>
          </a:bodyPr>
          <a:lstStyle/>
          <a:p>
            <a:r>
              <a:rPr lang="en-US" b="1" dirty="0"/>
              <a:t>One Divine</a:t>
            </a:r>
          </a:p>
          <a:p>
            <a:r>
              <a:rPr lang="en-US" b="1" dirty="0"/>
              <a:t> Substance</a:t>
            </a:r>
          </a:p>
          <a:p>
            <a:r>
              <a:rPr lang="en-US" b="1" dirty="0"/>
              <a:t>Being</a:t>
            </a:r>
          </a:p>
          <a:p>
            <a:r>
              <a:rPr lang="en-US" b="1" dirty="0"/>
              <a:t>Essence</a:t>
            </a:r>
          </a:p>
          <a:p>
            <a:r>
              <a:rPr lang="en-US" b="1" dirty="0"/>
              <a:t>Nature</a:t>
            </a:r>
          </a:p>
          <a:p>
            <a:r>
              <a:rPr lang="en-US" dirty="0"/>
              <a:t>    </a:t>
            </a:r>
          </a:p>
        </p:txBody>
      </p:sp>
      <p:sp>
        <p:nvSpPr>
          <p:cNvPr id="152583" name="Text Box 7"/>
          <p:cNvSpPr txBox="1">
            <a:spLocks noChangeArrowheads="1"/>
          </p:cNvSpPr>
          <p:nvPr/>
        </p:nvSpPr>
        <p:spPr bwMode="auto">
          <a:xfrm>
            <a:off x="6049964" y="1535668"/>
            <a:ext cx="787075" cy="369332"/>
          </a:xfrm>
          <a:prstGeom prst="rect">
            <a:avLst/>
          </a:prstGeom>
          <a:noFill/>
          <a:ln w="9525">
            <a:noFill/>
            <a:miter lim="800000"/>
            <a:headEnd/>
            <a:tailEnd/>
          </a:ln>
          <a:effectLst/>
        </p:spPr>
        <p:txBody>
          <a:bodyPr wrap="none">
            <a:prstTxWarp prst="textNoShape">
              <a:avLst/>
            </a:prstTxWarp>
            <a:spAutoFit/>
          </a:bodyPr>
          <a:lstStyle/>
          <a:p>
            <a:r>
              <a:rPr lang="en-US" dirty="0"/>
              <a:t>Father</a:t>
            </a:r>
          </a:p>
        </p:txBody>
      </p:sp>
      <p:sp>
        <p:nvSpPr>
          <p:cNvPr id="152585" name="Text Box 9"/>
          <p:cNvSpPr txBox="1">
            <a:spLocks noChangeArrowheads="1"/>
          </p:cNvSpPr>
          <p:nvPr/>
        </p:nvSpPr>
        <p:spPr bwMode="auto">
          <a:xfrm>
            <a:off x="8305800" y="4800600"/>
            <a:ext cx="1231427" cy="369332"/>
          </a:xfrm>
          <a:prstGeom prst="rect">
            <a:avLst/>
          </a:prstGeom>
          <a:noFill/>
          <a:ln w="9525">
            <a:noFill/>
            <a:miter lim="800000"/>
            <a:headEnd/>
            <a:tailEnd/>
          </a:ln>
          <a:effectLst/>
        </p:spPr>
        <p:txBody>
          <a:bodyPr wrap="none">
            <a:prstTxWarp prst="textNoShape">
              <a:avLst/>
            </a:prstTxWarp>
            <a:spAutoFit/>
          </a:bodyPr>
          <a:lstStyle/>
          <a:p>
            <a:r>
              <a:rPr lang="en-US" b="1" dirty="0"/>
              <a:t>Holy Spirit</a:t>
            </a:r>
            <a:r>
              <a:rPr lang="en-US" dirty="0"/>
              <a:t> </a:t>
            </a:r>
          </a:p>
        </p:txBody>
      </p:sp>
      <p:sp>
        <p:nvSpPr>
          <p:cNvPr id="152586" name="Oval 10"/>
          <p:cNvSpPr>
            <a:spLocks noChangeArrowheads="1"/>
          </p:cNvSpPr>
          <p:nvPr/>
        </p:nvSpPr>
        <p:spPr bwMode="auto">
          <a:xfrm>
            <a:off x="1905000" y="4267200"/>
            <a:ext cx="1828800" cy="19050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endParaRPr lang="en-US" dirty="0"/>
          </a:p>
        </p:txBody>
      </p:sp>
      <p:sp>
        <p:nvSpPr>
          <p:cNvPr id="152587" name="Line 11"/>
          <p:cNvSpPr>
            <a:spLocks noChangeShapeType="1"/>
          </p:cNvSpPr>
          <p:nvPr/>
        </p:nvSpPr>
        <p:spPr bwMode="auto">
          <a:xfrm>
            <a:off x="2743200" y="4267200"/>
            <a:ext cx="0" cy="1905000"/>
          </a:xfrm>
          <a:prstGeom prst="line">
            <a:avLst/>
          </a:prstGeom>
          <a:noFill/>
          <a:ln w="9525">
            <a:solidFill>
              <a:schemeClr val="tx1"/>
            </a:solidFill>
            <a:round/>
            <a:headEnd/>
            <a:tailEnd/>
          </a:ln>
          <a:effectLst/>
        </p:spPr>
        <p:txBody>
          <a:bodyPr>
            <a:prstTxWarp prst="textNoShape">
              <a:avLst/>
            </a:prstTxWarp>
          </a:bodyPr>
          <a:lstStyle/>
          <a:p>
            <a:endParaRPr lang="en-US" dirty="0"/>
          </a:p>
        </p:txBody>
      </p:sp>
      <p:sp>
        <p:nvSpPr>
          <p:cNvPr id="152588" name="Text Box 12"/>
          <p:cNvSpPr txBox="1">
            <a:spLocks noChangeArrowheads="1"/>
          </p:cNvSpPr>
          <p:nvPr/>
        </p:nvSpPr>
        <p:spPr bwMode="auto">
          <a:xfrm>
            <a:off x="2778369" y="4794739"/>
            <a:ext cx="808426" cy="584775"/>
          </a:xfrm>
          <a:prstGeom prst="rect">
            <a:avLst/>
          </a:prstGeom>
          <a:noFill/>
          <a:ln w="9525">
            <a:noFill/>
            <a:miter lim="800000"/>
            <a:headEnd/>
            <a:tailEnd/>
          </a:ln>
          <a:effectLst/>
        </p:spPr>
        <p:txBody>
          <a:bodyPr wrap="none">
            <a:prstTxWarp prst="textNoShape">
              <a:avLst/>
            </a:prstTxWarp>
            <a:spAutoFit/>
          </a:bodyPr>
          <a:lstStyle/>
          <a:p>
            <a:r>
              <a:rPr lang="en-US" sz="1600" u="sng" dirty="0">
                <a:solidFill>
                  <a:srgbClr val="FFFF00"/>
                </a:solidFill>
              </a:rPr>
              <a:t>Divine</a:t>
            </a:r>
          </a:p>
          <a:p>
            <a:r>
              <a:rPr lang="en-US" sz="1600" dirty="0">
                <a:solidFill>
                  <a:srgbClr val="FFFF00"/>
                </a:solidFill>
              </a:rPr>
              <a:t> Nature</a:t>
            </a:r>
          </a:p>
        </p:txBody>
      </p:sp>
      <p:sp>
        <p:nvSpPr>
          <p:cNvPr id="152589" name="Text Box 13"/>
          <p:cNvSpPr txBox="1">
            <a:spLocks noChangeArrowheads="1"/>
          </p:cNvSpPr>
          <p:nvPr/>
        </p:nvSpPr>
        <p:spPr bwMode="auto">
          <a:xfrm>
            <a:off x="1981201" y="4794740"/>
            <a:ext cx="788999" cy="584775"/>
          </a:xfrm>
          <a:prstGeom prst="rect">
            <a:avLst/>
          </a:prstGeom>
          <a:noFill/>
          <a:ln w="9525">
            <a:noFill/>
            <a:miter lim="800000"/>
            <a:headEnd/>
            <a:tailEnd/>
          </a:ln>
          <a:effectLst/>
        </p:spPr>
        <p:txBody>
          <a:bodyPr wrap="none">
            <a:prstTxWarp prst="textNoShape">
              <a:avLst/>
            </a:prstTxWarp>
            <a:spAutoFit/>
          </a:bodyPr>
          <a:lstStyle/>
          <a:p>
            <a:r>
              <a:rPr lang="en-US" sz="1600" u="sng" dirty="0">
                <a:solidFill>
                  <a:srgbClr val="FFFF00"/>
                </a:solidFill>
              </a:rPr>
              <a:t>Human</a:t>
            </a:r>
          </a:p>
          <a:p>
            <a:r>
              <a:rPr lang="en-US" sz="1600" dirty="0">
                <a:solidFill>
                  <a:srgbClr val="FFFF00"/>
                </a:solidFill>
              </a:rPr>
              <a:t>Nature</a:t>
            </a:r>
          </a:p>
        </p:txBody>
      </p:sp>
      <p:sp>
        <p:nvSpPr>
          <p:cNvPr id="2" name="Text Box 7">
            <a:extLst>
              <a:ext uri="{FF2B5EF4-FFF2-40B4-BE49-F238E27FC236}">
                <a16:creationId xmlns:a16="http://schemas.microsoft.com/office/drawing/2014/main" id="{19F06193-05AF-BFA0-A870-B3D5A8700A84}"/>
              </a:ext>
            </a:extLst>
          </p:cNvPr>
          <p:cNvSpPr txBox="1">
            <a:spLocks noChangeArrowheads="1"/>
          </p:cNvSpPr>
          <p:nvPr/>
        </p:nvSpPr>
        <p:spPr bwMode="auto">
          <a:xfrm>
            <a:off x="2466079" y="3810694"/>
            <a:ext cx="534121" cy="369332"/>
          </a:xfrm>
          <a:prstGeom prst="rect">
            <a:avLst/>
          </a:prstGeom>
          <a:noFill/>
          <a:ln w="9525">
            <a:noFill/>
            <a:miter lim="800000"/>
            <a:headEnd/>
            <a:tailEnd/>
          </a:ln>
          <a:effectLst/>
        </p:spPr>
        <p:txBody>
          <a:bodyPr wrap="none">
            <a:prstTxWarp prst="textNoShape">
              <a:avLst/>
            </a:prstTxWarp>
            <a:spAutoFit/>
          </a:bodyPr>
          <a:lstStyle/>
          <a:p>
            <a:r>
              <a:rPr lang="en-US" dirty="0"/>
              <a:t>Son</a:t>
            </a:r>
          </a:p>
        </p:txBody>
      </p:sp>
      <p:pic>
        <p:nvPicPr>
          <p:cNvPr id="3" name="Picture 2">
            <a:extLst>
              <a:ext uri="{FF2B5EF4-FFF2-40B4-BE49-F238E27FC236}">
                <a16:creationId xmlns:a16="http://schemas.microsoft.com/office/drawing/2014/main" id="{E1E70CBE-D4E1-A5CF-CFCD-89927290509F}"/>
              </a:ext>
            </a:extLst>
          </p:cNvPr>
          <p:cNvPicPr>
            <a:picLocks noChangeAspect="1"/>
          </p:cNvPicPr>
          <p:nvPr/>
        </p:nvPicPr>
        <p:blipFill>
          <a:blip r:embed="rId3"/>
          <a:stretch>
            <a:fillRect/>
          </a:stretch>
        </p:blipFill>
        <p:spPr>
          <a:xfrm>
            <a:off x="6888164" y="1282723"/>
            <a:ext cx="964918" cy="717805"/>
          </a:xfrm>
          <a:prstGeom prst="rect">
            <a:avLst/>
          </a:prstGeom>
        </p:spPr>
      </p:pic>
      <p:pic>
        <p:nvPicPr>
          <p:cNvPr id="4" name="Picture 3">
            <a:extLst>
              <a:ext uri="{FF2B5EF4-FFF2-40B4-BE49-F238E27FC236}">
                <a16:creationId xmlns:a16="http://schemas.microsoft.com/office/drawing/2014/main" id="{A23B1100-2E8A-A352-94F8-D128CE5FDE1E}"/>
              </a:ext>
            </a:extLst>
          </p:cNvPr>
          <p:cNvPicPr>
            <a:picLocks noChangeAspect="1"/>
          </p:cNvPicPr>
          <p:nvPr/>
        </p:nvPicPr>
        <p:blipFill>
          <a:blip r:embed="rId4"/>
          <a:stretch>
            <a:fillRect/>
          </a:stretch>
        </p:blipFill>
        <p:spPr>
          <a:xfrm>
            <a:off x="2216310" y="3047306"/>
            <a:ext cx="1053779" cy="837619"/>
          </a:xfrm>
          <a:prstGeom prst="rect">
            <a:avLst/>
          </a:prstGeom>
        </p:spPr>
      </p:pic>
      <p:pic>
        <p:nvPicPr>
          <p:cNvPr id="5" name="Picture 4">
            <a:extLst>
              <a:ext uri="{FF2B5EF4-FFF2-40B4-BE49-F238E27FC236}">
                <a16:creationId xmlns:a16="http://schemas.microsoft.com/office/drawing/2014/main" id="{B07BC7DD-72D5-9C8E-1A55-7E0F1A796A95}"/>
              </a:ext>
            </a:extLst>
          </p:cNvPr>
          <p:cNvPicPr>
            <a:picLocks noChangeAspect="1"/>
          </p:cNvPicPr>
          <p:nvPr/>
        </p:nvPicPr>
        <p:blipFill>
          <a:blip r:embed="rId5"/>
          <a:stretch>
            <a:fillRect/>
          </a:stretch>
        </p:blipFill>
        <p:spPr>
          <a:xfrm>
            <a:off x="8550275" y="4027516"/>
            <a:ext cx="940118" cy="767223"/>
          </a:xfrm>
          <a:prstGeom prst="rect">
            <a:avLst/>
          </a:prstGeom>
        </p:spPr>
      </p:pic>
      <p:pic>
        <p:nvPicPr>
          <p:cNvPr id="7" name="Picture 6">
            <a:extLst>
              <a:ext uri="{FF2B5EF4-FFF2-40B4-BE49-F238E27FC236}">
                <a16:creationId xmlns:a16="http://schemas.microsoft.com/office/drawing/2014/main" id="{3DD761A2-9807-22D1-FB9D-20D963A260A8}"/>
              </a:ext>
            </a:extLst>
          </p:cNvPr>
          <p:cNvPicPr>
            <a:picLocks noChangeAspect="1"/>
          </p:cNvPicPr>
          <p:nvPr/>
        </p:nvPicPr>
        <p:blipFill>
          <a:blip r:embed="rId6"/>
          <a:stretch>
            <a:fillRect/>
          </a:stretch>
        </p:blipFill>
        <p:spPr>
          <a:xfrm>
            <a:off x="7496412" y="2320221"/>
            <a:ext cx="1882303" cy="1607959"/>
          </a:xfrm>
          <a:prstGeom prst="rect">
            <a:avLst/>
          </a:prstGeom>
        </p:spPr>
      </p:pic>
      <p:pic>
        <p:nvPicPr>
          <p:cNvPr id="9" name="Picture 8">
            <a:extLst>
              <a:ext uri="{FF2B5EF4-FFF2-40B4-BE49-F238E27FC236}">
                <a16:creationId xmlns:a16="http://schemas.microsoft.com/office/drawing/2014/main" id="{72489A62-9EAD-654B-BCC0-EF0D2E589332}"/>
              </a:ext>
            </a:extLst>
          </p:cNvPr>
          <p:cNvPicPr>
            <a:picLocks noChangeAspect="1"/>
          </p:cNvPicPr>
          <p:nvPr/>
        </p:nvPicPr>
        <p:blipFill>
          <a:blip r:embed="rId7"/>
          <a:stretch>
            <a:fillRect/>
          </a:stretch>
        </p:blipFill>
        <p:spPr>
          <a:xfrm>
            <a:off x="550118" y="5466689"/>
            <a:ext cx="2034455" cy="556798"/>
          </a:xfrm>
          <a:prstGeom prst="rect">
            <a:avLst/>
          </a:prstGeom>
        </p:spPr>
      </p:pic>
      <p:pic>
        <p:nvPicPr>
          <p:cNvPr id="11" name="Picture 10">
            <a:extLst>
              <a:ext uri="{FF2B5EF4-FFF2-40B4-BE49-F238E27FC236}">
                <a16:creationId xmlns:a16="http://schemas.microsoft.com/office/drawing/2014/main" id="{5F3A1E6E-FF6F-CF69-9163-454ED223B974}"/>
              </a:ext>
            </a:extLst>
          </p:cNvPr>
          <p:cNvPicPr>
            <a:picLocks noChangeAspect="1"/>
          </p:cNvPicPr>
          <p:nvPr/>
        </p:nvPicPr>
        <p:blipFill>
          <a:blip r:embed="rId8"/>
          <a:stretch>
            <a:fillRect/>
          </a:stretch>
        </p:blipFill>
        <p:spPr>
          <a:xfrm>
            <a:off x="2925966" y="5421277"/>
            <a:ext cx="1457326" cy="485776"/>
          </a:xfrm>
          <a:prstGeom prst="rect">
            <a:avLst/>
          </a:prstGeom>
        </p:spPr>
      </p:pic>
      <p:pic>
        <p:nvPicPr>
          <p:cNvPr id="8" name="Picture 7">
            <a:extLst>
              <a:ext uri="{FF2B5EF4-FFF2-40B4-BE49-F238E27FC236}">
                <a16:creationId xmlns:a16="http://schemas.microsoft.com/office/drawing/2014/main" id="{D6E35BAD-F5FB-3F06-5E9F-634D2E817EE0}"/>
              </a:ext>
            </a:extLst>
          </p:cNvPr>
          <p:cNvPicPr>
            <a:picLocks noChangeAspect="1"/>
          </p:cNvPicPr>
          <p:nvPr/>
        </p:nvPicPr>
        <p:blipFill>
          <a:blip r:embed="rId9"/>
          <a:stretch>
            <a:fillRect/>
          </a:stretch>
        </p:blipFill>
        <p:spPr>
          <a:xfrm>
            <a:off x="3802134" y="464899"/>
            <a:ext cx="2027096" cy="746825"/>
          </a:xfrm>
          <a:prstGeom prst="rect">
            <a:avLst/>
          </a:prstGeom>
        </p:spPr>
      </p:pic>
    </p:spTree>
    <p:extLst>
      <p:ext uri="{BB962C8B-B14F-4D97-AF65-F5344CB8AC3E}">
        <p14:creationId xmlns:p14="http://schemas.microsoft.com/office/powerpoint/2010/main" val="1797195909"/>
      </p:ext>
    </p:ext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09800" y="76200"/>
            <a:ext cx="7772400" cy="609600"/>
          </a:xfrm>
        </p:spPr>
        <p:txBody>
          <a:bodyPr>
            <a:normAutofit fontScale="90000"/>
          </a:bodyPr>
          <a:lstStyle/>
          <a:p>
            <a:pPr algn="ctr"/>
            <a:r>
              <a:rPr lang="en-US" sz="4000" dirty="0">
                <a:solidFill>
                  <a:srgbClr val="FFFF00"/>
                </a:solidFill>
                <a:latin typeface="Arial" charset="0"/>
              </a:rPr>
              <a:t>The Incarnation</a:t>
            </a:r>
            <a:endParaRPr lang="en-US" dirty="0">
              <a:solidFill>
                <a:srgbClr val="FFFF00"/>
              </a:solidFill>
            </a:endParaRPr>
          </a:p>
        </p:txBody>
      </p:sp>
      <p:pic>
        <p:nvPicPr>
          <p:cNvPr id="105476" name="Picture 4" descr="Incarnation"/>
          <p:cNvPicPr>
            <a:picLocks noGrp="1" noChangeAspect="1" noChangeArrowheads="1"/>
          </p:cNvPicPr>
          <p:nvPr>
            <p:ph idx="1"/>
          </p:nvPr>
        </p:nvPicPr>
        <p:blipFill>
          <a:blip r:embed="rId3"/>
          <a:srcRect/>
          <a:stretch>
            <a:fillRect/>
          </a:stretch>
        </p:blipFill>
        <p:spPr>
          <a:xfrm>
            <a:off x="1621098" y="659494"/>
            <a:ext cx="7994590" cy="6084207"/>
          </a:xfrm>
        </p:spPr>
      </p:pic>
      <p:sp>
        <p:nvSpPr>
          <p:cNvPr id="2" name="Rectangle 1">
            <a:extLst>
              <a:ext uri="{FF2B5EF4-FFF2-40B4-BE49-F238E27FC236}">
                <a16:creationId xmlns:a16="http://schemas.microsoft.com/office/drawing/2014/main" id="{85089D57-8085-4D92-A49C-B1B5AE68AFD9}"/>
              </a:ext>
            </a:extLst>
          </p:cNvPr>
          <p:cNvSpPr/>
          <p:nvPr/>
        </p:nvSpPr>
        <p:spPr>
          <a:xfrm>
            <a:off x="1748855" y="685801"/>
            <a:ext cx="4572000" cy="584775"/>
          </a:xfrm>
          <a:prstGeom prst="rect">
            <a:avLst/>
          </a:prstGeom>
        </p:spPr>
        <p:txBody>
          <a:bodyPr>
            <a:spAutoFit/>
          </a:bodyPr>
          <a:lstStyle/>
          <a:p>
            <a:r>
              <a:rPr lang="en-US" sz="1600" dirty="0"/>
              <a:t>Jn. 14:9</a:t>
            </a:r>
            <a:r>
              <a:rPr lang="en-US" sz="1600" i="1" dirty="0"/>
              <a:t> —</a:t>
            </a:r>
            <a:r>
              <a:rPr lang="en-US" sz="1600" dirty="0"/>
              <a:t>“</a:t>
            </a:r>
            <a:r>
              <a:rPr lang="en-US" sz="1600" i="1" dirty="0"/>
              <a:t>He who has seen Me has seen the Father.”</a:t>
            </a:r>
            <a:endParaRPr lang="en-US" sz="1600" dirty="0"/>
          </a:p>
        </p:txBody>
      </p:sp>
      <p:sp>
        <p:nvSpPr>
          <p:cNvPr id="5" name="TextBox 4">
            <a:extLst>
              <a:ext uri="{FF2B5EF4-FFF2-40B4-BE49-F238E27FC236}">
                <a16:creationId xmlns:a16="http://schemas.microsoft.com/office/drawing/2014/main" id="{3AAC49E6-448C-4CCF-AE4B-0E28CAB73FFD}"/>
              </a:ext>
            </a:extLst>
          </p:cNvPr>
          <p:cNvSpPr txBox="1"/>
          <p:nvPr/>
        </p:nvSpPr>
        <p:spPr>
          <a:xfrm>
            <a:off x="1621098" y="5162169"/>
            <a:ext cx="4041491" cy="338554"/>
          </a:xfrm>
          <a:prstGeom prst="rect">
            <a:avLst/>
          </a:prstGeom>
          <a:noFill/>
        </p:spPr>
        <p:txBody>
          <a:bodyPr wrap="none" rtlCol="0">
            <a:spAutoFit/>
          </a:bodyPr>
          <a:lstStyle/>
          <a:p>
            <a:r>
              <a:rPr lang="en-US" sz="1600" dirty="0"/>
              <a:t>John 14:28 “….for the Father is greater than I”</a:t>
            </a:r>
          </a:p>
        </p:txBody>
      </p:sp>
      <p:sp>
        <p:nvSpPr>
          <p:cNvPr id="3" name="Rectangle 2">
            <a:extLst>
              <a:ext uri="{FF2B5EF4-FFF2-40B4-BE49-F238E27FC236}">
                <a16:creationId xmlns:a16="http://schemas.microsoft.com/office/drawing/2014/main" id="{FA4001F5-AF01-4C8E-804B-C904CA12B292}"/>
              </a:ext>
            </a:extLst>
          </p:cNvPr>
          <p:cNvSpPr/>
          <p:nvPr/>
        </p:nvSpPr>
        <p:spPr>
          <a:xfrm>
            <a:off x="1748855" y="1269094"/>
            <a:ext cx="2552494" cy="461665"/>
          </a:xfrm>
          <a:prstGeom prst="rect">
            <a:avLst/>
          </a:prstGeom>
        </p:spPr>
        <p:txBody>
          <a:bodyPr wrap="none">
            <a:spAutoFit/>
          </a:bodyPr>
          <a:lstStyle/>
          <a:p>
            <a:r>
              <a:rPr lang="en-US" sz="1200" dirty="0">
                <a:solidFill>
                  <a:srgbClr val="001320"/>
                </a:solidFill>
                <a:latin typeface="Arimo" panose="020B0604020202020204" pitchFamily="34" charset="0"/>
              </a:rPr>
              <a:t>John 10:30 “I and the Father are one.“</a:t>
            </a:r>
            <a:br>
              <a:rPr lang="en-US" sz="1200" dirty="0">
                <a:solidFill>
                  <a:srgbClr val="001320"/>
                </a:solidFill>
                <a:latin typeface="Arimo" panose="020B0604020202020204" pitchFamily="34" charset="0"/>
              </a:rPr>
            </a:br>
            <a:r>
              <a:rPr lang="en-US" sz="1200" dirty="0">
                <a:solidFill>
                  <a:srgbClr val="001320"/>
                </a:solidFill>
                <a:latin typeface="Arimo" panose="020B0604020202020204" pitchFamily="34" charset="0"/>
              </a:rPr>
              <a:t>John 8:58  “I AM”</a:t>
            </a:r>
            <a:endParaRPr lang="en-US" sz="1200" dirty="0"/>
          </a:p>
        </p:txBody>
      </p:sp>
      <p:sp>
        <p:nvSpPr>
          <p:cNvPr id="4" name="Rectangle 3">
            <a:extLst>
              <a:ext uri="{FF2B5EF4-FFF2-40B4-BE49-F238E27FC236}">
                <a16:creationId xmlns:a16="http://schemas.microsoft.com/office/drawing/2014/main" id="{1D4CC328-0587-419A-B4F7-9AD774AF3415}"/>
              </a:ext>
            </a:extLst>
          </p:cNvPr>
          <p:cNvSpPr/>
          <p:nvPr/>
        </p:nvSpPr>
        <p:spPr>
          <a:xfrm>
            <a:off x="1524000" y="5736211"/>
            <a:ext cx="4572000" cy="830997"/>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Matt 24:36-"But about that day or hour no one knows, not even the angels in heaven, nor the Son, but only the Father.</a:t>
            </a:r>
          </a:p>
        </p:txBody>
      </p:sp>
      <p:sp>
        <p:nvSpPr>
          <p:cNvPr id="6" name="Rectangle 5">
            <a:extLst>
              <a:ext uri="{FF2B5EF4-FFF2-40B4-BE49-F238E27FC236}">
                <a16:creationId xmlns:a16="http://schemas.microsoft.com/office/drawing/2014/main" id="{ABEEEA05-8074-41B2-8CD9-F8AFCEFE0D13}"/>
              </a:ext>
            </a:extLst>
          </p:cNvPr>
          <p:cNvSpPr/>
          <p:nvPr/>
        </p:nvSpPr>
        <p:spPr>
          <a:xfrm>
            <a:off x="1748856" y="3124200"/>
            <a:ext cx="221354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79A7A1-23B1-4816-B6C0-2A501CB3C884}"/>
              </a:ext>
            </a:extLst>
          </p:cNvPr>
          <p:cNvSpPr/>
          <p:nvPr/>
        </p:nvSpPr>
        <p:spPr>
          <a:xfrm>
            <a:off x="3810000" y="4362692"/>
            <a:ext cx="71878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79A1B7-FBD4-4C8F-A7C2-4185039E5828}"/>
              </a:ext>
            </a:extLst>
          </p:cNvPr>
          <p:cNvSpPr/>
          <p:nvPr/>
        </p:nvSpPr>
        <p:spPr>
          <a:xfrm>
            <a:off x="3532805" y="1692733"/>
            <a:ext cx="71878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FE709B-DDAF-4548-B60C-248247662DCE}"/>
              </a:ext>
            </a:extLst>
          </p:cNvPr>
          <p:cNvSpPr/>
          <p:nvPr/>
        </p:nvSpPr>
        <p:spPr>
          <a:xfrm>
            <a:off x="3829080" y="211723"/>
            <a:ext cx="4629121" cy="388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72C316-DDA7-47CF-B918-BB5B4D252075}"/>
              </a:ext>
            </a:extLst>
          </p:cNvPr>
          <p:cNvSpPr/>
          <p:nvPr/>
        </p:nvSpPr>
        <p:spPr>
          <a:xfrm>
            <a:off x="6835761" y="2362201"/>
            <a:ext cx="1624163" cy="276999"/>
          </a:xfrm>
          <a:prstGeom prst="rect">
            <a:avLst/>
          </a:prstGeom>
        </p:spPr>
        <p:txBody>
          <a:bodyPr wrap="none">
            <a:spAutoFit/>
          </a:bodyPr>
          <a:lstStyle/>
          <a:p>
            <a:r>
              <a:rPr lang="en-US" sz="1200" dirty="0">
                <a:solidFill>
                  <a:srgbClr val="001320"/>
                </a:solidFill>
                <a:latin typeface="Arimo" panose="020B0604020202020204" pitchFamily="34" charset="0"/>
              </a:rPr>
              <a:t>John 16:30, John 21:17</a:t>
            </a:r>
            <a:endParaRPr lang="en-US" sz="1200" dirty="0"/>
          </a:p>
        </p:txBody>
      </p:sp>
      <p:pic>
        <p:nvPicPr>
          <p:cNvPr id="14" name="Picture 13">
            <a:extLst>
              <a:ext uri="{FF2B5EF4-FFF2-40B4-BE49-F238E27FC236}">
                <a16:creationId xmlns:a16="http://schemas.microsoft.com/office/drawing/2014/main" id="{01E21A47-F75C-9A9B-0BD0-DFCAC19364C7}"/>
              </a:ext>
            </a:extLst>
          </p:cNvPr>
          <p:cNvPicPr>
            <a:picLocks noChangeAspect="1"/>
          </p:cNvPicPr>
          <p:nvPr/>
        </p:nvPicPr>
        <p:blipFill>
          <a:blip r:embed="rId4"/>
          <a:stretch>
            <a:fillRect/>
          </a:stretch>
        </p:blipFill>
        <p:spPr>
          <a:xfrm>
            <a:off x="7711052" y="693011"/>
            <a:ext cx="1813717" cy="518205"/>
          </a:xfrm>
          <a:prstGeom prst="rect">
            <a:avLst/>
          </a:prstGeom>
        </p:spPr>
      </p:pic>
      <p:pic>
        <p:nvPicPr>
          <p:cNvPr id="16" name="Picture 15">
            <a:extLst>
              <a:ext uri="{FF2B5EF4-FFF2-40B4-BE49-F238E27FC236}">
                <a16:creationId xmlns:a16="http://schemas.microsoft.com/office/drawing/2014/main" id="{27C4D809-051A-927D-CD95-BA0EC5330880}"/>
              </a:ext>
            </a:extLst>
          </p:cNvPr>
          <p:cNvPicPr>
            <a:picLocks noChangeAspect="1"/>
          </p:cNvPicPr>
          <p:nvPr/>
        </p:nvPicPr>
        <p:blipFill>
          <a:blip r:embed="rId5"/>
          <a:stretch>
            <a:fillRect/>
          </a:stretch>
        </p:blipFill>
        <p:spPr>
          <a:xfrm>
            <a:off x="9712786" y="1129150"/>
            <a:ext cx="2232853" cy="853514"/>
          </a:xfrm>
          <a:prstGeom prst="rect">
            <a:avLst/>
          </a:prstGeom>
        </p:spPr>
      </p:pic>
      <p:pic>
        <p:nvPicPr>
          <p:cNvPr id="18" name="Picture 17">
            <a:extLst>
              <a:ext uri="{FF2B5EF4-FFF2-40B4-BE49-F238E27FC236}">
                <a16:creationId xmlns:a16="http://schemas.microsoft.com/office/drawing/2014/main" id="{CB502B91-29EB-3FC8-0EA1-4143DCF77412}"/>
              </a:ext>
            </a:extLst>
          </p:cNvPr>
          <p:cNvPicPr>
            <a:picLocks noChangeAspect="1"/>
          </p:cNvPicPr>
          <p:nvPr/>
        </p:nvPicPr>
        <p:blipFill>
          <a:blip r:embed="rId6"/>
          <a:stretch>
            <a:fillRect/>
          </a:stretch>
        </p:blipFill>
        <p:spPr>
          <a:xfrm>
            <a:off x="8660617" y="1869915"/>
            <a:ext cx="2438611" cy="1150720"/>
          </a:xfrm>
          <a:prstGeom prst="rect">
            <a:avLst/>
          </a:prstGeom>
        </p:spPr>
      </p:pic>
      <p:pic>
        <p:nvPicPr>
          <p:cNvPr id="20" name="Picture 19">
            <a:extLst>
              <a:ext uri="{FF2B5EF4-FFF2-40B4-BE49-F238E27FC236}">
                <a16:creationId xmlns:a16="http://schemas.microsoft.com/office/drawing/2014/main" id="{817CB00B-64EF-8201-44D7-349A1B9005B3}"/>
              </a:ext>
            </a:extLst>
          </p:cNvPr>
          <p:cNvPicPr>
            <a:picLocks noChangeAspect="1"/>
          </p:cNvPicPr>
          <p:nvPr/>
        </p:nvPicPr>
        <p:blipFill>
          <a:blip r:embed="rId7"/>
          <a:stretch>
            <a:fillRect/>
          </a:stretch>
        </p:blipFill>
        <p:spPr>
          <a:xfrm>
            <a:off x="8229601" y="2905650"/>
            <a:ext cx="2309060" cy="662997"/>
          </a:xfrm>
          <a:prstGeom prst="rect">
            <a:avLst/>
          </a:prstGeom>
        </p:spPr>
      </p:pic>
      <p:pic>
        <p:nvPicPr>
          <p:cNvPr id="8" name="Picture 7">
            <a:extLst>
              <a:ext uri="{FF2B5EF4-FFF2-40B4-BE49-F238E27FC236}">
                <a16:creationId xmlns:a16="http://schemas.microsoft.com/office/drawing/2014/main" id="{B33DCBAF-E7A0-1F4F-6634-B82BED733950}"/>
              </a:ext>
            </a:extLst>
          </p:cNvPr>
          <p:cNvPicPr>
            <a:picLocks noChangeAspect="1"/>
          </p:cNvPicPr>
          <p:nvPr/>
        </p:nvPicPr>
        <p:blipFill>
          <a:blip r:embed="rId8"/>
          <a:stretch>
            <a:fillRect/>
          </a:stretch>
        </p:blipFill>
        <p:spPr>
          <a:xfrm>
            <a:off x="8816199" y="3701163"/>
            <a:ext cx="2370025" cy="708721"/>
          </a:xfrm>
          <a:prstGeom prst="rect">
            <a:avLst/>
          </a:prstGeom>
        </p:spPr>
      </p:pic>
      <p:pic>
        <p:nvPicPr>
          <p:cNvPr id="15" name="Picture 14">
            <a:extLst>
              <a:ext uri="{FF2B5EF4-FFF2-40B4-BE49-F238E27FC236}">
                <a16:creationId xmlns:a16="http://schemas.microsoft.com/office/drawing/2014/main" id="{AC15C8EB-EDA6-E98E-EF4C-BC0F01C38EBD}"/>
              </a:ext>
            </a:extLst>
          </p:cNvPr>
          <p:cNvPicPr>
            <a:picLocks noChangeAspect="1"/>
          </p:cNvPicPr>
          <p:nvPr/>
        </p:nvPicPr>
        <p:blipFill>
          <a:blip r:embed="rId9"/>
          <a:stretch>
            <a:fillRect/>
          </a:stretch>
        </p:blipFill>
        <p:spPr>
          <a:xfrm>
            <a:off x="9565355" y="5031291"/>
            <a:ext cx="2522439" cy="777307"/>
          </a:xfrm>
          <a:prstGeom prst="rect">
            <a:avLst/>
          </a:prstGeom>
        </p:spPr>
      </p:pic>
      <p:pic>
        <p:nvPicPr>
          <p:cNvPr id="19" name="Picture 18">
            <a:extLst>
              <a:ext uri="{FF2B5EF4-FFF2-40B4-BE49-F238E27FC236}">
                <a16:creationId xmlns:a16="http://schemas.microsoft.com/office/drawing/2014/main" id="{FF6E4891-38C2-C387-945B-97F56A90D41C}"/>
              </a:ext>
            </a:extLst>
          </p:cNvPr>
          <p:cNvPicPr>
            <a:picLocks noChangeAspect="1"/>
          </p:cNvPicPr>
          <p:nvPr/>
        </p:nvPicPr>
        <p:blipFill>
          <a:blip r:embed="rId10"/>
          <a:stretch>
            <a:fillRect/>
          </a:stretch>
        </p:blipFill>
        <p:spPr>
          <a:xfrm>
            <a:off x="8546306" y="4359164"/>
            <a:ext cx="2667231" cy="815411"/>
          </a:xfrm>
          <a:prstGeom prst="rect">
            <a:avLst/>
          </a:prstGeom>
        </p:spPr>
      </p:pic>
      <p:pic>
        <p:nvPicPr>
          <p:cNvPr id="22" name="Picture 21">
            <a:extLst>
              <a:ext uri="{FF2B5EF4-FFF2-40B4-BE49-F238E27FC236}">
                <a16:creationId xmlns:a16="http://schemas.microsoft.com/office/drawing/2014/main" id="{DB7FEADF-EA8B-E9AC-13DD-ECF5F3CC1EED}"/>
              </a:ext>
            </a:extLst>
          </p:cNvPr>
          <p:cNvPicPr>
            <a:picLocks noChangeAspect="1"/>
          </p:cNvPicPr>
          <p:nvPr/>
        </p:nvPicPr>
        <p:blipFill>
          <a:blip r:embed="rId11"/>
          <a:stretch>
            <a:fillRect/>
          </a:stretch>
        </p:blipFill>
        <p:spPr>
          <a:xfrm>
            <a:off x="9320448" y="5672075"/>
            <a:ext cx="2339543" cy="769687"/>
          </a:xfrm>
          <a:prstGeom prst="rect">
            <a:avLst/>
          </a:prstGeom>
        </p:spPr>
      </p:pic>
      <p:pic>
        <p:nvPicPr>
          <p:cNvPr id="24" name="Picture 23">
            <a:extLst>
              <a:ext uri="{FF2B5EF4-FFF2-40B4-BE49-F238E27FC236}">
                <a16:creationId xmlns:a16="http://schemas.microsoft.com/office/drawing/2014/main" id="{1C05576A-1300-CF7B-24B1-C0443A5D92DA}"/>
              </a:ext>
            </a:extLst>
          </p:cNvPr>
          <p:cNvPicPr>
            <a:picLocks noChangeAspect="1"/>
          </p:cNvPicPr>
          <p:nvPr/>
        </p:nvPicPr>
        <p:blipFill>
          <a:blip r:embed="rId12"/>
          <a:stretch>
            <a:fillRect/>
          </a:stretch>
        </p:blipFill>
        <p:spPr>
          <a:xfrm>
            <a:off x="8934253" y="6271209"/>
            <a:ext cx="2103302" cy="586791"/>
          </a:xfrm>
          <a:prstGeom prst="rect">
            <a:avLst/>
          </a:prstGeom>
        </p:spPr>
      </p:pic>
      <p:pic>
        <p:nvPicPr>
          <p:cNvPr id="26" name="Picture 25">
            <a:extLst>
              <a:ext uri="{FF2B5EF4-FFF2-40B4-BE49-F238E27FC236}">
                <a16:creationId xmlns:a16="http://schemas.microsoft.com/office/drawing/2014/main" id="{004FA9E8-4CAA-AE60-0EAE-EC42381AC17C}"/>
              </a:ext>
            </a:extLst>
          </p:cNvPr>
          <p:cNvPicPr>
            <a:picLocks noChangeAspect="1"/>
          </p:cNvPicPr>
          <p:nvPr/>
        </p:nvPicPr>
        <p:blipFill>
          <a:blip r:embed="rId13"/>
          <a:stretch>
            <a:fillRect/>
          </a:stretch>
        </p:blipFill>
        <p:spPr>
          <a:xfrm>
            <a:off x="50562" y="668701"/>
            <a:ext cx="1706785" cy="656456"/>
          </a:xfrm>
          <a:prstGeom prst="rect">
            <a:avLst/>
          </a:prstGeom>
        </p:spPr>
      </p:pic>
      <p:pic>
        <p:nvPicPr>
          <p:cNvPr id="28" name="Picture 27">
            <a:extLst>
              <a:ext uri="{FF2B5EF4-FFF2-40B4-BE49-F238E27FC236}">
                <a16:creationId xmlns:a16="http://schemas.microsoft.com/office/drawing/2014/main" id="{CC2B328B-C098-5414-3D62-070CA690930C}"/>
              </a:ext>
            </a:extLst>
          </p:cNvPr>
          <p:cNvPicPr>
            <a:picLocks noChangeAspect="1"/>
          </p:cNvPicPr>
          <p:nvPr/>
        </p:nvPicPr>
        <p:blipFill>
          <a:blip r:embed="rId14"/>
          <a:stretch>
            <a:fillRect/>
          </a:stretch>
        </p:blipFill>
        <p:spPr>
          <a:xfrm>
            <a:off x="76143" y="1499926"/>
            <a:ext cx="1624163" cy="883398"/>
          </a:xfrm>
          <a:prstGeom prst="rect">
            <a:avLst/>
          </a:prstGeom>
        </p:spPr>
      </p:pic>
      <p:pic>
        <p:nvPicPr>
          <p:cNvPr id="30" name="Picture 29">
            <a:extLst>
              <a:ext uri="{FF2B5EF4-FFF2-40B4-BE49-F238E27FC236}">
                <a16:creationId xmlns:a16="http://schemas.microsoft.com/office/drawing/2014/main" id="{F5056D83-356C-2DD5-55EE-99D6DE24C476}"/>
              </a:ext>
            </a:extLst>
          </p:cNvPr>
          <p:cNvPicPr>
            <a:picLocks noChangeAspect="1"/>
          </p:cNvPicPr>
          <p:nvPr/>
        </p:nvPicPr>
        <p:blipFill>
          <a:blip r:embed="rId15"/>
          <a:stretch>
            <a:fillRect/>
          </a:stretch>
        </p:blipFill>
        <p:spPr>
          <a:xfrm>
            <a:off x="96225" y="4678044"/>
            <a:ext cx="1823957" cy="568645"/>
          </a:xfrm>
          <a:prstGeom prst="rect">
            <a:avLst/>
          </a:prstGeom>
        </p:spPr>
      </p:pic>
      <p:pic>
        <p:nvPicPr>
          <p:cNvPr id="32" name="Picture 31">
            <a:extLst>
              <a:ext uri="{FF2B5EF4-FFF2-40B4-BE49-F238E27FC236}">
                <a16:creationId xmlns:a16="http://schemas.microsoft.com/office/drawing/2014/main" id="{B03447F6-BF28-74ED-4A67-EBD5702350E0}"/>
              </a:ext>
            </a:extLst>
          </p:cNvPr>
          <p:cNvPicPr>
            <a:picLocks noChangeAspect="1"/>
          </p:cNvPicPr>
          <p:nvPr/>
        </p:nvPicPr>
        <p:blipFill>
          <a:blip r:embed="rId16"/>
          <a:stretch>
            <a:fillRect/>
          </a:stretch>
        </p:blipFill>
        <p:spPr>
          <a:xfrm>
            <a:off x="-12516" y="5621558"/>
            <a:ext cx="1502496" cy="870719"/>
          </a:xfrm>
          <a:prstGeom prst="rect">
            <a:avLst/>
          </a:prstGeom>
        </p:spPr>
      </p:pic>
      <p:pic>
        <p:nvPicPr>
          <p:cNvPr id="34" name="Picture 33">
            <a:extLst>
              <a:ext uri="{FF2B5EF4-FFF2-40B4-BE49-F238E27FC236}">
                <a16:creationId xmlns:a16="http://schemas.microsoft.com/office/drawing/2014/main" id="{5F3002C4-046B-F1CE-574C-600B46B88193}"/>
              </a:ext>
            </a:extLst>
          </p:cNvPr>
          <p:cNvPicPr>
            <a:picLocks noChangeAspect="1"/>
          </p:cNvPicPr>
          <p:nvPr/>
        </p:nvPicPr>
        <p:blipFill>
          <a:blip r:embed="rId17"/>
          <a:stretch>
            <a:fillRect/>
          </a:stretch>
        </p:blipFill>
        <p:spPr>
          <a:xfrm>
            <a:off x="2933122" y="4016751"/>
            <a:ext cx="708721" cy="464860"/>
          </a:xfrm>
          <a:prstGeom prst="rect">
            <a:avLst/>
          </a:prstGeom>
        </p:spPr>
      </p:pic>
      <p:pic>
        <p:nvPicPr>
          <p:cNvPr id="36" name="Picture 35">
            <a:extLst>
              <a:ext uri="{FF2B5EF4-FFF2-40B4-BE49-F238E27FC236}">
                <a16:creationId xmlns:a16="http://schemas.microsoft.com/office/drawing/2014/main" id="{53158AB9-6AC2-4D48-8FDD-8118B6D9DD48}"/>
              </a:ext>
            </a:extLst>
          </p:cNvPr>
          <p:cNvPicPr>
            <a:picLocks noChangeAspect="1"/>
          </p:cNvPicPr>
          <p:nvPr/>
        </p:nvPicPr>
        <p:blipFill>
          <a:blip r:embed="rId18"/>
          <a:stretch>
            <a:fillRect/>
          </a:stretch>
        </p:blipFill>
        <p:spPr>
          <a:xfrm>
            <a:off x="2793601" y="2035497"/>
            <a:ext cx="739204" cy="472481"/>
          </a:xfrm>
          <a:prstGeom prst="rect">
            <a:avLst/>
          </a:prstGeom>
        </p:spPr>
      </p:pic>
      <p:pic>
        <p:nvPicPr>
          <p:cNvPr id="38" name="Picture 37">
            <a:extLst>
              <a:ext uri="{FF2B5EF4-FFF2-40B4-BE49-F238E27FC236}">
                <a16:creationId xmlns:a16="http://schemas.microsoft.com/office/drawing/2014/main" id="{8A130252-86B0-FCCA-1500-6F57034CA2D2}"/>
              </a:ext>
            </a:extLst>
          </p:cNvPr>
          <p:cNvPicPr>
            <a:picLocks noChangeAspect="1"/>
          </p:cNvPicPr>
          <p:nvPr/>
        </p:nvPicPr>
        <p:blipFill>
          <a:blip r:embed="rId19"/>
          <a:stretch>
            <a:fillRect/>
          </a:stretch>
        </p:blipFill>
        <p:spPr>
          <a:xfrm>
            <a:off x="4034855" y="2682946"/>
            <a:ext cx="731583" cy="396274"/>
          </a:xfrm>
          <a:prstGeom prst="rect">
            <a:avLst/>
          </a:prstGeom>
        </p:spPr>
      </p:pic>
    </p:spTree>
    <p:extLst>
      <p:ext uri="{BB962C8B-B14F-4D97-AF65-F5344CB8AC3E}">
        <p14:creationId xmlns:p14="http://schemas.microsoft.com/office/powerpoint/2010/main" val="2335998373"/>
      </p:ext>
    </p:extLst>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1E9CBD-E37D-F1EE-AD82-5D9DC16C7343}"/>
              </a:ext>
            </a:extLst>
          </p:cNvPr>
          <p:cNvSpPr txBox="1"/>
          <p:nvPr/>
        </p:nvSpPr>
        <p:spPr>
          <a:xfrm>
            <a:off x="226357" y="1092840"/>
            <a:ext cx="11167783" cy="954107"/>
          </a:xfrm>
          <a:prstGeom prst="rect">
            <a:avLst/>
          </a:prstGeom>
          <a:solidFill>
            <a:schemeClr val="tx1"/>
          </a:solidFill>
        </p:spPr>
        <p:txBody>
          <a:bodyPr wrap="square">
            <a:spAutoFit/>
          </a:bodyPr>
          <a:lstStyle/>
          <a:p>
            <a:r>
              <a:rPr lang="en-US" sz="2800" dirty="0">
                <a:solidFill>
                  <a:srgbClr val="1C1E21"/>
                </a:solidFill>
                <a:effectLst/>
                <a:latin typeface="inherit"/>
                <a:ea typeface="Calibri" panose="020F0502020204030204" pitchFamily="34" charset="0"/>
                <a:cs typeface="Times New Roman" panose="02020603050405020304" pitchFamily="18" charset="0"/>
              </a:rPr>
              <a:t>Keep studying the Trinity and the evidence for the reliability of the Bible and you will be prepared to give a good defense for the cult attacks</a:t>
            </a:r>
            <a:endParaRPr lang="en-US" sz="2800" dirty="0"/>
          </a:p>
        </p:txBody>
      </p:sp>
      <p:pic>
        <p:nvPicPr>
          <p:cNvPr id="3" name="Picture 2">
            <a:extLst>
              <a:ext uri="{FF2B5EF4-FFF2-40B4-BE49-F238E27FC236}">
                <a16:creationId xmlns:a16="http://schemas.microsoft.com/office/drawing/2014/main" id="{BE2C22B5-11CE-B6B7-B80E-709EE0FCC5D9}"/>
              </a:ext>
            </a:extLst>
          </p:cNvPr>
          <p:cNvPicPr>
            <a:picLocks noChangeAspect="1"/>
          </p:cNvPicPr>
          <p:nvPr/>
        </p:nvPicPr>
        <p:blipFill>
          <a:blip r:embed="rId2"/>
          <a:stretch>
            <a:fillRect/>
          </a:stretch>
        </p:blipFill>
        <p:spPr>
          <a:xfrm>
            <a:off x="3079790" y="2816162"/>
            <a:ext cx="4352527" cy="3405344"/>
          </a:xfrm>
          <a:prstGeom prst="rect">
            <a:avLst/>
          </a:prstGeom>
        </p:spPr>
      </p:pic>
    </p:spTree>
    <p:extLst>
      <p:ext uri="{BB962C8B-B14F-4D97-AF65-F5344CB8AC3E}">
        <p14:creationId xmlns:p14="http://schemas.microsoft.com/office/powerpoint/2010/main" val="255401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9DA083-892F-7D9B-8825-8932B8AECE07}"/>
              </a:ext>
            </a:extLst>
          </p:cNvPr>
          <p:cNvSpPr txBox="1"/>
          <p:nvPr/>
        </p:nvSpPr>
        <p:spPr>
          <a:xfrm>
            <a:off x="673709" y="726656"/>
            <a:ext cx="9587889" cy="646331"/>
          </a:xfrm>
          <a:prstGeom prst="rect">
            <a:avLst/>
          </a:prstGeom>
          <a:noFill/>
        </p:spPr>
        <p:txBody>
          <a:bodyPr wrap="square">
            <a:spAutoFit/>
          </a:bodyPr>
          <a:lstStyle/>
          <a:p>
            <a:r>
              <a:rPr lang="en-US" b="0" i="0" dirty="0">
                <a:solidFill>
                  <a:srgbClr val="000000"/>
                </a:solidFill>
                <a:effectLst/>
                <a:highlight>
                  <a:srgbClr val="FFFFFF"/>
                </a:highlight>
                <a:latin typeface="Linux Libertine"/>
              </a:rPr>
              <a:t>These are the types of organizations that say that the Bible has been read wrong and their organization is the correct teachings. They are wrong. </a:t>
            </a:r>
          </a:p>
        </p:txBody>
      </p:sp>
      <p:pic>
        <p:nvPicPr>
          <p:cNvPr id="5" name="Picture 4">
            <a:extLst>
              <a:ext uri="{FF2B5EF4-FFF2-40B4-BE49-F238E27FC236}">
                <a16:creationId xmlns:a16="http://schemas.microsoft.com/office/drawing/2014/main" id="{8523AA74-DCB2-6F48-FE41-99A0878BAD2A}"/>
              </a:ext>
            </a:extLst>
          </p:cNvPr>
          <p:cNvPicPr>
            <a:picLocks noChangeAspect="1"/>
          </p:cNvPicPr>
          <p:nvPr/>
        </p:nvPicPr>
        <p:blipFill>
          <a:blip r:embed="rId2"/>
          <a:stretch>
            <a:fillRect/>
          </a:stretch>
        </p:blipFill>
        <p:spPr>
          <a:xfrm>
            <a:off x="5874327" y="4328138"/>
            <a:ext cx="2069489" cy="2001563"/>
          </a:xfrm>
          <a:prstGeom prst="rect">
            <a:avLst/>
          </a:prstGeom>
        </p:spPr>
      </p:pic>
      <p:pic>
        <p:nvPicPr>
          <p:cNvPr id="2" name="Picture 2">
            <a:extLst>
              <a:ext uri="{FF2B5EF4-FFF2-40B4-BE49-F238E27FC236}">
                <a16:creationId xmlns:a16="http://schemas.microsoft.com/office/drawing/2014/main" id="{D734A3DD-07D8-0E29-BD92-DAD4EE952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22" y="4165600"/>
            <a:ext cx="1845881"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011AD97-5251-661A-5D66-7DBDC28BE7C5}"/>
              </a:ext>
            </a:extLst>
          </p:cNvPr>
          <p:cNvPicPr>
            <a:picLocks noChangeAspect="1"/>
          </p:cNvPicPr>
          <p:nvPr/>
        </p:nvPicPr>
        <p:blipFill>
          <a:blip r:embed="rId4"/>
          <a:stretch>
            <a:fillRect/>
          </a:stretch>
        </p:blipFill>
        <p:spPr>
          <a:xfrm>
            <a:off x="3168073" y="4355504"/>
            <a:ext cx="2045989" cy="1974197"/>
          </a:xfrm>
          <a:prstGeom prst="rect">
            <a:avLst/>
          </a:prstGeom>
        </p:spPr>
      </p:pic>
      <p:pic>
        <p:nvPicPr>
          <p:cNvPr id="8" name="Picture 7">
            <a:extLst>
              <a:ext uri="{FF2B5EF4-FFF2-40B4-BE49-F238E27FC236}">
                <a16:creationId xmlns:a16="http://schemas.microsoft.com/office/drawing/2014/main" id="{6498378B-D52C-311F-84BA-A42C343AEF37}"/>
              </a:ext>
            </a:extLst>
          </p:cNvPr>
          <p:cNvPicPr>
            <a:picLocks noChangeAspect="1"/>
          </p:cNvPicPr>
          <p:nvPr/>
        </p:nvPicPr>
        <p:blipFill>
          <a:blip r:embed="rId5"/>
          <a:stretch>
            <a:fillRect/>
          </a:stretch>
        </p:blipFill>
        <p:spPr>
          <a:xfrm>
            <a:off x="8900004" y="4246200"/>
            <a:ext cx="2338659" cy="2152215"/>
          </a:xfrm>
          <a:prstGeom prst="rect">
            <a:avLst/>
          </a:prstGeom>
        </p:spPr>
      </p:pic>
      <p:sp>
        <p:nvSpPr>
          <p:cNvPr id="9" name="TextBox 8">
            <a:extLst>
              <a:ext uri="{FF2B5EF4-FFF2-40B4-BE49-F238E27FC236}">
                <a16:creationId xmlns:a16="http://schemas.microsoft.com/office/drawing/2014/main" id="{5E3D92B6-6A53-E57F-31A5-2EBFC9D5BC9C}"/>
              </a:ext>
            </a:extLst>
          </p:cNvPr>
          <p:cNvSpPr txBox="1"/>
          <p:nvPr/>
        </p:nvSpPr>
        <p:spPr>
          <a:xfrm>
            <a:off x="378691" y="3251200"/>
            <a:ext cx="2034531" cy="646331"/>
          </a:xfrm>
          <a:prstGeom prst="rect">
            <a:avLst/>
          </a:prstGeom>
          <a:noFill/>
        </p:spPr>
        <p:txBody>
          <a:bodyPr wrap="none" rtlCol="0">
            <a:spAutoFit/>
          </a:bodyPr>
          <a:lstStyle/>
          <a:p>
            <a:r>
              <a:rPr lang="en-US" dirty="0"/>
              <a:t>Mormon/</a:t>
            </a:r>
            <a:br>
              <a:rPr lang="en-US" dirty="0"/>
            </a:br>
            <a:r>
              <a:rPr lang="en-US" dirty="0"/>
              <a:t>Latter Day Saints</a:t>
            </a:r>
          </a:p>
        </p:txBody>
      </p:sp>
      <p:sp>
        <p:nvSpPr>
          <p:cNvPr id="10" name="TextBox 9">
            <a:extLst>
              <a:ext uri="{FF2B5EF4-FFF2-40B4-BE49-F238E27FC236}">
                <a16:creationId xmlns:a16="http://schemas.microsoft.com/office/drawing/2014/main" id="{4149B4A6-1FFE-4C00-8BF7-8940B1E44023}"/>
              </a:ext>
            </a:extLst>
          </p:cNvPr>
          <p:cNvSpPr txBox="1"/>
          <p:nvPr/>
        </p:nvSpPr>
        <p:spPr>
          <a:xfrm>
            <a:off x="3168309" y="3980934"/>
            <a:ext cx="2045753" cy="369332"/>
          </a:xfrm>
          <a:prstGeom prst="rect">
            <a:avLst/>
          </a:prstGeom>
          <a:noFill/>
        </p:spPr>
        <p:txBody>
          <a:bodyPr wrap="none" rtlCol="0">
            <a:spAutoFit/>
          </a:bodyPr>
          <a:lstStyle/>
          <a:p>
            <a:r>
              <a:rPr lang="en-US" dirty="0"/>
              <a:t>Jehovah Witness</a:t>
            </a:r>
          </a:p>
        </p:txBody>
      </p:sp>
      <p:sp>
        <p:nvSpPr>
          <p:cNvPr id="11" name="TextBox 10">
            <a:extLst>
              <a:ext uri="{FF2B5EF4-FFF2-40B4-BE49-F238E27FC236}">
                <a16:creationId xmlns:a16="http://schemas.microsoft.com/office/drawing/2014/main" id="{EF4C8811-0540-9A01-D9B7-0527978AC9B3}"/>
              </a:ext>
            </a:extLst>
          </p:cNvPr>
          <p:cNvSpPr txBox="1"/>
          <p:nvPr/>
        </p:nvSpPr>
        <p:spPr>
          <a:xfrm>
            <a:off x="5849080" y="3897531"/>
            <a:ext cx="2013693" cy="369332"/>
          </a:xfrm>
          <a:prstGeom prst="rect">
            <a:avLst/>
          </a:prstGeom>
          <a:noFill/>
        </p:spPr>
        <p:txBody>
          <a:bodyPr wrap="none" rtlCol="0">
            <a:spAutoFit/>
          </a:bodyPr>
          <a:lstStyle/>
          <a:p>
            <a:r>
              <a:rPr lang="en-US" dirty="0"/>
              <a:t>Church of Satan</a:t>
            </a:r>
          </a:p>
        </p:txBody>
      </p:sp>
      <p:sp>
        <p:nvSpPr>
          <p:cNvPr id="12" name="TextBox 11">
            <a:extLst>
              <a:ext uri="{FF2B5EF4-FFF2-40B4-BE49-F238E27FC236}">
                <a16:creationId xmlns:a16="http://schemas.microsoft.com/office/drawing/2014/main" id="{081EFD96-E626-A4EC-D597-1D07E7A87D87}"/>
              </a:ext>
            </a:extLst>
          </p:cNvPr>
          <p:cNvSpPr txBox="1"/>
          <p:nvPr/>
        </p:nvSpPr>
        <p:spPr>
          <a:xfrm>
            <a:off x="9483275" y="3875630"/>
            <a:ext cx="1172116" cy="369332"/>
          </a:xfrm>
          <a:prstGeom prst="rect">
            <a:avLst/>
          </a:prstGeom>
          <a:noFill/>
        </p:spPr>
        <p:txBody>
          <a:bodyPr wrap="none" rtlCol="0">
            <a:spAutoFit/>
          </a:bodyPr>
          <a:lstStyle/>
          <a:p>
            <a:r>
              <a:rPr lang="en-US" dirty="0"/>
              <a:t>Unitarian</a:t>
            </a:r>
          </a:p>
        </p:txBody>
      </p:sp>
      <p:pic>
        <p:nvPicPr>
          <p:cNvPr id="14" name="Picture 13">
            <a:extLst>
              <a:ext uri="{FF2B5EF4-FFF2-40B4-BE49-F238E27FC236}">
                <a16:creationId xmlns:a16="http://schemas.microsoft.com/office/drawing/2014/main" id="{5D17F788-90A4-EF7F-C098-64D41264ECD4}"/>
              </a:ext>
            </a:extLst>
          </p:cNvPr>
          <p:cNvPicPr>
            <a:picLocks noChangeAspect="1"/>
          </p:cNvPicPr>
          <p:nvPr/>
        </p:nvPicPr>
        <p:blipFill>
          <a:blip r:embed="rId6"/>
          <a:stretch>
            <a:fillRect/>
          </a:stretch>
        </p:blipFill>
        <p:spPr>
          <a:xfrm>
            <a:off x="6855927" y="1175888"/>
            <a:ext cx="3124471" cy="1920406"/>
          </a:xfrm>
          <a:prstGeom prst="rect">
            <a:avLst/>
          </a:prstGeom>
        </p:spPr>
      </p:pic>
      <p:pic>
        <p:nvPicPr>
          <p:cNvPr id="16" name="Picture 15">
            <a:extLst>
              <a:ext uri="{FF2B5EF4-FFF2-40B4-BE49-F238E27FC236}">
                <a16:creationId xmlns:a16="http://schemas.microsoft.com/office/drawing/2014/main" id="{F1C6EDF9-559E-9484-14D1-F4BE87392924}"/>
              </a:ext>
            </a:extLst>
          </p:cNvPr>
          <p:cNvPicPr>
            <a:picLocks noChangeAspect="1"/>
          </p:cNvPicPr>
          <p:nvPr/>
        </p:nvPicPr>
        <p:blipFill>
          <a:blip r:embed="rId7"/>
          <a:stretch>
            <a:fillRect/>
          </a:stretch>
        </p:blipFill>
        <p:spPr>
          <a:xfrm>
            <a:off x="378691" y="2735425"/>
            <a:ext cx="2223725" cy="495412"/>
          </a:xfrm>
          <a:prstGeom prst="rect">
            <a:avLst/>
          </a:prstGeom>
        </p:spPr>
      </p:pic>
      <p:pic>
        <p:nvPicPr>
          <p:cNvPr id="18" name="Picture 17">
            <a:extLst>
              <a:ext uri="{FF2B5EF4-FFF2-40B4-BE49-F238E27FC236}">
                <a16:creationId xmlns:a16="http://schemas.microsoft.com/office/drawing/2014/main" id="{29F26EF8-2446-2DBF-D0F7-8E90C668BD12}"/>
              </a:ext>
            </a:extLst>
          </p:cNvPr>
          <p:cNvPicPr>
            <a:picLocks noChangeAspect="1"/>
          </p:cNvPicPr>
          <p:nvPr/>
        </p:nvPicPr>
        <p:blipFill>
          <a:blip r:embed="rId8"/>
          <a:stretch>
            <a:fillRect/>
          </a:stretch>
        </p:blipFill>
        <p:spPr>
          <a:xfrm>
            <a:off x="3289768" y="3360126"/>
            <a:ext cx="1432684" cy="624894"/>
          </a:xfrm>
          <a:prstGeom prst="rect">
            <a:avLst/>
          </a:prstGeom>
        </p:spPr>
      </p:pic>
      <p:pic>
        <p:nvPicPr>
          <p:cNvPr id="20" name="Picture 19">
            <a:extLst>
              <a:ext uri="{FF2B5EF4-FFF2-40B4-BE49-F238E27FC236}">
                <a16:creationId xmlns:a16="http://schemas.microsoft.com/office/drawing/2014/main" id="{B6265C99-0CC7-F8BA-0BA4-0FF13B9A392E}"/>
              </a:ext>
            </a:extLst>
          </p:cNvPr>
          <p:cNvPicPr>
            <a:picLocks noChangeAspect="1"/>
          </p:cNvPicPr>
          <p:nvPr/>
        </p:nvPicPr>
        <p:blipFill>
          <a:blip r:embed="rId9"/>
          <a:stretch>
            <a:fillRect/>
          </a:stretch>
        </p:blipFill>
        <p:spPr>
          <a:xfrm>
            <a:off x="5849080" y="3404737"/>
            <a:ext cx="1691787" cy="541067"/>
          </a:xfrm>
          <a:prstGeom prst="rect">
            <a:avLst/>
          </a:prstGeom>
        </p:spPr>
      </p:pic>
      <p:pic>
        <p:nvPicPr>
          <p:cNvPr id="22" name="Picture 21">
            <a:extLst>
              <a:ext uri="{FF2B5EF4-FFF2-40B4-BE49-F238E27FC236}">
                <a16:creationId xmlns:a16="http://schemas.microsoft.com/office/drawing/2014/main" id="{F2F46E41-E337-838A-29AF-31E45BE5D1E1}"/>
              </a:ext>
            </a:extLst>
          </p:cNvPr>
          <p:cNvPicPr>
            <a:picLocks noChangeAspect="1"/>
          </p:cNvPicPr>
          <p:nvPr/>
        </p:nvPicPr>
        <p:blipFill>
          <a:blip r:embed="rId10"/>
          <a:stretch>
            <a:fillRect/>
          </a:stretch>
        </p:blipFill>
        <p:spPr>
          <a:xfrm>
            <a:off x="9483275" y="3397577"/>
            <a:ext cx="1310754" cy="472481"/>
          </a:xfrm>
          <a:prstGeom prst="rect">
            <a:avLst/>
          </a:prstGeom>
        </p:spPr>
      </p:pic>
    </p:spTree>
    <p:extLst>
      <p:ext uri="{BB962C8B-B14F-4D97-AF65-F5344CB8AC3E}">
        <p14:creationId xmlns:p14="http://schemas.microsoft.com/office/powerpoint/2010/main" val="426475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A2F1C7-25FE-2888-EDC2-8A285BA8311C}"/>
              </a:ext>
            </a:extLst>
          </p:cNvPr>
          <p:cNvSpPr txBox="1"/>
          <p:nvPr/>
        </p:nvSpPr>
        <p:spPr>
          <a:xfrm>
            <a:off x="427861" y="588139"/>
            <a:ext cx="10443339" cy="4154984"/>
          </a:xfrm>
          <a:prstGeom prst="rect">
            <a:avLst/>
          </a:prstGeom>
          <a:noFill/>
        </p:spPr>
        <p:txBody>
          <a:bodyPr wrap="square" rtlCol="0">
            <a:spAutoFit/>
          </a:bodyPr>
          <a:lstStyle/>
          <a:p>
            <a:r>
              <a:rPr lang="en-US" sz="2400" dirty="0"/>
              <a:t>We treat all groups the same way!</a:t>
            </a:r>
            <a:br>
              <a:rPr lang="en-US" sz="2400" dirty="0"/>
            </a:br>
            <a:br>
              <a:rPr lang="en-US" sz="2400" dirty="0"/>
            </a:br>
            <a:br>
              <a:rPr lang="en-US" sz="2400" dirty="0"/>
            </a:br>
            <a:r>
              <a:rPr lang="en-US" sz="2400" dirty="0"/>
              <a:t>Our standard is the Bible. We test everything to the </a:t>
            </a:r>
          </a:p>
          <a:p>
            <a:r>
              <a:rPr lang="en-US" sz="2400" dirty="0"/>
              <a:t>Bible. The teaching must be consistent and not </a:t>
            </a:r>
          </a:p>
          <a:p>
            <a:r>
              <a:rPr lang="en-US" sz="2400" dirty="0"/>
              <a:t>in conflict with the Bible.</a:t>
            </a:r>
            <a:br>
              <a:rPr lang="en-US" sz="2400" dirty="0"/>
            </a:br>
            <a:br>
              <a:rPr lang="en-US" sz="2400" dirty="0"/>
            </a:br>
            <a:br>
              <a:rPr lang="en-US" sz="2400" dirty="0"/>
            </a:br>
            <a:r>
              <a:rPr lang="en-US" sz="2400" dirty="0"/>
              <a:t>We have great evidence that the Bible is accurate </a:t>
            </a:r>
          </a:p>
          <a:p>
            <a:r>
              <a:rPr lang="en-US" sz="2400" dirty="0"/>
              <a:t>and we have early manuscripts that can prove it</a:t>
            </a:r>
          </a:p>
          <a:p>
            <a:r>
              <a:rPr lang="en-US" sz="2400" dirty="0"/>
              <a:t> has not been corrupted. </a:t>
            </a:r>
          </a:p>
        </p:txBody>
      </p:sp>
      <p:pic>
        <p:nvPicPr>
          <p:cNvPr id="4" name="Picture 3">
            <a:extLst>
              <a:ext uri="{FF2B5EF4-FFF2-40B4-BE49-F238E27FC236}">
                <a16:creationId xmlns:a16="http://schemas.microsoft.com/office/drawing/2014/main" id="{D32BB76A-646B-C425-2AC2-EAE024FA3C9D}"/>
              </a:ext>
            </a:extLst>
          </p:cNvPr>
          <p:cNvPicPr>
            <a:picLocks noChangeAspect="1"/>
          </p:cNvPicPr>
          <p:nvPr/>
        </p:nvPicPr>
        <p:blipFill>
          <a:blip r:embed="rId2"/>
          <a:stretch>
            <a:fillRect/>
          </a:stretch>
        </p:blipFill>
        <p:spPr>
          <a:xfrm>
            <a:off x="8842178" y="1210540"/>
            <a:ext cx="3208298" cy="5342083"/>
          </a:xfrm>
          <a:prstGeom prst="rect">
            <a:avLst/>
          </a:prstGeom>
        </p:spPr>
      </p:pic>
    </p:spTree>
    <p:extLst>
      <p:ext uri="{BB962C8B-B14F-4D97-AF65-F5344CB8AC3E}">
        <p14:creationId xmlns:p14="http://schemas.microsoft.com/office/powerpoint/2010/main" val="38185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16822"/>
            <a:ext cx="12176311" cy="369332"/>
          </a:xfrm>
          <a:prstGeom prst="rect">
            <a:avLst/>
          </a:prstGeom>
          <a:noFill/>
        </p:spPr>
        <p:txBody>
          <a:bodyPr wrap="square">
            <a:spAutoFit/>
          </a:bodyPr>
          <a:lstStyle/>
          <a:p>
            <a:pPr algn="l"/>
            <a:r>
              <a:rPr lang="en-US" b="1" i="0" dirty="0">
                <a:effectLst/>
                <a:latin typeface="NeueMontreal"/>
              </a:rPr>
              <a:t>We should test everything to Scripture</a:t>
            </a:r>
            <a:endParaRPr lang="en-US" b="0" i="0" dirty="0">
              <a:effectLst/>
              <a:latin typeface="NeueMontreal"/>
            </a:endParaRPr>
          </a:p>
        </p:txBody>
      </p:sp>
      <p:sp>
        <p:nvSpPr>
          <p:cNvPr id="4" name="TextBox 3">
            <a:extLst>
              <a:ext uri="{FF2B5EF4-FFF2-40B4-BE49-F238E27FC236}">
                <a16:creationId xmlns:a16="http://schemas.microsoft.com/office/drawing/2014/main" id="{0532DEA9-314C-98AC-B0E6-A1C310A547EA}"/>
              </a:ext>
            </a:extLst>
          </p:cNvPr>
          <p:cNvSpPr txBox="1"/>
          <p:nvPr/>
        </p:nvSpPr>
        <p:spPr>
          <a:xfrm>
            <a:off x="134470" y="386154"/>
            <a:ext cx="8074960" cy="2585323"/>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When Paul spoke to the Bereans in Acts 17:11 they tested what he said to Scripture</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We must test all claims that cult groups say to scripture. The old and new testaments are finished.  There are no new Scriptures. God said to not add anything to Scripture (Revelation 22:18)</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1 John 4:1</a:t>
            </a:r>
          </a:p>
          <a:p>
            <a:r>
              <a:rPr lang="en-US" b="0" i="0" dirty="0">
                <a:solidFill>
                  <a:srgbClr val="000000"/>
                </a:solidFill>
                <a:effectLst/>
                <a:highlight>
                  <a:srgbClr val="FFFFFF"/>
                </a:highlight>
                <a:latin typeface="system-ui"/>
              </a:rPr>
              <a:t>“Beloved, do not believe every spirit, but test the spirits to see whether they are from God, because many false prophets have gone out into the world.”</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333935" y="3353324"/>
            <a:ext cx="8074960" cy="2862322"/>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The Bible warns us of false teachers: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2 Corinthians 11:4-15</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b="0" i="0" dirty="0">
                <a:solidFill>
                  <a:srgbClr val="000000"/>
                </a:solidFill>
                <a:effectLst/>
                <a:highlight>
                  <a:srgbClr val="FFFFFF"/>
                </a:highlight>
                <a:latin typeface="system-ui"/>
              </a:rPr>
              <a:t>For if one comes and preaches another Jesus whom we have not preached, or you receive a different spirit which you have not received, or a different gospel which you have not accepted, </a:t>
            </a:r>
            <a:r>
              <a:rPr lang="en-US" b="0" i="1" dirty="0">
                <a:solidFill>
                  <a:srgbClr val="000000"/>
                </a:solidFill>
                <a:effectLst/>
                <a:highlight>
                  <a:srgbClr val="FFFFFF"/>
                </a:highlight>
                <a:latin typeface="system-ui"/>
              </a:rPr>
              <a:t>this</a:t>
            </a:r>
            <a:r>
              <a:rPr lang="en-US" b="0" i="0" dirty="0">
                <a:solidFill>
                  <a:srgbClr val="000000"/>
                </a:solidFill>
                <a:effectLst/>
                <a:highlight>
                  <a:srgbClr val="FFFFFF"/>
                </a:highlight>
                <a:latin typeface="system-ui"/>
              </a:rPr>
              <a:t> you tolerate </a:t>
            </a:r>
            <a:r>
              <a:rPr lang="en-US" b="0" i="1" dirty="0">
                <a:solidFill>
                  <a:srgbClr val="000000"/>
                </a:solidFill>
                <a:effectLst/>
                <a:highlight>
                  <a:srgbClr val="FFFFFF"/>
                </a:highlight>
                <a:latin typeface="system-ui"/>
              </a:rPr>
              <a:t>very</a:t>
            </a:r>
            <a:r>
              <a:rPr lang="en-US" b="0" i="0" dirty="0">
                <a:solidFill>
                  <a:srgbClr val="000000"/>
                </a:solidFill>
                <a:effectLst/>
                <a:highlight>
                  <a:srgbClr val="FFFFFF"/>
                </a:highlight>
                <a:latin typeface="system-ui"/>
              </a:rPr>
              <a:t> well!... For such men are false apostles, deceitful workers, disguising themselves as apostles of Christ. No wonder, for even Satan disguises himself as an angel of light.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Therefore it is not surprising if his servants also disguise themselves as servants of righteousness, whose end will be according to their deeds.”</a:t>
            </a:r>
            <a:endParaRPr lang="en-US" dirty="0"/>
          </a:p>
        </p:txBody>
      </p:sp>
    </p:spTree>
    <p:extLst>
      <p:ext uri="{BB962C8B-B14F-4D97-AF65-F5344CB8AC3E}">
        <p14:creationId xmlns:p14="http://schemas.microsoft.com/office/powerpoint/2010/main" val="192638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770965" y="456092"/>
            <a:ext cx="8731623" cy="369332"/>
          </a:xfrm>
          <a:prstGeom prst="rect">
            <a:avLst/>
          </a:prstGeom>
          <a:noFill/>
        </p:spPr>
        <p:txBody>
          <a:bodyPr wrap="square">
            <a:spAutoFit/>
          </a:bodyPr>
          <a:lstStyle/>
          <a:p>
            <a:pPr algn="l"/>
            <a:r>
              <a:rPr lang="ur" b="1" i="0" dirty="0">
                <a:effectLst/>
                <a:latin typeface="NeueMontreal"/>
              </a:rPr>
              <a:t>ہمیں ہر چیز کو کلام پاک پر آزمانا چاہیے۔</a:t>
            </a:r>
            <a:endParaRPr lang="en-US" b="0" i="0" dirty="0">
              <a:effectLst/>
              <a:latin typeface="NeueMontreal"/>
            </a:endParaRPr>
          </a:p>
        </p:txBody>
      </p:sp>
      <p:sp>
        <p:nvSpPr>
          <p:cNvPr id="4" name="TextBox 3">
            <a:extLst>
              <a:ext uri="{FF2B5EF4-FFF2-40B4-BE49-F238E27FC236}">
                <a16:creationId xmlns:a16="http://schemas.microsoft.com/office/drawing/2014/main" id="{0532DEA9-314C-98AC-B0E6-A1C310A547EA}"/>
              </a:ext>
            </a:extLst>
          </p:cNvPr>
          <p:cNvSpPr txBox="1"/>
          <p:nvPr/>
        </p:nvSpPr>
        <p:spPr>
          <a:xfrm>
            <a:off x="394446" y="933001"/>
            <a:ext cx="8074960" cy="2585323"/>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جب پولس نے اعمال 17:11 میں بیرین سے بات کی تو انہوں نے اس بات کی جانچ کی کہ اس نے صحیفے سے کیا کہا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ہمیں ان تمام دعووں کی جانچ کرنی چاہیے جو کلٹ گروپس صحیفہ کو کہتے ہیں۔ پرانے اور نئے عہد نامے ختم ہو چکے ہیں۔ کوئی نیا کلام نہیں ہے۔ خدا نے کہا کہ صحیفے میں کچھ شامل نہ کریں (مکاشفہ 22:18)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1 یوحنا 4:1</a:t>
            </a:r>
          </a:p>
          <a:p>
            <a:r>
              <a:rPr lang="ur" b="0" i="0" dirty="0">
                <a:solidFill>
                  <a:srgbClr val="000000"/>
                </a:solidFill>
                <a:effectLst/>
                <a:highlight>
                  <a:srgbClr val="FFFFFF"/>
                </a:highlight>
                <a:latin typeface="system-ui"/>
              </a:rPr>
              <a:t>’’اے عزیزو، ہر ایک رُوح پر یقین نہ کرو بلکہ رُوحوں کی جانچ کرو کہ آیا وہ خُدا کی طرف سے ہیں، کیونکہ بہت سے جھوٹے نبی دُنیا میں نکلے ہیں۔‘‘</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513229" y="3886524"/>
            <a:ext cx="8074960" cy="2862322"/>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بائبل ہمیں جھوٹے اساتذہ سے خبردار کرتی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2 کرنتھیوں 11: 4-15 </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b="0" i="0" dirty="0">
                <a:solidFill>
                  <a:srgbClr val="000000"/>
                </a:solidFill>
                <a:effectLst/>
                <a:highlight>
                  <a:srgbClr val="FFFFFF"/>
                </a:highlight>
                <a:latin typeface="system-ui"/>
              </a:rPr>
              <a:t>کیونکہ اگر کوئی آ کر دوسرے یسوع کی منادی کرتا ہے جس کی ہم نے تبلیغ نہیں کی، یا آپ کو کوئی دوسری روح ملتی ہے جو آپ کو نہیں ملی، یا کوئی دوسری خوشخبری جسے آپ نے قبول نہیں کیا ہے۔ یہ </a:t>
            </a:r>
            <a:r>
              <a:rPr lang="ur" b="0" i="1" dirty="0">
                <a:solidFill>
                  <a:srgbClr val="000000"/>
                </a:solidFill>
                <a:effectLst/>
                <a:highlight>
                  <a:srgbClr val="FFFFFF"/>
                </a:highlight>
                <a:latin typeface="system-ui"/>
              </a:rPr>
              <a:t>تم اچھی طرح </a:t>
            </a:r>
            <a:r>
              <a:rPr lang="ur" b="0" i="0" dirty="0">
                <a:solidFill>
                  <a:srgbClr val="000000"/>
                </a:solidFill>
                <a:effectLst/>
                <a:highlight>
                  <a:srgbClr val="FFFFFF"/>
                </a:highlight>
                <a:latin typeface="system-ui"/>
              </a:rPr>
              <a:t>برداشت کرتے ہو !... کیونکہ ایسے لوگ جھوٹے رسول ہیں، فریب کار ہیں، اپنے آپ کو مسیح کے رسولوں کا روپ دھار رہے ہیں۔ کوئی تعجب کی بات نہیں، کیونکہ شیطان بھی اپنے آپ کو نور کے فرشتے کا روپ دھارتا ہے۔</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اس لیے تعجب کی بات نہیں کہ اس کے بندے بھی راستبازی کے بندوں کا روپ دھار لیں جن کا انجام ان کے اعمال کے مطابق ہو گا۔</a:t>
            </a:r>
            <a:endParaRPr lang="en-US" dirty="0"/>
          </a:p>
        </p:txBody>
      </p:sp>
    </p:spTree>
    <p:extLst>
      <p:ext uri="{BB962C8B-B14F-4D97-AF65-F5344CB8AC3E}">
        <p14:creationId xmlns:p14="http://schemas.microsoft.com/office/powerpoint/2010/main" val="226687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62217" y="585061"/>
            <a:ext cx="9330018" cy="1200329"/>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Matthew 7:15-16</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“B</a:t>
            </a:r>
            <a:r>
              <a:rPr lang="en-US" b="0" i="0" dirty="0">
                <a:solidFill>
                  <a:srgbClr val="000000"/>
                </a:solidFill>
                <a:effectLst/>
                <a:highlight>
                  <a:srgbClr val="FFFFFF"/>
                </a:highlight>
                <a:latin typeface="system-ui"/>
              </a:rPr>
              <a:t>eware of the false prophets, who come to you in sheep’s clothing, but inwardly are ravenous wolves.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You will know them by their fruits. </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179294" y="2286577"/>
            <a:ext cx="9771530" cy="646331"/>
          </a:xfrm>
          <a:prstGeom prst="rect">
            <a:avLst/>
          </a:prstGeom>
          <a:solidFill>
            <a:schemeClr val="tx1"/>
          </a:solidFill>
        </p:spPr>
        <p:txBody>
          <a:bodyPr wrap="square">
            <a:spAutoFit/>
          </a:bodyPr>
          <a:lstStyle/>
          <a:p>
            <a:r>
              <a:rPr lang="en-US" b="0" i="0" dirty="0">
                <a:solidFill>
                  <a:srgbClr val="000000"/>
                </a:solidFill>
                <a:effectLst/>
                <a:highlight>
                  <a:srgbClr val="FFFFFF"/>
                </a:highlight>
                <a:latin typeface="system-ui"/>
              </a:rPr>
              <a:t>Matthew 24:5</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“For many will come in My name, saying, ‘I am the Christ,’ and they will mislead many people.</a:t>
            </a:r>
            <a:endParaRPr lang="en-US" dirty="0"/>
          </a:p>
        </p:txBody>
      </p:sp>
      <p:sp>
        <p:nvSpPr>
          <p:cNvPr id="9" name="TextBox 8">
            <a:extLst>
              <a:ext uri="{FF2B5EF4-FFF2-40B4-BE49-F238E27FC236}">
                <a16:creationId xmlns:a16="http://schemas.microsoft.com/office/drawing/2014/main" id="{597A8A69-4FB4-5115-73A7-B3F183D939BE}"/>
              </a:ext>
            </a:extLst>
          </p:cNvPr>
          <p:cNvSpPr txBox="1"/>
          <p:nvPr/>
        </p:nvSpPr>
        <p:spPr>
          <a:xfrm>
            <a:off x="0" y="3830808"/>
            <a:ext cx="11582400" cy="1200329"/>
          </a:xfrm>
          <a:prstGeom prst="rect">
            <a:avLst/>
          </a:prstGeom>
          <a:noFill/>
        </p:spPr>
        <p:txBody>
          <a:bodyPr wrap="square">
            <a:spAutoFit/>
          </a:bodyPr>
          <a:lstStyle/>
          <a:p>
            <a:r>
              <a:rPr lang="en-US" b="0" i="0" dirty="0">
                <a:solidFill>
                  <a:srgbClr val="000000"/>
                </a:solidFill>
                <a:effectLst/>
                <a:highlight>
                  <a:srgbClr val="FFFFFF"/>
                </a:highlight>
                <a:latin typeface="system-ui"/>
              </a:rPr>
              <a:t>Deuteronomy 13: 1-3</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If a prophet or a dreamer of dreams arises among you and gives you a sign or a wonder,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and the sign or the wonder comes </a:t>
            </a:r>
            <a:r>
              <a:rPr lang="en-US" b="0" i="1" dirty="0">
                <a:solidFill>
                  <a:srgbClr val="000000"/>
                </a:solidFill>
                <a:effectLst/>
                <a:highlight>
                  <a:srgbClr val="FFFFFF"/>
                </a:highlight>
                <a:latin typeface="system-ui"/>
              </a:rPr>
              <a:t>true</a:t>
            </a:r>
            <a:r>
              <a:rPr lang="en-US" b="0" i="0" dirty="0">
                <a:solidFill>
                  <a:srgbClr val="000000"/>
                </a:solidFill>
                <a:effectLst/>
                <a:highlight>
                  <a:srgbClr val="FFFFFF"/>
                </a:highlight>
                <a:latin typeface="system-ui"/>
              </a:rPr>
              <a:t>, of which he spoke to you, saying, ‘Let’s follow other gods (whom you have not known) and let’s serve them,’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you shall not listen to the words of that prophet or dreamer of dreams;</a:t>
            </a:r>
            <a:endParaRPr lang="en-US" dirty="0"/>
          </a:p>
        </p:txBody>
      </p:sp>
      <p:sp>
        <p:nvSpPr>
          <p:cNvPr id="12" name="TextBox 11">
            <a:extLst>
              <a:ext uri="{FF2B5EF4-FFF2-40B4-BE49-F238E27FC236}">
                <a16:creationId xmlns:a16="http://schemas.microsoft.com/office/drawing/2014/main" id="{675D549D-0172-D516-F88C-D9D1FE92505D}"/>
              </a:ext>
            </a:extLst>
          </p:cNvPr>
          <p:cNvSpPr txBox="1"/>
          <p:nvPr/>
        </p:nvSpPr>
        <p:spPr>
          <a:xfrm>
            <a:off x="179294" y="5349609"/>
            <a:ext cx="11786348" cy="923330"/>
          </a:xfrm>
          <a:prstGeom prst="rect">
            <a:avLst/>
          </a:prstGeom>
          <a:noFill/>
        </p:spPr>
        <p:txBody>
          <a:bodyPr wrap="square">
            <a:spAutoFit/>
          </a:bodyPr>
          <a:lstStyle/>
          <a:p>
            <a:r>
              <a:rPr lang="en-US" b="0" i="0" dirty="0">
                <a:solidFill>
                  <a:srgbClr val="3D3D3D"/>
                </a:solidFill>
                <a:effectLst/>
                <a:highlight>
                  <a:srgbClr val="FFFFFF"/>
                </a:highlight>
                <a:latin typeface="Georgia" panose="02040502050405020303" pitchFamily="18" charset="0"/>
              </a:rPr>
              <a:t>Deuteronomy 18:22</a:t>
            </a:r>
            <a:br>
              <a:rPr lang="en-US" b="0" i="0" dirty="0">
                <a:solidFill>
                  <a:srgbClr val="3D3D3D"/>
                </a:solidFill>
                <a:effectLst/>
                <a:highlight>
                  <a:srgbClr val="FFFFFF"/>
                </a:highlight>
                <a:latin typeface="Georgia" panose="02040502050405020303" pitchFamily="18" charset="0"/>
              </a:rPr>
            </a:br>
            <a:r>
              <a:rPr lang="en-US" b="0" i="0" dirty="0">
                <a:solidFill>
                  <a:srgbClr val="3D3D3D"/>
                </a:solidFill>
                <a:effectLst/>
                <a:highlight>
                  <a:srgbClr val="FFFFFF"/>
                </a:highlight>
                <a:latin typeface="Georgia" panose="02040502050405020303" pitchFamily="18" charset="0"/>
              </a:rPr>
              <a:t>when a prophet speaks in the name of the </a:t>
            </a:r>
            <a:r>
              <a:rPr lang="en-US" b="0" i="0" cap="small" dirty="0">
                <a:solidFill>
                  <a:srgbClr val="3D3D3D"/>
                </a:solidFill>
                <a:effectLst/>
                <a:highlight>
                  <a:srgbClr val="FFFFFF"/>
                </a:highlight>
                <a:latin typeface="Georgia" panose="02040502050405020303" pitchFamily="18" charset="0"/>
              </a:rPr>
              <a:t>Lord</a:t>
            </a:r>
            <a:r>
              <a:rPr lang="en-US" b="0" i="0" dirty="0">
                <a:solidFill>
                  <a:srgbClr val="3D3D3D"/>
                </a:solidFill>
                <a:effectLst/>
                <a:highlight>
                  <a:srgbClr val="FFFFFF"/>
                </a:highlight>
                <a:latin typeface="Georgia" panose="02040502050405020303" pitchFamily="18" charset="0"/>
              </a:rPr>
              <a:t>, if the word does not come to pass or come true, that is a word that the </a:t>
            </a:r>
            <a:r>
              <a:rPr lang="en-US" b="0" i="0" cap="small" dirty="0">
                <a:solidFill>
                  <a:srgbClr val="3D3D3D"/>
                </a:solidFill>
                <a:effectLst/>
                <a:highlight>
                  <a:srgbClr val="FFFFFF"/>
                </a:highlight>
                <a:latin typeface="Georgia" panose="02040502050405020303" pitchFamily="18" charset="0"/>
              </a:rPr>
              <a:t>Lord</a:t>
            </a:r>
            <a:r>
              <a:rPr lang="en-US" b="0" i="0" dirty="0">
                <a:solidFill>
                  <a:srgbClr val="3D3D3D"/>
                </a:solidFill>
                <a:effectLst/>
                <a:highlight>
                  <a:srgbClr val="FFFFFF"/>
                </a:highlight>
                <a:latin typeface="Georgia" panose="02040502050405020303" pitchFamily="18" charset="0"/>
              </a:rPr>
              <a:t> has not spoken; </a:t>
            </a:r>
            <a:r>
              <a:rPr lang="en-US" b="0" i="0" u="none" strike="noStrike" baseline="30000" dirty="0" err="1">
                <a:solidFill>
                  <a:srgbClr val="1977DE"/>
                </a:solidFill>
                <a:effectLst/>
                <a:highlight>
                  <a:srgbClr val="FFFFFF"/>
                </a:highlight>
                <a:latin typeface="Source Sans Pro" panose="020B0503030403020204" pitchFamily="34" charset="0"/>
                <a:hlinkClick r:id="rId2"/>
              </a:rPr>
              <a:t>n</a:t>
            </a:r>
            <a:r>
              <a:rPr lang="en-US" b="0" i="0" dirty="0" err="1">
                <a:solidFill>
                  <a:srgbClr val="3D3D3D"/>
                </a:solidFill>
                <a:effectLst/>
                <a:highlight>
                  <a:srgbClr val="FFFFFF"/>
                </a:highlight>
                <a:latin typeface="Georgia" panose="02040502050405020303" pitchFamily="18" charset="0"/>
              </a:rPr>
              <a:t>the</a:t>
            </a:r>
            <a:r>
              <a:rPr lang="en-US" b="0" i="0" dirty="0">
                <a:solidFill>
                  <a:srgbClr val="3D3D3D"/>
                </a:solidFill>
                <a:effectLst/>
                <a:highlight>
                  <a:srgbClr val="FFFFFF"/>
                </a:highlight>
                <a:latin typeface="Georgia" panose="02040502050405020303" pitchFamily="18" charset="0"/>
              </a:rPr>
              <a:t> prophet has spoken it presumptuously. You need not be afraid of him</a:t>
            </a:r>
            <a:endParaRPr lang="en-US" dirty="0"/>
          </a:p>
        </p:txBody>
      </p:sp>
    </p:spTree>
    <p:extLst>
      <p:ext uri="{BB962C8B-B14F-4D97-AF65-F5344CB8AC3E}">
        <p14:creationId xmlns:p14="http://schemas.microsoft.com/office/powerpoint/2010/main" val="200232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62217" y="850792"/>
            <a:ext cx="8074960" cy="1200329"/>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میتھیو 7: 15-16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 </a:t>
            </a:r>
            <a:r>
              <a:rPr lang="ur" b="0" i="0" dirty="0">
                <a:solidFill>
                  <a:srgbClr val="000000"/>
                </a:solidFill>
                <a:effectLst/>
                <a:highlight>
                  <a:srgbClr val="FFFFFF"/>
                </a:highlight>
                <a:latin typeface="system-ui"/>
              </a:rPr>
              <a:t>جھوٹے نبیوں سے ہوشیار رہو، جو آپ کے پاس بھیڑوں کے لباس میں آتے ہیں، لیکن اندرونی طور پر بھیڑیے ہیں.</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تم انہیں ان کے پھلوں سے جانو گے۔</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179294" y="2483781"/>
            <a:ext cx="8074960" cy="923330"/>
          </a:xfrm>
          <a:prstGeom prst="rect">
            <a:avLst/>
          </a:prstGeom>
          <a:solidFill>
            <a:schemeClr val="tx1"/>
          </a:solidFill>
        </p:spPr>
        <p:txBody>
          <a:bodyPr wrap="square">
            <a:spAutoFit/>
          </a:bodyPr>
          <a:lstStyle/>
          <a:p>
            <a:r>
              <a:rPr lang="ur" b="0" i="0" dirty="0">
                <a:solidFill>
                  <a:srgbClr val="000000"/>
                </a:solidFill>
                <a:effectLst/>
                <a:highlight>
                  <a:srgbClr val="FFFFFF"/>
                </a:highlight>
                <a:latin typeface="system-ui"/>
              </a:rPr>
              <a:t>میتھیو 24:5 </a:t>
            </a:r>
            <a:br>
              <a:rPr lang="en-US" b="0" i="0" dirty="0">
                <a:solidFill>
                  <a:srgbClr val="000000"/>
                </a:solidFill>
                <a:effectLst/>
                <a:highlight>
                  <a:srgbClr val="FFFFFF"/>
                </a:highlight>
                <a:latin typeface="system-ui"/>
              </a:rPr>
            </a:br>
            <a:r>
              <a:rPr lang="ur" b="0" i="0" dirty="0">
                <a:solidFill>
                  <a:srgbClr val="000000"/>
                </a:solidFill>
                <a:effectLst/>
                <a:highlight>
                  <a:srgbClr val="FFFFFF"/>
                </a:highlight>
                <a:latin typeface="system-ui"/>
              </a:rPr>
              <a:t>"کیونکہ بہت سے لوگ میرے نام سے آئیں گے اور کہیں گے کہ میں مسیح ہوں، اور وہ بہت سے لوگوں کو گمراہ کریں گے۔</a:t>
            </a:r>
            <a:endParaRPr lang="en-US" dirty="0"/>
          </a:p>
        </p:txBody>
      </p:sp>
      <p:sp>
        <p:nvSpPr>
          <p:cNvPr id="9" name="TextBox 8">
            <a:extLst>
              <a:ext uri="{FF2B5EF4-FFF2-40B4-BE49-F238E27FC236}">
                <a16:creationId xmlns:a16="http://schemas.microsoft.com/office/drawing/2014/main" id="{597A8A69-4FB4-5115-73A7-B3F183D939BE}"/>
              </a:ext>
            </a:extLst>
          </p:cNvPr>
          <p:cNvSpPr txBox="1"/>
          <p:nvPr/>
        </p:nvSpPr>
        <p:spPr>
          <a:xfrm>
            <a:off x="0" y="3839771"/>
            <a:ext cx="11582400" cy="1200329"/>
          </a:xfrm>
          <a:prstGeom prst="rect">
            <a:avLst/>
          </a:prstGeom>
          <a:noFill/>
        </p:spPr>
        <p:txBody>
          <a:bodyPr wrap="square">
            <a:spAutoFit/>
          </a:bodyPr>
          <a:lstStyle/>
          <a:p>
            <a:r>
              <a:rPr lang="ur" b="0" i="0" dirty="0">
                <a:solidFill>
                  <a:srgbClr val="000000"/>
                </a:solidFill>
                <a:effectLst/>
                <a:highlight>
                  <a:srgbClr val="FFFFFF"/>
                </a:highlight>
                <a:latin typeface="system-ui"/>
              </a:rPr>
              <a:t>استثنا 13: 1-3 </a:t>
            </a:r>
            <a:br>
              <a:rPr lang="en-US" b="0" i="0" dirty="0">
                <a:solidFill>
                  <a:srgbClr val="000000"/>
                </a:solidFill>
                <a:effectLst/>
                <a:highlight>
                  <a:srgbClr val="FFFFFF"/>
                </a:highlight>
                <a:latin typeface="system-ui"/>
              </a:rPr>
            </a:br>
            <a:r>
              <a:rPr lang="ur" b="0" i="0" dirty="0">
                <a:solidFill>
                  <a:srgbClr val="000000"/>
                </a:solidFill>
                <a:effectLst/>
                <a:highlight>
                  <a:srgbClr val="FFFFFF"/>
                </a:highlight>
                <a:latin typeface="system-ui"/>
              </a:rPr>
              <a:t>اگر کوئی نبی یا خواب دیکھنے والا تمہارے درمیان کھڑا ہو اور تمہیں کوئی نشان یا معجزہ بتائے۔</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اور وہ نشان یا معجزہ </a:t>
            </a:r>
            <a:r>
              <a:rPr lang="ur" b="0" i="1" dirty="0">
                <a:solidFill>
                  <a:srgbClr val="000000"/>
                </a:solidFill>
                <a:effectLst/>
                <a:highlight>
                  <a:srgbClr val="FFFFFF"/>
                </a:highlight>
                <a:latin typeface="system-ui"/>
              </a:rPr>
              <a:t>سچ ہو جاتا ہے </a:t>
            </a:r>
            <a:r>
              <a:rPr lang="ur" b="0" i="0" dirty="0">
                <a:solidFill>
                  <a:srgbClr val="000000"/>
                </a:solidFill>
                <a:effectLst/>
                <a:highlight>
                  <a:srgbClr val="FFFFFF"/>
                </a:highlight>
                <a:latin typeface="system-ui"/>
              </a:rPr>
              <a:t>، جس کے بارے میں اس نے تم سے کہا، 'آؤ ہم دوسرے معبودوں کی پیروی کریں (جن کو تم نہیں جانتے) اور ان کی عبادت کریں۔'</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تم اس نبی یا خواب دیکھنے والے کی باتیں نہ سنو۔</a:t>
            </a:r>
            <a:endParaRPr lang="en-US" dirty="0"/>
          </a:p>
        </p:txBody>
      </p:sp>
      <p:sp>
        <p:nvSpPr>
          <p:cNvPr id="12" name="TextBox 11">
            <a:extLst>
              <a:ext uri="{FF2B5EF4-FFF2-40B4-BE49-F238E27FC236}">
                <a16:creationId xmlns:a16="http://schemas.microsoft.com/office/drawing/2014/main" id="{675D549D-0172-D516-F88C-D9D1FE92505D}"/>
              </a:ext>
            </a:extLst>
          </p:cNvPr>
          <p:cNvSpPr txBox="1"/>
          <p:nvPr/>
        </p:nvSpPr>
        <p:spPr>
          <a:xfrm>
            <a:off x="179294" y="5472760"/>
            <a:ext cx="11786348" cy="923330"/>
          </a:xfrm>
          <a:prstGeom prst="rect">
            <a:avLst/>
          </a:prstGeom>
          <a:noFill/>
        </p:spPr>
        <p:txBody>
          <a:bodyPr wrap="square">
            <a:spAutoFit/>
          </a:bodyPr>
          <a:lstStyle/>
          <a:p>
            <a:r>
              <a:rPr lang="ur" b="0" i="0" dirty="0">
                <a:solidFill>
                  <a:srgbClr val="3D3D3D"/>
                </a:solidFill>
                <a:effectLst/>
                <a:highlight>
                  <a:srgbClr val="FFFFFF"/>
                </a:highlight>
                <a:latin typeface="Georgia" panose="02040502050405020303" pitchFamily="18" charset="0"/>
              </a:rPr>
              <a:t>Deuteronomy 18:22 جب کوئی نبی </a:t>
            </a:r>
            <a:br>
              <a:rPr lang="en-US" b="0" i="0" dirty="0">
                <a:solidFill>
                  <a:srgbClr val="3D3D3D"/>
                </a:solidFill>
                <a:effectLst/>
                <a:highlight>
                  <a:srgbClr val="FFFFFF"/>
                </a:highlight>
                <a:latin typeface="Georgia" panose="02040502050405020303" pitchFamily="18" charset="0"/>
              </a:rPr>
            </a:br>
            <a:r>
              <a:rPr lang="ur" b="0" i="0" cap="small" dirty="0">
                <a:solidFill>
                  <a:srgbClr val="3D3D3D"/>
                </a:solidFill>
                <a:effectLst/>
                <a:highlight>
                  <a:srgbClr val="FFFFFF"/>
                </a:highlight>
                <a:latin typeface="Georgia" panose="02040502050405020303" pitchFamily="18" charset="0"/>
              </a:rPr>
              <a:t>رب </a:t>
            </a:r>
            <a:r>
              <a:rPr lang="ur" b="0" i="0" dirty="0">
                <a:solidFill>
                  <a:srgbClr val="3D3D3D"/>
                </a:solidFill>
                <a:effectLst/>
                <a:highlight>
                  <a:srgbClr val="FFFFFF"/>
                </a:highlight>
                <a:latin typeface="Georgia" panose="02040502050405020303" pitchFamily="18" charset="0"/>
              </a:rPr>
              <a:t>کے نام سے بولتا ہے ، اگر کلام پورا نہیں ہوتا یا سچ نہیں ہوتا، تو یہ وہ لفظ ہے جو </a:t>
            </a:r>
            <a:r>
              <a:rPr lang="ur" b="0" i="0" cap="small" dirty="0">
                <a:solidFill>
                  <a:srgbClr val="3D3D3D"/>
                </a:solidFill>
                <a:effectLst/>
                <a:highlight>
                  <a:srgbClr val="FFFFFF"/>
                </a:highlight>
                <a:latin typeface="Georgia" panose="02040502050405020303" pitchFamily="18" charset="0"/>
              </a:rPr>
              <a:t>رب </a:t>
            </a:r>
            <a:r>
              <a:rPr lang="ur" b="0" i="0" dirty="0">
                <a:solidFill>
                  <a:srgbClr val="3D3D3D"/>
                </a:solidFill>
                <a:effectLst/>
                <a:highlight>
                  <a:srgbClr val="FFFFFF"/>
                </a:highlight>
                <a:latin typeface="Georgia" panose="02040502050405020303" pitchFamily="18" charset="0"/>
              </a:rPr>
              <a:t>نے نہیں کہا ہے۔ </a:t>
            </a:r>
            <a:r>
              <a:rPr lang="ur" b="0" i="0" dirty="0" err="1">
                <a:solidFill>
                  <a:srgbClr val="3D3D3D"/>
                </a:solidFill>
                <a:effectLst/>
                <a:highlight>
                  <a:srgbClr val="FFFFFF"/>
                </a:highlight>
                <a:latin typeface="Georgia" panose="02040502050405020303" pitchFamily="18" charset="0"/>
              </a:rPr>
              <a:t>نبی نے اسے گستاخی کے </a:t>
            </a:r>
            <a:r>
              <a:rPr lang="ur" b="0" i="0" u="none" strike="noStrike" baseline="30000" dirty="0" err="1">
                <a:solidFill>
                  <a:srgbClr val="1977DE"/>
                </a:solidFill>
                <a:effectLst/>
                <a:highlight>
                  <a:srgbClr val="FFFFFF"/>
                </a:highlight>
                <a:latin typeface="Source Sans Pro" panose="020B0503030403020204" pitchFamily="34" charset="0"/>
                <a:hlinkClick r:id="rId2"/>
              </a:rPr>
              <a:t>ساتھ </a:t>
            </a:r>
            <a:r>
              <a:rPr lang="ur" b="0" i="0" dirty="0">
                <a:solidFill>
                  <a:srgbClr val="3D3D3D"/>
                </a:solidFill>
                <a:effectLst/>
                <a:highlight>
                  <a:srgbClr val="FFFFFF"/>
                </a:highlight>
                <a:latin typeface="Georgia" panose="02040502050405020303" pitchFamily="18" charset="0"/>
              </a:rPr>
              <a:t>کہا ہے۔ تمہیں اس سے ڈرنے کی ضرورت نہیں ہے۔</a:t>
            </a:r>
            <a:endParaRPr lang="en-US" dirty="0"/>
          </a:p>
        </p:txBody>
      </p:sp>
    </p:spTree>
    <p:extLst>
      <p:ext uri="{BB962C8B-B14F-4D97-AF65-F5344CB8AC3E}">
        <p14:creationId xmlns:p14="http://schemas.microsoft.com/office/powerpoint/2010/main" val="254351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1182487"/>
            <a:ext cx="11167783" cy="1754326"/>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The true Gospel</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Ephesians 2:8-10</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a:t>
            </a:r>
            <a:r>
              <a:rPr lang="en-US" b="0" i="0" dirty="0">
                <a:solidFill>
                  <a:srgbClr val="000000"/>
                </a:solidFill>
                <a:effectLst/>
                <a:highlight>
                  <a:srgbClr val="FFFFFF"/>
                </a:highlight>
                <a:latin typeface="system-ui"/>
              </a:rPr>
              <a:t>For by grace you have been saved through faith; and this </a:t>
            </a:r>
            <a:r>
              <a:rPr lang="en-US" b="0" i="1" dirty="0">
                <a:solidFill>
                  <a:srgbClr val="000000"/>
                </a:solidFill>
                <a:effectLst/>
                <a:highlight>
                  <a:srgbClr val="FFFFFF"/>
                </a:highlight>
                <a:latin typeface="system-ui"/>
              </a:rPr>
              <a:t>is</a:t>
            </a:r>
            <a:r>
              <a:rPr lang="en-US" b="0" i="0" dirty="0">
                <a:solidFill>
                  <a:srgbClr val="000000"/>
                </a:solidFill>
                <a:effectLst/>
                <a:highlight>
                  <a:srgbClr val="FFFFFF"/>
                </a:highlight>
                <a:latin typeface="system-ui"/>
              </a:rPr>
              <a:t> not of yourselves, </a:t>
            </a:r>
            <a:r>
              <a:rPr lang="en-US" b="0" i="1" dirty="0">
                <a:solidFill>
                  <a:srgbClr val="000000"/>
                </a:solidFill>
                <a:effectLst/>
                <a:highlight>
                  <a:srgbClr val="FFFFFF"/>
                </a:highlight>
                <a:latin typeface="system-ui"/>
              </a:rPr>
              <a:t>it is</a:t>
            </a:r>
            <a:r>
              <a:rPr lang="en-US" b="0" i="0" dirty="0">
                <a:solidFill>
                  <a:srgbClr val="000000"/>
                </a:solidFill>
                <a:effectLst/>
                <a:highlight>
                  <a:srgbClr val="FFFFFF"/>
                </a:highlight>
                <a:latin typeface="system-ui"/>
              </a:rPr>
              <a:t> the gift of God; not a result of works, so that no one may boast. For we are His workmanship, created in Christ Jesus for good works, which God prepared beforehand so that we would walk in them.”</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430305" y="3810174"/>
            <a:ext cx="10838330" cy="923330"/>
          </a:xfrm>
          <a:prstGeom prst="rect">
            <a:avLst/>
          </a:prstGeom>
          <a:solidFill>
            <a:schemeClr val="tx1"/>
          </a:solidFill>
        </p:spPr>
        <p:txBody>
          <a:bodyPr wrap="square">
            <a:spAutoFit/>
          </a:bodyPr>
          <a:lstStyle/>
          <a:p>
            <a:r>
              <a:rPr lang="en-US" b="0" i="0" dirty="0">
                <a:solidFill>
                  <a:srgbClr val="000000"/>
                </a:solidFill>
                <a:effectLst/>
                <a:highlight>
                  <a:srgbClr val="FFFFFF"/>
                </a:highlight>
                <a:latin typeface="system-ui"/>
              </a:rPr>
              <a:t>Galatians 1:8</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“But even if we, or an angel from heaven, should preach to you a gospel contrary to what we have preached to you, he is to be accursed”</a:t>
            </a:r>
            <a:endParaRPr lang="en-US" dirty="0"/>
          </a:p>
        </p:txBody>
      </p:sp>
    </p:spTree>
    <p:extLst>
      <p:ext uri="{BB962C8B-B14F-4D97-AF65-F5344CB8AC3E}">
        <p14:creationId xmlns:p14="http://schemas.microsoft.com/office/powerpoint/2010/main" val="168991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1182487"/>
            <a:ext cx="11167783" cy="1754326"/>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سچی انجیل </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افسیوں 2:8-10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 </a:t>
            </a:r>
            <a:r>
              <a:rPr lang="ur" b="0" i="0" dirty="0">
                <a:solidFill>
                  <a:srgbClr val="000000"/>
                </a:solidFill>
                <a:effectLst/>
                <a:highlight>
                  <a:srgbClr val="FFFFFF"/>
                </a:highlight>
                <a:latin typeface="system-ui"/>
              </a:rPr>
              <a:t>کیونکہ آپ کو فضل سے ایمان کے ذریعے نجات ملی ہے۔ اور یہ آپ کی طرف سے نہیں </a:t>
            </a:r>
            <a:r>
              <a:rPr lang="ur" b="0" i="1" dirty="0">
                <a:solidFill>
                  <a:srgbClr val="000000"/>
                </a:solidFill>
                <a:effectLst/>
                <a:highlight>
                  <a:srgbClr val="FFFFFF"/>
                </a:highlight>
                <a:latin typeface="system-ui"/>
              </a:rPr>
              <a:t>ہے ، یہ </a:t>
            </a:r>
            <a:r>
              <a:rPr lang="ur" b="0" i="0" dirty="0">
                <a:solidFill>
                  <a:srgbClr val="000000"/>
                </a:solidFill>
                <a:effectLst/>
                <a:highlight>
                  <a:srgbClr val="FFFFFF"/>
                </a:highlight>
                <a:latin typeface="system-ui"/>
              </a:rPr>
              <a:t>خدا کا تحفہ ہے۔ کاموں کا نتیجہ نہیں، تاکہ کوئی فخر نہ کرے۔ کیونکہ ہم اُس کی کاریگری ہیں، جو مسیح یسوع میں اچھے کاموں کے لیے پیدا کیے گئے ہیں، جنہیں خُدا نے پہلے سے تیار کیا تھا تاکہ ہم اُن میں چلیں۔</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430305" y="3810174"/>
            <a:ext cx="10838330" cy="923330"/>
          </a:xfrm>
          <a:prstGeom prst="rect">
            <a:avLst/>
          </a:prstGeom>
          <a:solidFill>
            <a:schemeClr val="tx1"/>
          </a:solidFill>
        </p:spPr>
        <p:txBody>
          <a:bodyPr wrap="square">
            <a:spAutoFit/>
          </a:bodyPr>
          <a:lstStyle/>
          <a:p>
            <a:r>
              <a:rPr lang="ur" b="0" i="0" dirty="0">
                <a:solidFill>
                  <a:srgbClr val="000000"/>
                </a:solidFill>
                <a:effectLst/>
                <a:highlight>
                  <a:srgbClr val="FFFFFF"/>
                </a:highlight>
                <a:latin typeface="system-ui"/>
              </a:rPr>
              <a:t>گلتیوں 1:8 </a:t>
            </a:r>
            <a:br>
              <a:rPr lang="en-US" b="0" i="0" dirty="0">
                <a:solidFill>
                  <a:srgbClr val="000000"/>
                </a:solidFill>
                <a:effectLst/>
                <a:highlight>
                  <a:srgbClr val="FFFFFF"/>
                </a:highlight>
                <a:latin typeface="system-ui"/>
              </a:rPr>
            </a:br>
            <a:r>
              <a:rPr lang="ur" b="0" i="0" dirty="0">
                <a:solidFill>
                  <a:srgbClr val="000000"/>
                </a:solidFill>
                <a:effectLst/>
                <a:highlight>
                  <a:srgbClr val="FFFFFF"/>
                </a:highlight>
                <a:latin typeface="system-ui"/>
              </a:rPr>
              <a:t>"لیکن اگر ہم، یا آسمان کا کوئی فرشتہ، آپ کو ایسی خوشخبری سنائے جو ہم نے آپ کو سنائی ہے، تو وہ ملعون ہے۔"</a:t>
            </a:r>
            <a:endParaRPr lang="en-US" dirty="0"/>
          </a:p>
        </p:txBody>
      </p:sp>
    </p:spTree>
    <p:extLst>
      <p:ext uri="{BB962C8B-B14F-4D97-AF65-F5344CB8AC3E}">
        <p14:creationId xmlns:p14="http://schemas.microsoft.com/office/powerpoint/2010/main" val="3052021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424</TotalTime>
  <Words>1660</Words>
  <Application>Microsoft Office PowerPoint</Application>
  <PresentationFormat>Widescreen</PresentationFormat>
  <Paragraphs>62</Paragraphs>
  <Slides>17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Arimo</vt:lpstr>
      <vt:lpstr>Calibri</vt:lpstr>
      <vt:lpstr>Century Gothic</vt:lpstr>
      <vt:lpstr>Georgia</vt:lpstr>
      <vt:lpstr>inherit</vt:lpstr>
      <vt:lpstr>Linux Libertine</vt:lpstr>
      <vt:lpstr>NeueMontreal</vt:lpstr>
      <vt:lpstr>Source Sans Pro</vt:lpstr>
      <vt:lpstr>system-ui</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God/ 3 persons</vt:lpstr>
      <vt:lpstr>The Incarnation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Brendon Biggs</dc:creator>
  <cp:lastModifiedBy>Brendon Biggs</cp:lastModifiedBy>
  <cp:revision>21</cp:revision>
  <dcterms:created xsi:type="dcterms:W3CDTF">2024-04-01T16:28:18Z</dcterms:created>
  <dcterms:modified xsi:type="dcterms:W3CDTF">2024-06-01T16:08:45Z</dcterms:modified>
</cp:coreProperties>
</file>