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258" r:id="rId2"/>
    <p:sldId id="294" r:id="rId3"/>
    <p:sldId id="264" r:id="rId4"/>
    <p:sldId id="275" r:id="rId5"/>
    <p:sldId id="259" r:id="rId6"/>
    <p:sldId id="276" r:id="rId7"/>
    <p:sldId id="265" r:id="rId8"/>
    <p:sldId id="277" r:id="rId9"/>
    <p:sldId id="267" r:id="rId10"/>
    <p:sldId id="304" r:id="rId11"/>
    <p:sldId id="266" r:id="rId12"/>
    <p:sldId id="279" r:id="rId13"/>
    <p:sldId id="268" r:id="rId14"/>
    <p:sldId id="280" r:id="rId15"/>
    <p:sldId id="299" r:id="rId16"/>
    <p:sldId id="303" r:id="rId17"/>
    <p:sldId id="260" r:id="rId18"/>
    <p:sldId id="282" r:id="rId19"/>
    <p:sldId id="292" r:id="rId20"/>
    <p:sldId id="270" r:id="rId21"/>
    <p:sldId id="302" r:id="rId22"/>
    <p:sldId id="261" r:id="rId23"/>
    <p:sldId id="296" r:id="rId24"/>
    <p:sldId id="262" r:id="rId25"/>
    <p:sldId id="301" r:id="rId26"/>
    <p:sldId id="256" r:id="rId27"/>
    <p:sldId id="286" r:id="rId28"/>
    <p:sldId id="291" r:id="rId29"/>
    <p:sldId id="293" r:id="rId30"/>
    <p:sldId id="257" r:id="rId31"/>
    <p:sldId id="300" r:id="rId32"/>
    <p:sldId id="271" r:id="rId33"/>
    <p:sldId id="297" r:id="rId34"/>
    <p:sldId id="272" r:id="rId35"/>
    <p:sldId id="298" r:id="rId36"/>
    <p:sldId id="273" r:id="rId37"/>
    <p:sldId id="2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16B39-FAAD-4F86-A01C-7FA9BE267F72}" type="datetimeFigureOut">
              <a:rPr lang="en-US" smtClean="0"/>
              <a:t>4/27/2024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49B93-F693-441A-AA91-4B4E0447AB8B}" type="slidenum">
              <a:rPr lang="en-US" smtClean="0"/>
              <a:t>‹#›</a:t>
            </a:fld>
            <a:endParaRPr lang="en-US"/>
          </a:p>
        </p:txBody>
      </p:sp>
    </p:spTree>
    <p:extLst>
      <p:ext uri="{BB962C8B-B14F-4D97-AF65-F5344CB8AC3E}">
        <p14:creationId xmlns:p14="http://schemas.microsoft.com/office/powerpoint/2010/main" val="766374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F7B25D7-A085-92E1-EA40-DD57ECAE41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FD74F74-8126-7984-96F1-BC00E40C66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00" name="Slide Number Placeholder 3">
            <a:extLst>
              <a:ext uri="{FF2B5EF4-FFF2-40B4-BE49-F238E27FC236}">
                <a16:creationId xmlns:a16="http://schemas.microsoft.com/office/drawing/2014/main" id="{52B09F1E-FA26-C85D-449C-C2F55755F4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3C3238B-AC6A-4945-9A6E-954D624A101B}" type="slidenum">
              <a:rPr lang="en-US" altLang="en-US" smtClean="0"/>
              <a:pPr>
                <a:spcBef>
                  <a:spcPct val="0"/>
                </a:spcBef>
              </a:pPr>
              <a:t>26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F7B25D7-A085-92E1-EA40-DD57ECAE41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2FD74F74-8126-7984-96F1-BC00E40C66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00" name="Slide Number Placeholder 3">
            <a:extLst>
              <a:ext uri="{FF2B5EF4-FFF2-40B4-BE49-F238E27FC236}">
                <a16:creationId xmlns:a16="http://schemas.microsoft.com/office/drawing/2014/main" id="{52B09F1E-FA26-C85D-449C-C2F55755F4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3C3238B-AC6A-4945-9A6E-954D624A101B}" type="slidenum">
              <a:rPr lang="en-US" altLang="en-US" smtClean="0"/>
              <a:pPr>
                <a:spcBef>
                  <a:spcPct val="0"/>
                </a:spcBef>
              </a:pPr>
              <a:t>27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2145683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9CCE4A-2DD6-4154-957F-449E0FB7A1D5}"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3780069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4215518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96717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4216944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9CCE4A-2DD6-4154-957F-449E0FB7A1D5}" type="datetimeFigureOut">
              <a:rPr lang="en-US" smtClean="0"/>
              <a:t>4/27/2024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153595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E9CCE4A-2DD6-4154-957F-449E0FB7A1D5}" type="datetimeFigureOut">
              <a:rPr lang="en-US" smtClean="0"/>
              <a:t>4/27/2024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198549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1491061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338719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1894144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3518913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9CCE4A-2DD6-4154-957F-449E0FB7A1D5}"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885171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9CCE4A-2DD6-4154-957F-449E0FB7A1D5}" type="datetimeFigureOut">
              <a:rPr lang="en-US" smtClean="0"/>
              <a:t>4/27/2024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3455850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197148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2529210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E9CCE4A-2DD6-4154-957F-449E0FB7A1D5}" type="datetimeFigureOut">
              <a:rPr lang="en-US" smtClean="0"/>
              <a:t>4/27/2024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298039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9CCE4A-2DD6-4154-957F-449E0FB7A1D5}" type="datetimeFigureOut">
              <a:rPr lang="en-US" smtClean="0"/>
              <a:t>4/27/2024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8F103-5101-4641-A3CB-17DC98D2BAEC}" type="slidenum">
              <a:rPr lang="en-US" smtClean="0"/>
              <a:t>‹#›</a:t>
            </a:fld>
            <a:endParaRPr lang="en-US"/>
          </a:p>
        </p:txBody>
      </p:sp>
    </p:spTree>
    <p:extLst>
      <p:ext uri="{BB962C8B-B14F-4D97-AF65-F5344CB8AC3E}">
        <p14:creationId xmlns:p14="http://schemas.microsoft.com/office/powerpoint/2010/main" val="961943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E9CCE4A-2DD6-4154-957F-449E0FB7A1D5}" type="datetimeFigureOut">
              <a:rPr lang="en-US" smtClean="0"/>
              <a:t>4/27/2024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748F103-5101-4641-A3CB-17DC98D2BAEC}" type="slidenum">
              <a:rPr lang="en-US" smtClean="0"/>
              <a:t>‹#›</a:t>
            </a:fld>
            <a:endParaRPr lang="en-US"/>
          </a:p>
        </p:txBody>
      </p:sp>
    </p:spTree>
    <p:extLst>
      <p:ext uri="{BB962C8B-B14F-4D97-AF65-F5344CB8AC3E}">
        <p14:creationId xmlns:p14="http://schemas.microsoft.com/office/powerpoint/2010/main" val="422332371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biblia.com/bible/esv/deuteronomy/18/20-22#footnote4"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biblia.com/bible/esv/deuteronomy/18/20-22#footnote4"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1A8D43-EBF2-5B4C-71C9-3F2A57D47A9A}"/>
              </a:ext>
            </a:extLst>
          </p:cNvPr>
          <p:cNvSpPr txBox="1"/>
          <p:nvPr/>
        </p:nvSpPr>
        <p:spPr>
          <a:xfrm>
            <a:off x="286871" y="1255059"/>
            <a:ext cx="10833415" cy="646331"/>
          </a:xfrm>
          <a:prstGeom prst="rect">
            <a:avLst/>
          </a:prstGeom>
          <a:noFill/>
        </p:spPr>
        <p:txBody>
          <a:bodyPr wrap="none" rtlCol="0">
            <a:spAutoFit/>
          </a:bodyPr>
          <a:lstStyle/>
          <a:p>
            <a:r>
              <a:rPr lang="en-US" dirty="0"/>
              <a:t>A religion is a system of beliefs and practices that direct a person toward transcendence and </a:t>
            </a:r>
          </a:p>
          <a:p>
            <a:r>
              <a:rPr lang="en-US" dirty="0"/>
              <a:t>thus provides meaning and coherence to a person’s life</a:t>
            </a:r>
          </a:p>
        </p:txBody>
      </p:sp>
      <p:sp>
        <p:nvSpPr>
          <p:cNvPr id="3" name="TextBox 2">
            <a:extLst>
              <a:ext uri="{FF2B5EF4-FFF2-40B4-BE49-F238E27FC236}">
                <a16:creationId xmlns:a16="http://schemas.microsoft.com/office/drawing/2014/main" id="{D8EC35D5-C55F-67C9-9F4D-ECEB9005FC45}"/>
              </a:ext>
            </a:extLst>
          </p:cNvPr>
          <p:cNvSpPr txBox="1"/>
          <p:nvPr/>
        </p:nvSpPr>
        <p:spPr>
          <a:xfrm>
            <a:off x="215153" y="3966010"/>
            <a:ext cx="11394466" cy="2031325"/>
          </a:xfrm>
          <a:prstGeom prst="rect">
            <a:avLst/>
          </a:prstGeom>
          <a:noFill/>
        </p:spPr>
        <p:txBody>
          <a:bodyPr wrap="none" rtlCol="0">
            <a:spAutoFit/>
          </a:bodyPr>
          <a:lstStyle/>
          <a:p>
            <a:r>
              <a:rPr lang="en-US" dirty="0"/>
              <a:t>What is a Cult – Cults are groups that grow out of and deviate from a previously established religion. </a:t>
            </a:r>
          </a:p>
          <a:p>
            <a:r>
              <a:rPr lang="en-US" dirty="0"/>
              <a:t>	</a:t>
            </a:r>
            <a:br>
              <a:rPr lang="en-US" dirty="0"/>
            </a:br>
            <a:r>
              <a:rPr lang="en-US" dirty="0"/>
              <a:t>An example of a cult is Jehovah Witness, Latter Day Saints or Mormons, </a:t>
            </a:r>
          </a:p>
          <a:p>
            <a:r>
              <a:rPr lang="en-US" dirty="0"/>
              <a:t>Unitarians, Oneness, </a:t>
            </a:r>
          </a:p>
          <a:p>
            <a:r>
              <a:rPr lang="en-US" dirty="0"/>
              <a:t>	</a:t>
            </a:r>
            <a:br>
              <a:rPr lang="en-US" dirty="0"/>
            </a:br>
            <a:r>
              <a:rPr lang="en-US" dirty="0"/>
              <a:t>These cults deny the essential teachings of Christianity and their authority comes from their </a:t>
            </a:r>
          </a:p>
          <a:p>
            <a:r>
              <a:rPr lang="en-US" dirty="0"/>
              <a:t>organization</a:t>
            </a:r>
          </a:p>
        </p:txBody>
      </p:sp>
      <p:sp>
        <p:nvSpPr>
          <p:cNvPr id="4" name="TextBox 3">
            <a:extLst>
              <a:ext uri="{FF2B5EF4-FFF2-40B4-BE49-F238E27FC236}">
                <a16:creationId xmlns:a16="http://schemas.microsoft.com/office/drawing/2014/main" id="{B0685F95-4142-8A71-8E02-3CDDEA1DC898}"/>
              </a:ext>
            </a:extLst>
          </p:cNvPr>
          <p:cNvSpPr txBox="1"/>
          <p:nvPr/>
        </p:nvSpPr>
        <p:spPr>
          <a:xfrm>
            <a:off x="286871" y="2456329"/>
            <a:ext cx="8191666" cy="646331"/>
          </a:xfrm>
          <a:prstGeom prst="rect">
            <a:avLst/>
          </a:prstGeom>
          <a:noFill/>
        </p:spPr>
        <p:txBody>
          <a:bodyPr wrap="none" rtlCol="0">
            <a:spAutoFit/>
          </a:bodyPr>
          <a:lstStyle/>
          <a:p>
            <a:r>
              <a:rPr lang="en-US" dirty="0"/>
              <a:t>We are Christians and we follow Jesus Christ. Our authority is the Bible. </a:t>
            </a:r>
          </a:p>
          <a:p>
            <a:r>
              <a:rPr lang="en-US" dirty="0"/>
              <a:t>The Bible is our sole infallible rule of faith. We test everything to the Bible.</a:t>
            </a:r>
          </a:p>
        </p:txBody>
      </p:sp>
    </p:spTree>
    <p:extLst>
      <p:ext uri="{BB962C8B-B14F-4D97-AF65-F5344CB8AC3E}">
        <p14:creationId xmlns:p14="http://schemas.microsoft.com/office/powerpoint/2010/main" val="148064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21E1D39-ECBD-2254-3F38-B351911B7C36}"/>
              </a:ext>
            </a:extLst>
          </p:cNvPr>
          <p:cNvSpPr txBox="1"/>
          <p:nvPr/>
        </p:nvSpPr>
        <p:spPr>
          <a:xfrm>
            <a:off x="134470" y="16822"/>
            <a:ext cx="12176311" cy="369332"/>
          </a:xfrm>
          <a:prstGeom prst="rect">
            <a:avLst/>
          </a:prstGeom>
          <a:noFill/>
        </p:spPr>
        <p:txBody>
          <a:bodyPr wrap="square">
            <a:spAutoFit/>
          </a:bodyPr>
          <a:lstStyle/>
          <a:p>
            <a:pPr algn="l"/>
            <a:r>
              <a:rPr lang="ur" b="1" i="0" dirty="0">
                <a:effectLst/>
                <a:latin typeface="NeueMontreal"/>
              </a:rPr>
              <a:t>ہمیں ہر چیز کو کلام پاک پر آزمانا چاہیے۔</a:t>
            </a:r>
            <a:endParaRPr lang="en-US" b="0" i="0" dirty="0">
              <a:effectLst/>
              <a:latin typeface="NeueMontreal"/>
            </a:endParaRPr>
          </a:p>
        </p:txBody>
      </p:sp>
      <p:sp>
        <p:nvSpPr>
          <p:cNvPr id="4" name="TextBox 3">
            <a:extLst>
              <a:ext uri="{FF2B5EF4-FFF2-40B4-BE49-F238E27FC236}">
                <a16:creationId xmlns:a16="http://schemas.microsoft.com/office/drawing/2014/main" id="{0532DEA9-314C-98AC-B0E6-A1C310A547EA}"/>
              </a:ext>
            </a:extLst>
          </p:cNvPr>
          <p:cNvSpPr txBox="1"/>
          <p:nvPr/>
        </p:nvSpPr>
        <p:spPr>
          <a:xfrm>
            <a:off x="134470" y="386154"/>
            <a:ext cx="8074960" cy="2585323"/>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جب پولس نے اعمال 17:11 میں بیرین سے بات کی تو انہوں نے اس بات کی جانچ کی کہ اس نے صحیفے سے کیا کہا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ہمیں ان تمام دعووں کی جانچ کرنی چاہیے جو کلٹ گروپس صحیفہ کو کہتے ہیں۔ پرانے اور نئے عہد نامے ختم ہو چکے ہیں۔ کوئی نیا کلام نہیں ہے۔ خدا نے کہا کہ صحیفے میں کچھ شامل نہ کریں (مکاشفہ 22:18)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1 یوحنا 4:1</a:t>
            </a:r>
          </a:p>
          <a:p>
            <a:r>
              <a:rPr lang="ur" b="0" i="0" dirty="0">
                <a:solidFill>
                  <a:srgbClr val="000000"/>
                </a:solidFill>
                <a:effectLst/>
                <a:highlight>
                  <a:srgbClr val="FFFFFF"/>
                </a:highlight>
                <a:latin typeface="system-ui"/>
              </a:rPr>
              <a:t>’’اے عزیزو، ہر ایک رُوح پر یقین نہ کرو بلکہ رُوحوں کی جانچ کرو کہ آیا وہ خُدا کی طرف سے ہیں، کیونکہ بہت سے جھوٹے نبی دُنیا میں نکلے ہیں۔‘‘</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333935" y="3353324"/>
            <a:ext cx="8074960" cy="2862322"/>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بائبل ہمیں جھوٹے اساتذہ سے خبردار کرتی ہے: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2 کرنتھیوں 11: 4-15 </a:t>
            </a: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b="0" i="0" dirty="0">
                <a:solidFill>
                  <a:srgbClr val="000000"/>
                </a:solidFill>
                <a:effectLst/>
                <a:highlight>
                  <a:srgbClr val="FFFFFF"/>
                </a:highlight>
                <a:latin typeface="system-ui"/>
              </a:rPr>
              <a:t>کیونکہ اگر کوئی آ کر دوسرے یسوع کی منادی کرتا ہے جس کی ہم نے تبلیغ نہیں کی، یا آپ کو کوئی دوسری روح ملتی ہے جو آپ کو نہیں ملی، یا کوئی دوسری خوشخبری جسے آپ نے قبول نہیں کیا ہے۔ یہ </a:t>
            </a:r>
            <a:r>
              <a:rPr lang="ur" b="0" i="1" dirty="0">
                <a:solidFill>
                  <a:srgbClr val="000000"/>
                </a:solidFill>
                <a:effectLst/>
                <a:highlight>
                  <a:srgbClr val="FFFFFF"/>
                </a:highlight>
                <a:latin typeface="system-ui"/>
              </a:rPr>
              <a:t>تم اچھی طرح </a:t>
            </a:r>
            <a:r>
              <a:rPr lang="ur" b="0" i="0" dirty="0">
                <a:solidFill>
                  <a:srgbClr val="000000"/>
                </a:solidFill>
                <a:effectLst/>
                <a:highlight>
                  <a:srgbClr val="FFFFFF"/>
                </a:highlight>
                <a:latin typeface="system-ui"/>
              </a:rPr>
              <a:t>برداشت کرتے ہو !... کیونکہ ایسے لوگ جھوٹے رسول ہیں، فریب کار ہیں، اپنے آپ کو مسیح کے رسولوں کا روپ دھار رہے ہیں۔ کوئی تعجب کی بات نہیں، کیونکہ شیطان بھی اپنے آپ کو نور کے فرشتے کا روپ دھارتا ہے۔</a:t>
            </a:r>
            <a:r>
              <a:rPr lang="ur" b="1" i="0" baseline="30000" dirty="0">
                <a:solidFill>
                  <a:srgbClr val="000000"/>
                </a:solidFill>
                <a:effectLst/>
                <a:highlight>
                  <a:srgbClr val="FFFFFF"/>
                </a:highlight>
                <a:latin typeface="system-ui"/>
              </a:rPr>
              <a:t> </a:t>
            </a:r>
            <a:r>
              <a:rPr lang="ur" b="0" i="0" dirty="0">
                <a:solidFill>
                  <a:srgbClr val="000000"/>
                </a:solidFill>
                <a:effectLst/>
                <a:highlight>
                  <a:srgbClr val="FFFFFF"/>
                </a:highlight>
                <a:latin typeface="system-ui"/>
              </a:rPr>
              <a:t>اس لیے تعجب کی بات نہیں کہ اس کے بندے بھی راستبازی کے بندوں کا روپ دھار لیں جن کا انجام ان کے اعمال کے مطابق ہو گا۔</a:t>
            </a:r>
            <a:endParaRPr lang="en-US" dirty="0"/>
          </a:p>
        </p:txBody>
      </p:sp>
    </p:spTree>
    <p:extLst>
      <p:ext uri="{BB962C8B-B14F-4D97-AF65-F5344CB8AC3E}">
        <p14:creationId xmlns:p14="http://schemas.microsoft.com/office/powerpoint/2010/main" val="22668785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62217" y="294981"/>
            <a:ext cx="8074960" cy="1200329"/>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Matthew 7:15-16</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“B</a:t>
            </a:r>
            <a:r>
              <a:rPr lang="en-US" b="0" i="0" dirty="0">
                <a:solidFill>
                  <a:srgbClr val="000000"/>
                </a:solidFill>
                <a:effectLst/>
                <a:highlight>
                  <a:srgbClr val="FFFFFF"/>
                </a:highlight>
                <a:latin typeface="system-ui"/>
              </a:rPr>
              <a:t>eware of the false prophets, who come to you in sheep’s clothing, but inwardly are ravenous wolves. </a:t>
            </a:r>
            <a:r>
              <a:rPr lang="en-US" b="1" i="0" baseline="30000" dirty="0">
                <a:solidFill>
                  <a:srgbClr val="000000"/>
                </a:solidFill>
                <a:effectLst/>
                <a:highlight>
                  <a:srgbClr val="FFFFFF"/>
                </a:highlight>
                <a:latin typeface="system-ui"/>
              </a:rPr>
              <a:t> </a:t>
            </a:r>
            <a:r>
              <a:rPr lang="en-US" b="0" i="0" dirty="0">
                <a:solidFill>
                  <a:srgbClr val="000000"/>
                </a:solidFill>
                <a:effectLst/>
                <a:highlight>
                  <a:srgbClr val="FFFFFF"/>
                </a:highlight>
                <a:latin typeface="system-ui"/>
              </a:rPr>
              <a:t>You will know them by their fruits. </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179294" y="1927970"/>
            <a:ext cx="8074960" cy="923330"/>
          </a:xfrm>
          <a:prstGeom prst="rect">
            <a:avLst/>
          </a:prstGeom>
          <a:solidFill>
            <a:schemeClr val="tx1"/>
          </a:solidFill>
        </p:spPr>
        <p:txBody>
          <a:bodyPr wrap="square">
            <a:spAutoFit/>
          </a:bodyPr>
          <a:lstStyle/>
          <a:p>
            <a:r>
              <a:rPr lang="en-US" b="0" i="0" dirty="0">
                <a:solidFill>
                  <a:srgbClr val="000000"/>
                </a:solidFill>
                <a:effectLst/>
                <a:highlight>
                  <a:srgbClr val="FFFFFF"/>
                </a:highlight>
                <a:latin typeface="system-ui"/>
              </a:rPr>
              <a:t>Matthew 24:5</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system-ui"/>
              </a:rPr>
              <a:t>“For many will come in My name, saying, ‘I am the Christ,’ and they will mislead many people.</a:t>
            </a:r>
            <a:endParaRPr lang="en-US" dirty="0"/>
          </a:p>
        </p:txBody>
      </p:sp>
      <p:sp>
        <p:nvSpPr>
          <p:cNvPr id="9" name="TextBox 8">
            <a:extLst>
              <a:ext uri="{FF2B5EF4-FFF2-40B4-BE49-F238E27FC236}">
                <a16:creationId xmlns:a16="http://schemas.microsoft.com/office/drawing/2014/main" id="{597A8A69-4FB4-5115-73A7-B3F183D939BE}"/>
              </a:ext>
            </a:extLst>
          </p:cNvPr>
          <p:cNvSpPr txBox="1"/>
          <p:nvPr/>
        </p:nvSpPr>
        <p:spPr>
          <a:xfrm>
            <a:off x="0" y="3283960"/>
            <a:ext cx="11582400" cy="1200329"/>
          </a:xfrm>
          <a:prstGeom prst="rect">
            <a:avLst/>
          </a:prstGeom>
          <a:noFill/>
        </p:spPr>
        <p:txBody>
          <a:bodyPr wrap="square">
            <a:spAutoFit/>
          </a:bodyPr>
          <a:lstStyle/>
          <a:p>
            <a:r>
              <a:rPr lang="en-US" b="0" i="0" dirty="0">
                <a:solidFill>
                  <a:srgbClr val="000000"/>
                </a:solidFill>
                <a:effectLst/>
                <a:highlight>
                  <a:srgbClr val="FFFFFF"/>
                </a:highlight>
                <a:latin typeface="system-ui"/>
              </a:rPr>
              <a:t>Deuteronomy 13: 1-3</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system-ui"/>
              </a:rPr>
              <a:t>If a prophet or a dreamer of dreams arises among you and gives you a sign or a wonder, </a:t>
            </a:r>
            <a:r>
              <a:rPr lang="en-US" b="1" i="0" baseline="30000" dirty="0">
                <a:solidFill>
                  <a:srgbClr val="000000"/>
                </a:solidFill>
                <a:effectLst/>
                <a:highlight>
                  <a:srgbClr val="FFFFFF"/>
                </a:highlight>
                <a:latin typeface="system-ui"/>
              </a:rPr>
              <a:t> </a:t>
            </a:r>
            <a:r>
              <a:rPr lang="en-US" b="0" i="0" dirty="0">
                <a:solidFill>
                  <a:srgbClr val="000000"/>
                </a:solidFill>
                <a:effectLst/>
                <a:highlight>
                  <a:srgbClr val="FFFFFF"/>
                </a:highlight>
                <a:latin typeface="system-ui"/>
              </a:rPr>
              <a:t>and the sign or the wonder comes </a:t>
            </a:r>
            <a:r>
              <a:rPr lang="en-US" b="0" i="1" dirty="0">
                <a:solidFill>
                  <a:srgbClr val="000000"/>
                </a:solidFill>
                <a:effectLst/>
                <a:highlight>
                  <a:srgbClr val="FFFFFF"/>
                </a:highlight>
                <a:latin typeface="system-ui"/>
              </a:rPr>
              <a:t>true</a:t>
            </a:r>
            <a:r>
              <a:rPr lang="en-US" b="0" i="0" dirty="0">
                <a:solidFill>
                  <a:srgbClr val="000000"/>
                </a:solidFill>
                <a:effectLst/>
                <a:highlight>
                  <a:srgbClr val="FFFFFF"/>
                </a:highlight>
                <a:latin typeface="system-ui"/>
              </a:rPr>
              <a:t>, of which he spoke to you, saying, ‘Let’s follow other gods (whom you have not known) and let’s serve them,’ </a:t>
            </a:r>
            <a:r>
              <a:rPr lang="en-US" b="1" i="0" baseline="30000" dirty="0">
                <a:solidFill>
                  <a:srgbClr val="000000"/>
                </a:solidFill>
                <a:effectLst/>
                <a:highlight>
                  <a:srgbClr val="FFFFFF"/>
                </a:highlight>
                <a:latin typeface="system-ui"/>
              </a:rPr>
              <a:t> </a:t>
            </a:r>
            <a:r>
              <a:rPr lang="en-US" b="0" i="0" dirty="0">
                <a:solidFill>
                  <a:srgbClr val="000000"/>
                </a:solidFill>
                <a:effectLst/>
                <a:highlight>
                  <a:srgbClr val="FFFFFF"/>
                </a:highlight>
                <a:latin typeface="system-ui"/>
              </a:rPr>
              <a:t>you shall not listen to the words of that prophet or dreamer of dreams;</a:t>
            </a:r>
            <a:endParaRPr lang="en-US" dirty="0"/>
          </a:p>
        </p:txBody>
      </p:sp>
      <p:sp>
        <p:nvSpPr>
          <p:cNvPr id="12" name="TextBox 11">
            <a:extLst>
              <a:ext uri="{FF2B5EF4-FFF2-40B4-BE49-F238E27FC236}">
                <a16:creationId xmlns:a16="http://schemas.microsoft.com/office/drawing/2014/main" id="{675D549D-0172-D516-F88C-D9D1FE92505D}"/>
              </a:ext>
            </a:extLst>
          </p:cNvPr>
          <p:cNvSpPr txBox="1"/>
          <p:nvPr/>
        </p:nvSpPr>
        <p:spPr>
          <a:xfrm>
            <a:off x="179294" y="4916949"/>
            <a:ext cx="11786348" cy="923330"/>
          </a:xfrm>
          <a:prstGeom prst="rect">
            <a:avLst/>
          </a:prstGeom>
          <a:noFill/>
        </p:spPr>
        <p:txBody>
          <a:bodyPr wrap="square">
            <a:spAutoFit/>
          </a:bodyPr>
          <a:lstStyle/>
          <a:p>
            <a:r>
              <a:rPr lang="en-US" b="0" i="0" dirty="0">
                <a:solidFill>
                  <a:srgbClr val="3D3D3D"/>
                </a:solidFill>
                <a:effectLst/>
                <a:highlight>
                  <a:srgbClr val="FFFFFF"/>
                </a:highlight>
                <a:latin typeface="Georgia" panose="02040502050405020303" pitchFamily="18" charset="0"/>
              </a:rPr>
              <a:t>Deuteronomy 18:22</a:t>
            </a:r>
            <a:br>
              <a:rPr lang="en-US" b="0" i="0" dirty="0">
                <a:solidFill>
                  <a:srgbClr val="3D3D3D"/>
                </a:solidFill>
                <a:effectLst/>
                <a:highlight>
                  <a:srgbClr val="FFFFFF"/>
                </a:highlight>
                <a:latin typeface="Georgia" panose="02040502050405020303" pitchFamily="18" charset="0"/>
              </a:rPr>
            </a:br>
            <a:r>
              <a:rPr lang="en-US" b="0" i="0" dirty="0">
                <a:solidFill>
                  <a:srgbClr val="3D3D3D"/>
                </a:solidFill>
                <a:effectLst/>
                <a:highlight>
                  <a:srgbClr val="FFFFFF"/>
                </a:highlight>
                <a:latin typeface="Georgia" panose="02040502050405020303" pitchFamily="18" charset="0"/>
              </a:rPr>
              <a:t>when a prophet speaks in the name of the </a:t>
            </a:r>
            <a:r>
              <a:rPr lang="en-US" b="0" i="0" cap="small" dirty="0">
                <a:solidFill>
                  <a:srgbClr val="3D3D3D"/>
                </a:solidFill>
                <a:effectLst/>
                <a:highlight>
                  <a:srgbClr val="FFFFFF"/>
                </a:highlight>
                <a:latin typeface="Georgia" panose="02040502050405020303" pitchFamily="18" charset="0"/>
              </a:rPr>
              <a:t>Lord</a:t>
            </a:r>
            <a:r>
              <a:rPr lang="en-US" b="0" i="0" dirty="0">
                <a:solidFill>
                  <a:srgbClr val="3D3D3D"/>
                </a:solidFill>
                <a:effectLst/>
                <a:highlight>
                  <a:srgbClr val="FFFFFF"/>
                </a:highlight>
                <a:latin typeface="Georgia" panose="02040502050405020303" pitchFamily="18" charset="0"/>
              </a:rPr>
              <a:t>, if the word does not come to pass or come true, that is a word that the </a:t>
            </a:r>
            <a:r>
              <a:rPr lang="en-US" b="0" i="0" cap="small" dirty="0">
                <a:solidFill>
                  <a:srgbClr val="3D3D3D"/>
                </a:solidFill>
                <a:effectLst/>
                <a:highlight>
                  <a:srgbClr val="FFFFFF"/>
                </a:highlight>
                <a:latin typeface="Georgia" panose="02040502050405020303" pitchFamily="18" charset="0"/>
              </a:rPr>
              <a:t>Lord</a:t>
            </a:r>
            <a:r>
              <a:rPr lang="en-US" b="0" i="0" dirty="0">
                <a:solidFill>
                  <a:srgbClr val="3D3D3D"/>
                </a:solidFill>
                <a:effectLst/>
                <a:highlight>
                  <a:srgbClr val="FFFFFF"/>
                </a:highlight>
                <a:latin typeface="Georgia" panose="02040502050405020303" pitchFamily="18" charset="0"/>
              </a:rPr>
              <a:t> has not spoken; </a:t>
            </a:r>
            <a:r>
              <a:rPr lang="en-US" b="0" i="0" u="none" strike="noStrike" baseline="30000" dirty="0" err="1">
                <a:solidFill>
                  <a:srgbClr val="1977DE"/>
                </a:solidFill>
                <a:effectLst/>
                <a:highlight>
                  <a:srgbClr val="FFFFFF"/>
                </a:highlight>
                <a:latin typeface="Source Sans Pro" panose="020B0503030403020204" pitchFamily="34" charset="0"/>
                <a:hlinkClick r:id="rId2"/>
              </a:rPr>
              <a:t>n</a:t>
            </a:r>
            <a:r>
              <a:rPr lang="en-US" b="0" i="0" dirty="0" err="1">
                <a:solidFill>
                  <a:srgbClr val="3D3D3D"/>
                </a:solidFill>
                <a:effectLst/>
                <a:highlight>
                  <a:srgbClr val="FFFFFF"/>
                </a:highlight>
                <a:latin typeface="Georgia" panose="02040502050405020303" pitchFamily="18" charset="0"/>
              </a:rPr>
              <a:t>the</a:t>
            </a:r>
            <a:r>
              <a:rPr lang="en-US" b="0" i="0" dirty="0">
                <a:solidFill>
                  <a:srgbClr val="3D3D3D"/>
                </a:solidFill>
                <a:effectLst/>
                <a:highlight>
                  <a:srgbClr val="FFFFFF"/>
                </a:highlight>
                <a:latin typeface="Georgia" panose="02040502050405020303" pitchFamily="18" charset="0"/>
              </a:rPr>
              <a:t> prophet has spoken it presumptuously. You need not be afraid of him</a:t>
            </a:r>
            <a:endParaRPr lang="en-US" dirty="0"/>
          </a:p>
        </p:txBody>
      </p:sp>
    </p:spTree>
    <p:extLst>
      <p:ext uri="{BB962C8B-B14F-4D97-AF65-F5344CB8AC3E}">
        <p14:creationId xmlns:p14="http://schemas.microsoft.com/office/powerpoint/2010/main" val="200232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62217" y="294981"/>
            <a:ext cx="8074960" cy="1200329"/>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میتھیو 7: 15-16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 </a:t>
            </a:r>
            <a:r>
              <a:rPr lang="ur" b="0" i="0" dirty="0">
                <a:solidFill>
                  <a:srgbClr val="000000"/>
                </a:solidFill>
                <a:effectLst/>
                <a:highlight>
                  <a:srgbClr val="FFFFFF"/>
                </a:highlight>
                <a:latin typeface="system-ui"/>
              </a:rPr>
              <a:t>جھوٹے نبیوں سے ہوشیار رہو، جو آپ کے پاس بھیڑوں کے لباس میں آتے ہیں، لیکن اندرونی طور پر بھیڑیے ہیں.</a:t>
            </a:r>
            <a:r>
              <a:rPr lang="ur" b="1" i="0" baseline="30000" dirty="0">
                <a:solidFill>
                  <a:srgbClr val="000000"/>
                </a:solidFill>
                <a:effectLst/>
                <a:highlight>
                  <a:srgbClr val="FFFFFF"/>
                </a:highlight>
                <a:latin typeface="system-ui"/>
              </a:rPr>
              <a:t> </a:t>
            </a:r>
            <a:r>
              <a:rPr lang="ur" b="0" i="0" dirty="0">
                <a:solidFill>
                  <a:srgbClr val="000000"/>
                </a:solidFill>
                <a:effectLst/>
                <a:highlight>
                  <a:srgbClr val="FFFFFF"/>
                </a:highlight>
                <a:latin typeface="system-ui"/>
              </a:rPr>
              <a:t>تم انہیں ان کے پھلوں سے جانو گے۔</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179294" y="1927970"/>
            <a:ext cx="8074960" cy="923330"/>
          </a:xfrm>
          <a:prstGeom prst="rect">
            <a:avLst/>
          </a:prstGeom>
          <a:solidFill>
            <a:schemeClr val="tx1"/>
          </a:solidFill>
        </p:spPr>
        <p:txBody>
          <a:bodyPr wrap="square">
            <a:spAutoFit/>
          </a:bodyPr>
          <a:lstStyle/>
          <a:p>
            <a:r>
              <a:rPr lang="ur" b="0" i="0" dirty="0">
                <a:solidFill>
                  <a:srgbClr val="000000"/>
                </a:solidFill>
                <a:effectLst/>
                <a:highlight>
                  <a:srgbClr val="FFFFFF"/>
                </a:highlight>
                <a:latin typeface="system-ui"/>
              </a:rPr>
              <a:t>میتھیو 24:5 </a:t>
            </a:r>
            <a:br>
              <a:rPr lang="en-US" b="0" i="0" dirty="0">
                <a:solidFill>
                  <a:srgbClr val="000000"/>
                </a:solidFill>
                <a:effectLst/>
                <a:highlight>
                  <a:srgbClr val="FFFFFF"/>
                </a:highlight>
                <a:latin typeface="system-ui"/>
              </a:rPr>
            </a:br>
            <a:r>
              <a:rPr lang="ur" b="0" i="0" dirty="0">
                <a:solidFill>
                  <a:srgbClr val="000000"/>
                </a:solidFill>
                <a:effectLst/>
                <a:highlight>
                  <a:srgbClr val="FFFFFF"/>
                </a:highlight>
                <a:latin typeface="system-ui"/>
              </a:rPr>
              <a:t>"کیونکہ بہت سے لوگ میرے نام سے آئیں گے اور کہیں گے کہ میں مسیح ہوں، اور وہ بہت سے لوگوں کو گمراہ کریں گے۔</a:t>
            </a:r>
            <a:endParaRPr lang="en-US" dirty="0"/>
          </a:p>
        </p:txBody>
      </p:sp>
      <p:sp>
        <p:nvSpPr>
          <p:cNvPr id="9" name="TextBox 8">
            <a:extLst>
              <a:ext uri="{FF2B5EF4-FFF2-40B4-BE49-F238E27FC236}">
                <a16:creationId xmlns:a16="http://schemas.microsoft.com/office/drawing/2014/main" id="{597A8A69-4FB4-5115-73A7-B3F183D939BE}"/>
              </a:ext>
            </a:extLst>
          </p:cNvPr>
          <p:cNvSpPr txBox="1"/>
          <p:nvPr/>
        </p:nvSpPr>
        <p:spPr>
          <a:xfrm>
            <a:off x="0" y="3283960"/>
            <a:ext cx="11582400" cy="1200329"/>
          </a:xfrm>
          <a:prstGeom prst="rect">
            <a:avLst/>
          </a:prstGeom>
          <a:noFill/>
        </p:spPr>
        <p:txBody>
          <a:bodyPr wrap="square">
            <a:spAutoFit/>
          </a:bodyPr>
          <a:lstStyle/>
          <a:p>
            <a:r>
              <a:rPr lang="ur" b="0" i="0" dirty="0">
                <a:solidFill>
                  <a:srgbClr val="000000"/>
                </a:solidFill>
                <a:effectLst/>
                <a:highlight>
                  <a:srgbClr val="FFFFFF"/>
                </a:highlight>
                <a:latin typeface="system-ui"/>
              </a:rPr>
              <a:t>استثنا 13: 1-3 </a:t>
            </a:r>
            <a:br>
              <a:rPr lang="en-US" b="0" i="0" dirty="0">
                <a:solidFill>
                  <a:srgbClr val="000000"/>
                </a:solidFill>
                <a:effectLst/>
                <a:highlight>
                  <a:srgbClr val="FFFFFF"/>
                </a:highlight>
                <a:latin typeface="system-ui"/>
              </a:rPr>
            </a:br>
            <a:r>
              <a:rPr lang="ur" b="0" i="0" dirty="0">
                <a:solidFill>
                  <a:srgbClr val="000000"/>
                </a:solidFill>
                <a:effectLst/>
                <a:highlight>
                  <a:srgbClr val="FFFFFF"/>
                </a:highlight>
                <a:latin typeface="system-ui"/>
              </a:rPr>
              <a:t>اگر کوئی نبی یا خواب دیکھنے والا تمہارے درمیان کھڑا ہو اور تمہیں کوئی نشان یا معجزہ بتائے۔</a:t>
            </a:r>
            <a:r>
              <a:rPr lang="ur" b="1" i="0" baseline="30000" dirty="0">
                <a:solidFill>
                  <a:srgbClr val="000000"/>
                </a:solidFill>
                <a:effectLst/>
                <a:highlight>
                  <a:srgbClr val="FFFFFF"/>
                </a:highlight>
                <a:latin typeface="system-ui"/>
              </a:rPr>
              <a:t> </a:t>
            </a:r>
            <a:r>
              <a:rPr lang="ur" b="0" i="0" dirty="0">
                <a:solidFill>
                  <a:srgbClr val="000000"/>
                </a:solidFill>
                <a:effectLst/>
                <a:highlight>
                  <a:srgbClr val="FFFFFF"/>
                </a:highlight>
                <a:latin typeface="system-ui"/>
              </a:rPr>
              <a:t>اور وہ نشان یا معجزہ </a:t>
            </a:r>
            <a:r>
              <a:rPr lang="ur" b="0" i="1" dirty="0">
                <a:solidFill>
                  <a:srgbClr val="000000"/>
                </a:solidFill>
                <a:effectLst/>
                <a:highlight>
                  <a:srgbClr val="FFFFFF"/>
                </a:highlight>
                <a:latin typeface="system-ui"/>
              </a:rPr>
              <a:t>سچ ہو جاتا ہے </a:t>
            </a:r>
            <a:r>
              <a:rPr lang="ur" b="0" i="0" dirty="0">
                <a:solidFill>
                  <a:srgbClr val="000000"/>
                </a:solidFill>
                <a:effectLst/>
                <a:highlight>
                  <a:srgbClr val="FFFFFF"/>
                </a:highlight>
                <a:latin typeface="system-ui"/>
              </a:rPr>
              <a:t>، جس کے بارے میں اس نے تم سے کہا، 'آؤ ہم دوسرے معبودوں کی پیروی کریں (جن کو تم نہیں جانتے) اور ان کی عبادت کریں۔'</a:t>
            </a:r>
            <a:r>
              <a:rPr lang="ur" b="1" i="0" baseline="30000" dirty="0">
                <a:solidFill>
                  <a:srgbClr val="000000"/>
                </a:solidFill>
                <a:effectLst/>
                <a:highlight>
                  <a:srgbClr val="FFFFFF"/>
                </a:highlight>
                <a:latin typeface="system-ui"/>
              </a:rPr>
              <a:t> </a:t>
            </a:r>
            <a:r>
              <a:rPr lang="ur" b="0" i="0" dirty="0">
                <a:solidFill>
                  <a:srgbClr val="000000"/>
                </a:solidFill>
                <a:effectLst/>
                <a:highlight>
                  <a:srgbClr val="FFFFFF"/>
                </a:highlight>
                <a:latin typeface="system-ui"/>
              </a:rPr>
              <a:t>تم اس نبی یا خواب دیکھنے والے کی باتیں نہ سنو۔</a:t>
            </a:r>
            <a:endParaRPr lang="en-US" dirty="0"/>
          </a:p>
        </p:txBody>
      </p:sp>
      <p:sp>
        <p:nvSpPr>
          <p:cNvPr id="12" name="TextBox 11">
            <a:extLst>
              <a:ext uri="{FF2B5EF4-FFF2-40B4-BE49-F238E27FC236}">
                <a16:creationId xmlns:a16="http://schemas.microsoft.com/office/drawing/2014/main" id="{675D549D-0172-D516-F88C-D9D1FE92505D}"/>
              </a:ext>
            </a:extLst>
          </p:cNvPr>
          <p:cNvSpPr txBox="1"/>
          <p:nvPr/>
        </p:nvSpPr>
        <p:spPr>
          <a:xfrm>
            <a:off x="179294" y="4916949"/>
            <a:ext cx="11786348" cy="923330"/>
          </a:xfrm>
          <a:prstGeom prst="rect">
            <a:avLst/>
          </a:prstGeom>
          <a:noFill/>
        </p:spPr>
        <p:txBody>
          <a:bodyPr wrap="square">
            <a:spAutoFit/>
          </a:bodyPr>
          <a:lstStyle/>
          <a:p>
            <a:r>
              <a:rPr lang="ur" b="0" i="0" dirty="0">
                <a:solidFill>
                  <a:srgbClr val="3D3D3D"/>
                </a:solidFill>
                <a:effectLst/>
                <a:highlight>
                  <a:srgbClr val="FFFFFF"/>
                </a:highlight>
                <a:latin typeface="Georgia" panose="02040502050405020303" pitchFamily="18" charset="0"/>
              </a:rPr>
              <a:t>Deuteronomy 18:22 جب کوئی نبی </a:t>
            </a:r>
            <a:br>
              <a:rPr lang="en-US" b="0" i="0" dirty="0">
                <a:solidFill>
                  <a:srgbClr val="3D3D3D"/>
                </a:solidFill>
                <a:effectLst/>
                <a:highlight>
                  <a:srgbClr val="FFFFFF"/>
                </a:highlight>
                <a:latin typeface="Georgia" panose="02040502050405020303" pitchFamily="18" charset="0"/>
              </a:rPr>
            </a:br>
            <a:r>
              <a:rPr lang="ur" b="0" i="0" cap="small" dirty="0">
                <a:solidFill>
                  <a:srgbClr val="3D3D3D"/>
                </a:solidFill>
                <a:effectLst/>
                <a:highlight>
                  <a:srgbClr val="FFFFFF"/>
                </a:highlight>
                <a:latin typeface="Georgia" panose="02040502050405020303" pitchFamily="18" charset="0"/>
              </a:rPr>
              <a:t>رب </a:t>
            </a:r>
            <a:r>
              <a:rPr lang="ur" b="0" i="0" dirty="0">
                <a:solidFill>
                  <a:srgbClr val="3D3D3D"/>
                </a:solidFill>
                <a:effectLst/>
                <a:highlight>
                  <a:srgbClr val="FFFFFF"/>
                </a:highlight>
                <a:latin typeface="Georgia" panose="02040502050405020303" pitchFamily="18" charset="0"/>
              </a:rPr>
              <a:t>کے نام سے بولتا ہے ، اگر کلام پورا نہیں ہوتا یا سچ نہیں ہوتا، تو یہ وہ لفظ ہے جو </a:t>
            </a:r>
            <a:r>
              <a:rPr lang="ur" b="0" i="0" cap="small" dirty="0">
                <a:solidFill>
                  <a:srgbClr val="3D3D3D"/>
                </a:solidFill>
                <a:effectLst/>
                <a:highlight>
                  <a:srgbClr val="FFFFFF"/>
                </a:highlight>
                <a:latin typeface="Georgia" panose="02040502050405020303" pitchFamily="18" charset="0"/>
              </a:rPr>
              <a:t>رب </a:t>
            </a:r>
            <a:r>
              <a:rPr lang="ur" b="0" i="0" dirty="0">
                <a:solidFill>
                  <a:srgbClr val="3D3D3D"/>
                </a:solidFill>
                <a:effectLst/>
                <a:highlight>
                  <a:srgbClr val="FFFFFF"/>
                </a:highlight>
                <a:latin typeface="Georgia" panose="02040502050405020303" pitchFamily="18" charset="0"/>
              </a:rPr>
              <a:t>نے نہیں کہا ہے۔ </a:t>
            </a:r>
            <a:r>
              <a:rPr lang="ur" b="0" i="0" dirty="0" err="1">
                <a:solidFill>
                  <a:srgbClr val="3D3D3D"/>
                </a:solidFill>
                <a:effectLst/>
                <a:highlight>
                  <a:srgbClr val="FFFFFF"/>
                </a:highlight>
                <a:latin typeface="Georgia" panose="02040502050405020303" pitchFamily="18" charset="0"/>
              </a:rPr>
              <a:t>نبی نے اسے گستاخی کے </a:t>
            </a:r>
            <a:r>
              <a:rPr lang="ur" b="0" i="0" u="none" strike="noStrike" baseline="30000" dirty="0" err="1">
                <a:solidFill>
                  <a:srgbClr val="1977DE"/>
                </a:solidFill>
                <a:effectLst/>
                <a:highlight>
                  <a:srgbClr val="FFFFFF"/>
                </a:highlight>
                <a:latin typeface="Source Sans Pro" panose="020B0503030403020204" pitchFamily="34" charset="0"/>
                <a:hlinkClick r:id="rId2"/>
              </a:rPr>
              <a:t>ساتھ </a:t>
            </a:r>
            <a:r>
              <a:rPr lang="ur" b="0" i="0" dirty="0">
                <a:solidFill>
                  <a:srgbClr val="3D3D3D"/>
                </a:solidFill>
                <a:effectLst/>
                <a:highlight>
                  <a:srgbClr val="FFFFFF"/>
                </a:highlight>
                <a:latin typeface="Georgia" panose="02040502050405020303" pitchFamily="18" charset="0"/>
              </a:rPr>
              <a:t>کہا ہے۔ تمہیں اس سے ڈرنے کی ضرورت نہیں ہے۔</a:t>
            </a:r>
            <a:endParaRPr lang="en-US" dirty="0"/>
          </a:p>
        </p:txBody>
      </p:sp>
    </p:spTree>
    <p:extLst>
      <p:ext uri="{BB962C8B-B14F-4D97-AF65-F5344CB8AC3E}">
        <p14:creationId xmlns:p14="http://schemas.microsoft.com/office/powerpoint/2010/main" val="2543517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26357" y="1182487"/>
            <a:ext cx="11167783" cy="1754326"/>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The true Gospel</a:t>
            </a: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Ephesians 2:8-10</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a:t>
            </a:r>
            <a:r>
              <a:rPr lang="en-US" b="0" i="0" dirty="0">
                <a:solidFill>
                  <a:srgbClr val="000000"/>
                </a:solidFill>
                <a:effectLst/>
                <a:highlight>
                  <a:srgbClr val="FFFFFF"/>
                </a:highlight>
                <a:latin typeface="system-ui"/>
              </a:rPr>
              <a:t>For by grace you have been saved through faith; and this </a:t>
            </a:r>
            <a:r>
              <a:rPr lang="en-US" b="0" i="1" dirty="0">
                <a:solidFill>
                  <a:srgbClr val="000000"/>
                </a:solidFill>
                <a:effectLst/>
                <a:highlight>
                  <a:srgbClr val="FFFFFF"/>
                </a:highlight>
                <a:latin typeface="system-ui"/>
              </a:rPr>
              <a:t>is</a:t>
            </a:r>
            <a:r>
              <a:rPr lang="en-US" b="0" i="0" dirty="0">
                <a:solidFill>
                  <a:srgbClr val="000000"/>
                </a:solidFill>
                <a:effectLst/>
                <a:highlight>
                  <a:srgbClr val="FFFFFF"/>
                </a:highlight>
                <a:latin typeface="system-ui"/>
              </a:rPr>
              <a:t> not of yourselves, </a:t>
            </a:r>
            <a:r>
              <a:rPr lang="en-US" b="0" i="1" dirty="0">
                <a:solidFill>
                  <a:srgbClr val="000000"/>
                </a:solidFill>
                <a:effectLst/>
                <a:highlight>
                  <a:srgbClr val="FFFFFF"/>
                </a:highlight>
                <a:latin typeface="system-ui"/>
              </a:rPr>
              <a:t>it is</a:t>
            </a:r>
            <a:r>
              <a:rPr lang="en-US" b="0" i="0" dirty="0">
                <a:solidFill>
                  <a:srgbClr val="000000"/>
                </a:solidFill>
                <a:effectLst/>
                <a:highlight>
                  <a:srgbClr val="FFFFFF"/>
                </a:highlight>
                <a:latin typeface="system-ui"/>
              </a:rPr>
              <a:t> the gift of God; not a result of works, so that no one may boast. For we are His workmanship, created in Christ Jesus for good works, which God prepared beforehand so that we would walk in them.”</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430305" y="3810174"/>
            <a:ext cx="10838330" cy="923330"/>
          </a:xfrm>
          <a:prstGeom prst="rect">
            <a:avLst/>
          </a:prstGeom>
          <a:solidFill>
            <a:schemeClr val="tx1"/>
          </a:solidFill>
        </p:spPr>
        <p:txBody>
          <a:bodyPr wrap="square">
            <a:spAutoFit/>
          </a:bodyPr>
          <a:lstStyle/>
          <a:p>
            <a:r>
              <a:rPr lang="en-US" b="0" i="0" dirty="0">
                <a:solidFill>
                  <a:srgbClr val="000000"/>
                </a:solidFill>
                <a:effectLst/>
                <a:highlight>
                  <a:srgbClr val="FFFFFF"/>
                </a:highlight>
                <a:latin typeface="system-ui"/>
              </a:rPr>
              <a:t>Galatians 1:8</a:t>
            </a:r>
            <a:br>
              <a:rPr lang="en-US" b="0" i="0" dirty="0">
                <a:solidFill>
                  <a:srgbClr val="000000"/>
                </a:solidFill>
                <a:effectLst/>
                <a:highlight>
                  <a:srgbClr val="FFFFFF"/>
                </a:highlight>
                <a:latin typeface="system-ui"/>
              </a:rPr>
            </a:br>
            <a:r>
              <a:rPr lang="en-US" b="0" i="0" dirty="0">
                <a:solidFill>
                  <a:srgbClr val="000000"/>
                </a:solidFill>
                <a:effectLst/>
                <a:highlight>
                  <a:srgbClr val="FFFFFF"/>
                </a:highlight>
                <a:latin typeface="system-ui"/>
              </a:rPr>
              <a:t>“But even if we, or an angel from heaven, should preach to you a gospel contrary to what we have preached to you, he is to be accursed”</a:t>
            </a:r>
            <a:endParaRPr lang="en-US" dirty="0"/>
          </a:p>
        </p:txBody>
      </p:sp>
    </p:spTree>
    <p:extLst>
      <p:ext uri="{BB962C8B-B14F-4D97-AF65-F5344CB8AC3E}">
        <p14:creationId xmlns:p14="http://schemas.microsoft.com/office/powerpoint/2010/main" val="1689916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26357" y="1182487"/>
            <a:ext cx="11167783" cy="1754326"/>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سچی انجیل </a:t>
            </a: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افسیوں 2:8-10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 </a:t>
            </a:r>
            <a:r>
              <a:rPr lang="ur" b="0" i="0" dirty="0">
                <a:solidFill>
                  <a:srgbClr val="000000"/>
                </a:solidFill>
                <a:effectLst/>
                <a:highlight>
                  <a:srgbClr val="FFFFFF"/>
                </a:highlight>
                <a:latin typeface="system-ui"/>
              </a:rPr>
              <a:t>کیونکہ آپ کو فضل سے ایمان کے ذریعے نجات ملی ہے۔ اور یہ آپ کی طرف سے نہیں </a:t>
            </a:r>
            <a:r>
              <a:rPr lang="ur" b="0" i="1" dirty="0">
                <a:solidFill>
                  <a:srgbClr val="000000"/>
                </a:solidFill>
                <a:effectLst/>
                <a:highlight>
                  <a:srgbClr val="FFFFFF"/>
                </a:highlight>
                <a:latin typeface="system-ui"/>
              </a:rPr>
              <a:t>ہے ، یہ </a:t>
            </a:r>
            <a:r>
              <a:rPr lang="ur" b="0" i="0" dirty="0">
                <a:solidFill>
                  <a:srgbClr val="000000"/>
                </a:solidFill>
                <a:effectLst/>
                <a:highlight>
                  <a:srgbClr val="FFFFFF"/>
                </a:highlight>
                <a:latin typeface="system-ui"/>
              </a:rPr>
              <a:t>خدا کا تحفہ ہے۔ کاموں کا نتیجہ نہیں، تاکہ کوئی فخر نہ کرے۔ کیونکہ ہم اُس کی کاریگری ہیں، جو مسیح یسوع میں اچھے کاموں کے لیے پیدا کیے گئے ہیں، جنہیں خُدا نے پہلے سے تیار کیا تھا تاکہ ہم اُن میں چلیں۔</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430305" y="3810174"/>
            <a:ext cx="10838330" cy="923330"/>
          </a:xfrm>
          <a:prstGeom prst="rect">
            <a:avLst/>
          </a:prstGeom>
          <a:solidFill>
            <a:schemeClr val="tx1"/>
          </a:solidFill>
        </p:spPr>
        <p:txBody>
          <a:bodyPr wrap="square">
            <a:spAutoFit/>
          </a:bodyPr>
          <a:lstStyle/>
          <a:p>
            <a:r>
              <a:rPr lang="ur" b="0" i="0" dirty="0">
                <a:solidFill>
                  <a:srgbClr val="000000"/>
                </a:solidFill>
                <a:effectLst/>
                <a:highlight>
                  <a:srgbClr val="FFFFFF"/>
                </a:highlight>
                <a:latin typeface="system-ui"/>
              </a:rPr>
              <a:t>گلتیوں 1:8 </a:t>
            </a:r>
            <a:br>
              <a:rPr lang="en-US" b="0" i="0" dirty="0">
                <a:solidFill>
                  <a:srgbClr val="000000"/>
                </a:solidFill>
                <a:effectLst/>
                <a:highlight>
                  <a:srgbClr val="FFFFFF"/>
                </a:highlight>
                <a:latin typeface="system-ui"/>
              </a:rPr>
            </a:br>
            <a:r>
              <a:rPr lang="ur" b="0" i="0" dirty="0">
                <a:solidFill>
                  <a:srgbClr val="000000"/>
                </a:solidFill>
                <a:effectLst/>
                <a:highlight>
                  <a:srgbClr val="FFFFFF"/>
                </a:highlight>
                <a:latin typeface="system-ui"/>
              </a:rPr>
              <a:t>"لیکن اگر ہم، یا آسمان کا کوئی فرشتہ، آپ کو ایسی خوشخبری سنائے جو ہم نے آپ کو سنائی ہے، تو وہ ملعون ہے۔"</a:t>
            </a:r>
            <a:endParaRPr lang="en-US" dirty="0"/>
          </a:p>
        </p:txBody>
      </p:sp>
    </p:spTree>
    <p:extLst>
      <p:ext uri="{BB962C8B-B14F-4D97-AF65-F5344CB8AC3E}">
        <p14:creationId xmlns:p14="http://schemas.microsoft.com/office/powerpoint/2010/main" val="3052021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26357" y="483240"/>
            <a:ext cx="11167783" cy="6463308"/>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Cults will add works to the gospel, change scripture, give false teachings, and say they have new prophets and new revelation from God. They sometimes have new books to the Bible. They are very deceptive. They will use the same words that Christians use but they have different meanings. You must ask them to provide their definition to the words.</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deny Jesus is God</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deny the Trinity</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say you must do works to be saved and belong to their organization</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deny the Holy Spirit is God</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do not let their members research claims on their own</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threatened people that leave their church</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have false prophecies</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often will write a new books and add them to the Bible or use a new corrupted translation of the Bible </a:t>
            </a:r>
          </a:p>
          <a:p>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20798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226357" y="483240"/>
            <a:ext cx="11167783" cy="6463308"/>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فرقے انجیل میں کام شامل کریں گے، صحیفے کو تبدیل کریں گے، جھوٹی تعلیمات دیں گے، اور کہیں گے کہ ان کے پاس خدا کی طرف سے نئے نبی اور نئی وحی آئی ہے۔ ان کے پاس بعض اوقات بائبل کی نئی کتابیں ہوتی ہیں۔ وہ بہت دھوکے باز ہیں۔ وہ وہی الفاظ استعمال کریں گے جو عیسائی استعمال کرتے ہیں لیکن ان کے مختلف معنی ہیں۔ آپ کو ان سے الفاظ کی تعریف فراہم کرنے کے لیے ضرور کہنا چاہیے۔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عیسیٰ کے خدا ہونے کا انکار کرتے ہیں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تثلیث سے انکار کرتے ہیں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کہتے ہیں کہ آپ کو نجات پانے کے لیے کام کرنا چاہیے اور ان کا تعلق ان کی تنظیم سے ہے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روح القدس کے خدا سے انکار کرتے ہیں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اپنے ارکان کو اپنے دعوؤں پر تحقیق کرنے نہیں دیتے انھوں نے لوگوں کو دھمکی دی کہ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اپنا چرچ چھوڑ دیں ۔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جھوٹی پیشن گوئیاں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اکثر ایک نئی کتابیں لکھیں گے اور انہیں بائبل میں شامل کریں گے یا بائبل کا نیا بگڑا ہوا ترجمہ استعمال کریں گے۔</a:t>
            </a:r>
          </a:p>
          <a:p>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4310899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394795B-E383-5A2F-8C02-5E696E6A6007}"/>
              </a:ext>
            </a:extLst>
          </p:cNvPr>
          <p:cNvSpPr txBox="1">
            <a:spLocks/>
          </p:cNvSpPr>
          <p:nvPr/>
        </p:nvSpPr>
        <p:spPr>
          <a:xfrm>
            <a:off x="726141" y="744070"/>
            <a:ext cx="6400800" cy="1752600"/>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en-US" altLang="en-US" sz="5400" b="1">
                <a:solidFill>
                  <a:srgbClr val="FFFFFF"/>
                </a:solidFill>
                <a:ea typeface="ＭＳ Ｐゴシック" panose="020B0600070205080204" pitchFamily="34" charset="-128"/>
              </a:rPr>
              <a:t>Jehovah’s Witnesses</a:t>
            </a:r>
            <a:endParaRPr lang="en-US" altLang="en-US" sz="5400" b="1" dirty="0">
              <a:solidFill>
                <a:srgbClr val="FFFFFF"/>
              </a:solidFill>
              <a:ea typeface="ＭＳ Ｐゴシック" panose="020B0600070205080204" pitchFamily="34" charset="-128"/>
            </a:endParaRPr>
          </a:p>
        </p:txBody>
      </p:sp>
      <p:pic>
        <p:nvPicPr>
          <p:cNvPr id="5" name="Picture 4">
            <a:extLst>
              <a:ext uri="{FF2B5EF4-FFF2-40B4-BE49-F238E27FC236}">
                <a16:creationId xmlns:a16="http://schemas.microsoft.com/office/drawing/2014/main" id="{7C0908F6-10A4-039C-EFE3-4535705E3544}"/>
              </a:ext>
            </a:extLst>
          </p:cNvPr>
          <p:cNvPicPr>
            <a:picLocks noChangeAspect="1"/>
          </p:cNvPicPr>
          <p:nvPr/>
        </p:nvPicPr>
        <p:blipFill>
          <a:blip r:embed="rId2"/>
          <a:stretch>
            <a:fillRect/>
          </a:stretch>
        </p:blipFill>
        <p:spPr>
          <a:xfrm>
            <a:off x="116119" y="2546343"/>
            <a:ext cx="5979881" cy="3629975"/>
          </a:xfrm>
          <a:prstGeom prst="rect">
            <a:avLst/>
          </a:prstGeom>
        </p:spPr>
      </p:pic>
      <p:pic>
        <p:nvPicPr>
          <p:cNvPr id="7" name="Picture 6">
            <a:extLst>
              <a:ext uri="{FF2B5EF4-FFF2-40B4-BE49-F238E27FC236}">
                <a16:creationId xmlns:a16="http://schemas.microsoft.com/office/drawing/2014/main" id="{3CE6E756-BC34-F2A5-560D-4F45BE4A91CF}"/>
              </a:ext>
            </a:extLst>
          </p:cNvPr>
          <p:cNvPicPr>
            <a:picLocks noChangeAspect="1"/>
          </p:cNvPicPr>
          <p:nvPr/>
        </p:nvPicPr>
        <p:blipFill>
          <a:blip r:embed="rId3"/>
          <a:stretch>
            <a:fillRect/>
          </a:stretch>
        </p:blipFill>
        <p:spPr>
          <a:xfrm>
            <a:off x="6817897" y="1231448"/>
            <a:ext cx="5044735" cy="2530443"/>
          </a:xfrm>
          <a:prstGeom prst="rect">
            <a:avLst/>
          </a:prstGeom>
        </p:spPr>
      </p:pic>
      <p:pic>
        <p:nvPicPr>
          <p:cNvPr id="9" name="Picture 8">
            <a:extLst>
              <a:ext uri="{FF2B5EF4-FFF2-40B4-BE49-F238E27FC236}">
                <a16:creationId xmlns:a16="http://schemas.microsoft.com/office/drawing/2014/main" id="{ABA4D5A1-2864-1531-9B68-DF0FEDF4181D}"/>
              </a:ext>
            </a:extLst>
          </p:cNvPr>
          <p:cNvPicPr>
            <a:picLocks noChangeAspect="1"/>
          </p:cNvPicPr>
          <p:nvPr/>
        </p:nvPicPr>
        <p:blipFill>
          <a:blip r:embed="rId4"/>
          <a:stretch>
            <a:fillRect/>
          </a:stretch>
        </p:blipFill>
        <p:spPr>
          <a:xfrm>
            <a:off x="6459755" y="4552291"/>
            <a:ext cx="5616126" cy="1597496"/>
          </a:xfrm>
          <a:prstGeom prst="rect">
            <a:avLst/>
          </a:prstGeom>
        </p:spPr>
      </p:pic>
    </p:spTree>
    <p:extLst>
      <p:ext uri="{BB962C8B-B14F-4D97-AF65-F5344CB8AC3E}">
        <p14:creationId xmlns:p14="http://schemas.microsoft.com/office/powerpoint/2010/main" val="2811724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394795B-E383-5A2F-8C02-5E696E6A6007}"/>
              </a:ext>
            </a:extLst>
          </p:cNvPr>
          <p:cNvSpPr txBox="1">
            <a:spLocks/>
          </p:cNvSpPr>
          <p:nvPr/>
        </p:nvSpPr>
        <p:spPr>
          <a:xfrm>
            <a:off x="726141" y="744070"/>
            <a:ext cx="6400800" cy="1752600"/>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ur" altLang="en-US" sz="5400" b="1">
                <a:solidFill>
                  <a:srgbClr val="FFFFFF"/>
                </a:solidFill>
                <a:ea typeface="ＭＳ Ｐゴシック" panose="020B0600070205080204" pitchFamily="34" charset="-128"/>
              </a:rPr>
              <a:t>یہوواہ کے گواہ</a:t>
            </a:r>
            <a:endParaRPr lang="en-US" altLang="en-US" sz="5400" b="1" dirty="0">
              <a:solidFill>
                <a:srgbClr val="FFFFFF"/>
              </a:solidFill>
              <a:ea typeface="ＭＳ Ｐゴシック" panose="020B0600070205080204" pitchFamily="34" charset="-128"/>
            </a:endParaRPr>
          </a:p>
        </p:txBody>
      </p:sp>
      <p:pic>
        <p:nvPicPr>
          <p:cNvPr id="6" name="Picture 5">
            <a:extLst>
              <a:ext uri="{FF2B5EF4-FFF2-40B4-BE49-F238E27FC236}">
                <a16:creationId xmlns:a16="http://schemas.microsoft.com/office/drawing/2014/main" id="{BA11257C-753D-CB82-282F-8D0332311887}"/>
              </a:ext>
            </a:extLst>
          </p:cNvPr>
          <p:cNvPicPr>
            <a:picLocks noChangeAspect="1"/>
          </p:cNvPicPr>
          <p:nvPr/>
        </p:nvPicPr>
        <p:blipFill>
          <a:blip r:embed="rId2"/>
          <a:stretch>
            <a:fillRect/>
          </a:stretch>
        </p:blipFill>
        <p:spPr>
          <a:xfrm>
            <a:off x="116119" y="2338310"/>
            <a:ext cx="5979881" cy="3629975"/>
          </a:xfrm>
          <a:prstGeom prst="rect">
            <a:avLst/>
          </a:prstGeom>
        </p:spPr>
      </p:pic>
      <p:pic>
        <p:nvPicPr>
          <p:cNvPr id="8" name="Picture 7">
            <a:extLst>
              <a:ext uri="{FF2B5EF4-FFF2-40B4-BE49-F238E27FC236}">
                <a16:creationId xmlns:a16="http://schemas.microsoft.com/office/drawing/2014/main" id="{D9956FE4-CCC5-8C11-01DF-7A71761B8C0B}"/>
              </a:ext>
            </a:extLst>
          </p:cNvPr>
          <p:cNvPicPr>
            <a:picLocks noChangeAspect="1"/>
          </p:cNvPicPr>
          <p:nvPr/>
        </p:nvPicPr>
        <p:blipFill>
          <a:blip r:embed="rId3"/>
          <a:stretch>
            <a:fillRect/>
          </a:stretch>
        </p:blipFill>
        <p:spPr>
          <a:xfrm>
            <a:off x="6533366" y="2681420"/>
            <a:ext cx="5452867" cy="1551057"/>
          </a:xfrm>
          <a:prstGeom prst="rect">
            <a:avLst/>
          </a:prstGeom>
        </p:spPr>
      </p:pic>
    </p:spTree>
    <p:extLst>
      <p:ext uri="{BB962C8B-B14F-4D97-AF65-F5344CB8AC3E}">
        <p14:creationId xmlns:p14="http://schemas.microsoft.com/office/powerpoint/2010/main" val="137295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A394795B-E383-5A2F-8C02-5E696E6A6007}"/>
              </a:ext>
            </a:extLst>
          </p:cNvPr>
          <p:cNvSpPr txBox="1">
            <a:spLocks/>
          </p:cNvSpPr>
          <p:nvPr/>
        </p:nvSpPr>
        <p:spPr>
          <a:xfrm>
            <a:off x="627529" y="94777"/>
            <a:ext cx="6400800" cy="1752600"/>
          </a:xfrm>
          <a:prstGeom prst="rect">
            <a:avLst/>
          </a:prstGeom>
        </p:spPr>
        <p:txBody>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r>
              <a:rPr lang="ur" altLang="en-US" sz="5400" b="1" dirty="0">
                <a:solidFill>
                  <a:srgbClr val="FFFFFF"/>
                </a:solidFill>
                <a:ea typeface="ＭＳ Ｐゴシック" panose="020B0600070205080204" pitchFamily="34" charset="-128"/>
              </a:rPr>
              <a:t>یہوواہ کے گواہ</a:t>
            </a:r>
            <a:endParaRPr lang="en-US" altLang="en-US" sz="5400" b="1" dirty="0">
              <a:solidFill>
                <a:srgbClr val="FFFFFF"/>
              </a:solidFill>
              <a:ea typeface="ＭＳ Ｐゴシック" panose="020B0600070205080204" pitchFamily="34" charset="-128"/>
            </a:endParaRPr>
          </a:p>
        </p:txBody>
      </p:sp>
      <p:pic>
        <p:nvPicPr>
          <p:cNvPr id="5" name="Picture 4">
            <a:extLst>
              <a:ext uri="{FF2B5EF4-FFF2-40B4-BE49-F238E27FC236}">
                <a16:creationId xmlns:a16="http://schemas.microsoft.com/office/drawing/2014/main" id="{77E63CF0-7B82-1F4E-746A-E9F111405561}"/>
              </a:ext>
            </a:extLst>
          </p:cNvPr>
          <p:cNvPicPr>
            <a:picLocks noChangeAspect="1"/>
          </p:cNvPicPr>
          <p:nvPr/>
        </p:nvPicPr>
        <p:blipFill>
          <a:blip r:embed="rId2"/>
          <a:stretch>
            <a:fillRect/>
          </a:stretch>
        </p:blipFill>
        <p:spPr>
          <a:xfrm>
            <a:off x="6739134" y="1893022"/>
            <a:ext cx="5452866" cy="2735162"/>
          </a:xfrm>
          <a:prstGeom prst="rect">
            <a:avLst/>
          </a:prstGeom>
        </p:spPr>
      </p:pic>
      <p:pic>
        <p:nvPicPr>
          <p:cNvPr id="4" name="Picture 3">
            <a:extLst>
              <a:ext uri="{FF2B5EF4-FFF2-40B4-BE49-F238E27FC236}">
                <a16:creationId xmlns:a16="http://schemas.microsoft.com/office/drawing/2014/main" id="{BC082D56-1E90-5639-FE5F-44A2FDC6D576}"/>
              </a:ext>
            </a:extLst>
          </p:cNvPr>
          <p:cNvPicPr>
            <a:picLocks noChangeAspect="1"/>
          </p:cNvPicPr>
          <p:nvPr/>
        </p:nvPicPr>
        <p:blipFill>
          <a:blip r:embed="rId3"/>
          <a:stretch>
            <a:fillRect/>
          </a:stretch>
        </p:blipFill>
        <p:spPr>
          <a:xfrm>
            <a:off x="555780" y="2380312"/>
            <a:ext cx="5540220" cy="967824"/>
          </a:xfrm>
          <a:prstGeom prst="rect">
            <a:avLst/>
          </a:prstGeom>
        </p:spPr>
      </p:pic>
      <p:sp>
        <p:nvSpPr>
          <p:cNvPr id="6" name="TextBox 5">
            <a:extLst>
              <a:ext uri="{FF2B5EF4-FFF2-40B4-BE49-F238E27FC236}">
                <a16:creationId xmlns:a16="http://schemas.microsoft.com/office/drawing/2014/main" id="{6E83FE81-DB20-DE1F-331D-5BC13702450A}"/>
              </a:ext>
            </a:extLst>
          </p:cNvPr>
          <p:cNvSpPr txBox="1"/>
          <p:nvPr/>
        </p:nvSpPr>
        <p:spPr>
          <a:xfrm>
            <a:off x="321567" y="3736582"/>
            <a:ext cx="6096000" cy="923330"/>
          </a:xfrm>
          <a:prstGeom prst="rect">
            <a:avLst/>
          </a:prstGeom>
          <a:noFill/>
        </p:spPr>
        <p:txBody>
          <a:bodyPr wrap="square">
            <a:spAutoFit/>
          </a:bodyPr>
          <a:lstStyle/>
          <a:p>
            <a:r>
              <a:rPr lang="en-US" dirty="0"/>
              <a:t>They usually travel in groups of two and ask if you would like a Bible study. Ask them if they are Jehovah's Witnesses. if they are, say no.</a:t>
            </a:r>
          </a:p>
        </p:txBody>
      </p:sp>
      <p:sp>
        <p:nvSpPr>
          <p:cNvPr id="8" name="TextBox 7">
            <a:extLst>
              <a:ext uri="{FF2B5EF4-FFF2-40B4-BE49-F238E27FC236}">
                <a16:creationId xmlns:a16="http://schemas.microsoft.com/office/drawing/2014/main" id="{62EACDE1-745A-0B2B-D499-C9451E0E6668}"/>
              </a:ext>
            </a:extLst>
          </p:cNvPr>
          <p:cNvSpPr txBox="1"/>
          <p:nvPr/>
        </p:nvSpPr>
        <p:spPr>
          <a:xfrm>
            <a:off x="321567" y="1485521"/>
            <a:ext cx="6486524" cy="646331"/>
          </a:xfrm>
          <a:prstGeom prst="rect">
            <a:avLst/>
          </a:prstGeom>
          <a:noFill/>
        </p:spPr>
        <p:txBody>
          <a:bodyPr wrap="square">
            <a:spAutoFit/>
          </a:bodyPr>
          <a:lstStyle/>
          <a:p>
            <a:r>
              <a:rPr lang="en-US" dirty="0"/>
              <a:t>They are already in Pakistan and trying to convert</a:t>
            </a:r>
          </a:p>
          <a:p>
            <a:r>
              <a:rPr lang="en-US" dirty="0"/>
              <a:t>people to their sect.</a:t>
            </a:r>
          </a:p>
        </p:txBody>
      </p:sp>
      <p:pic>
        <p:nvPicPr>
          <p:cNvPr id="10" name="Picture 9">
            <a:extLst>
              <a:ext uri="{FF2B5EF4-FFF2-40B4-BE49-F238E27FC236}">
                <a16:creationId xmlns:a16="http://schemas.microsoft.com/office/drawing/2014/main" id="{CFD85914-4A81-9E19-AFB1-F3FB8394D052}"/>
              </a:ext>
            </a:extLst>
          </p:cNvPr>
          <p:cNvPicPr>
            <a:picLocks noChangeAspect="1"/>
          </p:cNvPicPr>
          <p:nvPr/>
        </p:nvPicPr>
        <p:blipFill>
          <a:blip r:embed="rId4"/>
          <a:stretch>
            <a:fillRect/>
          </a:stretch>
        </p:blipFill>
        <p:spPr>
          <a:xfrm>
            <a:off x="397158" y="4987023"/>
            <a:ext cx="8632827" cy="1709611"/>
          </a:xfrm>
          <a:prstGeom prst="rect">
            <a:avLst/>
          </a:prstGeom>
        </p:spPr>
      </p:pic>
    </p:spTree>
    <p:extLst>
      <p:ext uri="{BB962C8B-B14F-4D97-AF65-F5344CB8AC3E}">
        <p14:creationId xmlns:p14="http://schemas.microsoft.com/office/powerpoint/2010/main" val="3290835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1A8D43-EBF2-5B4C-71C9-3F2A57D47A9A}"/>
              </a:ext>
            </a:extLst>
          </p:cNvPr>
          <p:cNvSpPr txBox="1"/>
          <p:nvPr/>
        </p:nvSpPr>
        <p:spPr>
          <a:xfrm>
            <a:off x="286871" y="1255059"/>
            <a:ext cx="10833415" cy="646331"/>
          </a:xfrm>
          <a:prstGeom prst="rect">
            <a:avLst/>
          </a:prstGeom>
          <a:noFill/>
        </p:spPr>
        <p:txBody>
          <a:bodyPr wrap="none" rtlCol="0">
            <a:spAutoFit/>
          </a:bodyPr>
          <a:lstStyle/>
          <a:p>
            <a:r>
              <a:rPr lang="ur" dirty="0"/>
              <a:t>مذہب عقائد اور طریقوں کا ایک ایسا نظام ہے جو کسی شخص کو ماورائی کی طرف لے جاتا ہے۔</a:t>
            </a:r>
          </a:p>
          <a:p>
            <a:r>
              <a:rPr lang="ur" dirty="0"/>
              <a:t>اس طرح ایک شخص کی زندگی کو معنی اور ہم آہنگی فراہم کرتا ہے۔</a:t>
            </a:r>
          </a:p>
        </p:txBody>
      </p:sp>
      <p:sp>
        <p:nvSpPr>
          <p:cNvPr id="3" name="TextBox 2">
            <a:extLst>
              <a:ext uri="{FF2B5EF4-FFF2-40B4-BE49-F238E27FC236}">
                <a16:creationId xmlns:a16="http://schemas.microsoft.com/office/drawing/2014/main" id="{D8EC35D5-C55F-67C9-9F4D-ECEB9005FC45}"/>
              </a:ext>
            </a:extLst>
          </p:cNvPr>
          <p:cNvSpPr txBox="1"/>
          <p:nvPr/>
        </p:nvSpPr>
        <p:spPr>
          <a:xfrm>
            <a:off x="215153" y="3966010"/>
            <a:ext cx="11394466" cy="2031325"/>
          </a:xfrm>
          <a:prstGeom prst="rect">
            <a:avLst/>
          </a:prstGeom>
          <a:noFill/>
        </p:spPr>
        <p:txBody>
          <a:bodyPr wrap="none" rtlCol="0">
            <a:spAutoFit/>
          </a:bodyPr>
          <a:lstStyle/>
          <a:p>
            <a:r>
              <a:rPr lang="ur" dirty="0"/>
              <a:t>فرقہ کیا ہے - فرقے وہ گروہ ہیں جو پہلے سے قائم کردہ مذہب سے نکلتے ہیں اور ان سے ہٹ جاتے ہیں۔</a:t>
            </a:r>
          </a:p>
          <a:p>
            <a:r>
              <a:rPr lang="ur" dirty="0"/>
              <a:t> </a:t>
            </a:r>
            <a:br>
              <a:rPr lang="en-US" dirty="0"/>
            </a:br>
            <a:r>
              <a:rPr lang="ur" dirty="0"/>
              <a:t>فرقے کی ایک مثال یہوواہ وٹنس، لیٹر ڈے سینٹس یا مورمنز،</a:t>
            </a:r>
          </a:p>
          <a:p>
            <a:r>
              <a:rPr lang="ur" dirty="0"/>
              <a:t>وحدت پسند، یکتا،</a:t>
            </a:r>
          </a:p>
          <a:p>
            <a:r>
              <a:rPr lang="ur" dirty="0"/>
              <a:t> </a:t>
            </a:r>
            <a:br>
              <a:rPr lang="en-US" dirty="0"/>
            </a:br>
            <a:r>
              <a:rPr lang="ur" dirty="0"/>
              <a:t>یہ فرقے عیسائیت کی ضروری تعلیمات سے انکار کرتے ہیں اور ان کا اختیار ان سے آتا ہے۔</a:t>
            </a:r>
          </a:p>
          <a:p>
            <a:r>
              <a:rPr lang="ur" dirty="0"/>
              <a:t>تنظیم</a:t>
            </a:r>
          </a:p>
        </p:txBody>
      </p:sp>
      <p:sp>
        <p:nvSpPr>
          <p:cNvPr id="4" name="TextBox 3">
            <a:extLst>
              <a:ext uri="{FF2B5EF4-FFF2-40B4-BE49-F238E27FC236}">
                <a16:creationId xmlns:a16="http://schemas.microsoft.com/office/drawing/2014/main" id="{B0685F95-4142-8A71-8E02-3CDDEA1DC898}"/>
              </a:ext>
            </a:extLst>
          </p:cNvPr>
          <p:cNvSpPr txBox="1"/>
          <p:nvPr/>
        </p:nvSpPr>
        <p:spPr>
          <a:xfrm>
            <a:off x="286871" y="2456329"/>
            <a:ext cx="8191666" cy="646331"/>
          </a:xfrm>
          <a:prstGeom prst="rect">
            <a:avLst/>
          </a:prstGeom>
          <a:noFill/>
        </p:spPr>
        <p:txBody>
          <a:bodyPr wrap="none" rtlCol="0">
            <a:spAutoFit/>
          </a:bodyPr>
          <a:lstStyle/>
          <a:p>
            <a:r>
              <a:rPr lang="ur" dirty="0"/>
              <a:t>ہم عیسائی ہیں اور ہم یسوع مسیح کی پیروی کرتے ہیں۔ ہمارا اختیار بائبل ہے۔</a:t>
            </a:r>
          </a:p>
          <a:p>
            <a:r>
              <a:rPr lang="ur" dirty="0"/>
              <a:t>بائبل ہمارے ایمان کا واحد ناقابل یقین اصول ہے۔ ہم بائبل میں ہر چیز کی جانچ کرتے ہیں۔</a:t>
            </a:r>
          </a:p>
        </p:txBody>
      </p:sp>
    </p:spTree>
    <p:extLst>
      <p:ext uri="{BB962C8B-B14F-4D97-AF65-F5344CB8AC3E}">
        <p14:creationId xmlns:p14="http://schemas.microsoft.com/office/powerpoint/2010/main" val="3522978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342898" y="232228"/>
            <a:ext cx="11167783" cy="646331"/>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Jehovah witnesses were started </a:t>
            </a:r>
            <a:r>
              <a:rPr lang="en-US" dirty="0">
                <a:solidFill>
                  <a:srgbClr val="1C1E21"/>
                </a:solidFill>
                <a:latin typeface="inherit"/>
                <a:ea typeface="Calibri" panose="020F0502020204030204" pitchFamily="34" charset="0"/>
                <a:cs typeface="Times New Roman" panose="02020603050405020304" pitchFamily="18" charset="0"/>
              </a:rPr>
              <a:t>by Charles Taze Russel in 1870’s. His organization grew and formed The Watchtower which distributes millions of copies of their magazine and literature around the world. </a:t>
            </a:r>
            <a:endParaRPr lang="en-US" dirty="0"/>
          </a:p>
        </p:txBody>
      </p:sp>
      <p:graphicFrame>
        <p:nvGraphicFramePr>
          <p:cNvPr id="3" name="Table 2">
            <a:extLst>
              <a:ext uri="{FF2B5EF4-FFF2-40B4-BE49-F238E27FC236}">
                <a16:creationId xmlns:a16="http://schemas.microsoft.com/office/drawing/2014/main" id="{D8D12580-2BAF-18B4-F86E-1D7869DD0FDE}"/>
              </a:ext>
            </a:extLst>
          </p:cNvPr>
          <p:cNvGraphicFramePr>
            <a:graphicFrameLocks noGrp="1"/>
          </p:cNvGraphicFramePr>
          <p:nvPr>
            <p:extLst>
              <p:ext uri="{D42A27DB-BD31-4B8C-83A1-F6EECF244321}">
                <p14:modId xmlns:p14="http://schemas.microsoft.com/office/powerpoint/2010/main" val="3914155604"/>
              </p:ext>
            </p:extLst>
          </p:nvPr>
        </p:nvGraphicFramePr>
        <p:xfrm>
          <a:off x="1036917" y="1017792"/>
          <a:ext cx="8127999" cy="5430520"/>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369447528"/>
                    </a:ext>
                  </a:extLst>
                </a:gridCol>
                <a:gridCol w="2709333">
                  <a:extLst>
                    <a:ext uri="{9D8B030D-6E8A-4147-A177-3AD203B41FA5}">
                      <a16:colId xmlns:a16="http://schemas.microsoft.com/office/drawing/2014/main" val="4091658581"/>
                    </a:ext>
                  </a:extLst>
                </a:gridCol>
                <a:gridCol w="2709333">
                  <a:extLst>
                    <a:ext uri="{9D8B030D-6E8A-4147-A177-3AD203B41FA5}">
                      <a16:colId xmlns:a16="http://schemas.microsoft.com/office/drawing/2014/main" val="3222423634"/>
                    </a:ext>
                  </a:extLst>
                </a:gridCol>
              </a:tblGrid>
              <a:tr h="370840">
                <a:tc>
                  <a:txBody>
                    <a:bodyPr/>
                    <a:lstStyle/>
                    <a:p>
                      <a:endParaRPr lang="en-US" dirty="0"/>
                    </a:p>
                  </a:txBody>
                  <a:tcPr/>
                </a:tc>
                <a:tc>
                  <a:txBody>
                    <a:bodyPr/>
                    <a:lstStyle/>
                    <a:p>
                      <a:pPr algn="ctr"/>
                      <a:r>
                        <a:rPr lang="en-US" dirty="0"/>
                        <a:t>Watchtower/Jehovah Witness Teaching</a:t>
                      </a:r>
                    </a:p>
                  </a:txBody>
                  <a:tcPr/>
                </a:tc>
                <a:tc>
                  <a:txBody>
                    <a:bodyPr/>
                    <a:lstStyle/>
                    <a:p>
                      <a:r>
                        <a:rPr lang="en-US" dirty="0"/>
                        <a:t>Christian Teaching</a:t>
                      </a:r>
                    </a:p>
                  </a:txBody>
                  <a:tcPr/>
                </a:tc>
                <a:extLst>
                  <a:ext uri="{0D108BD9-81ED-4DB2-BD59-A6C34878D82A}">
                    <a16:rowId xmlns:a16="http://schemas.microsoft.com/office/drawing/2014/main" val="2923758690"/>
                  </a:ext>
                </a:extLst>
              </a:tr>
              <a:tr h="370840">
                <a:tc>
                  <a:txBody>
                    <a:bodyPr/>
                    <a:lstStyle/>
                    <a:p>
                      <a:r>
                        <a:rPr lang="en-US" dirty="0"/>
                        <a:t>Authority</a:t>
                      </a:r>
                    </a:p>
                  </a:txBody>
                  <a:tcPr/>
                </a:tc>
                <a:tc>
                  <a:txBody>
                    <a:bodyPr/>
                    <a:lstStyle/>
                    <a:p>
                      <a:r>
                        <a:rPr lang="en-US" dirty="0"/>
                        <a:t>Watchtower society</a:t>
                      </a:r>
                    </a:p>
                  </a:txBody>
                  <a:tcPr/>
                </a:tc>
                <a:tc>
                  <a:txBody>
                    <a:bodyPr/>
                    <a:lstStyle/>
                    <a:p>
                      <a:r>
                        <a:rPr lang="en-US" dirty="0"/>
                        <a:t>Bible alone</a:t>
                      </a:r>
                    </a:p>
                  </a:txBody>
                  <a:tcPr/>
                </a:tc>
                <a:extLst>
                  <a:ext uri="{0D108BD9-81ED-4DB2-BD59-A6C34878D82A}">
                    <a16:rowId xmlns:a16="http://schemas.microsoft.com/office/drawing/2014/main" val="1067924390"/>
                  </a:ext>
                </a:extLst>
              </a:tr>
              <a:tr h="370840">
                <a:tc>
                  <a:txBody>
                    <a:bodyPr/>
                    <a:lstStyle/>
                    <a:p>
                      <a:r>
                        <a:rPr lang="en-US" dirty="0"/>
                        <a:t>God</a:t>
                      </a:r>
                    </a:p>
                  </a:txBody>
                  <a:tcPr/>
                </a:tc>
                <a:tc>
                  <a:txBody>
                    <a:bodyPr/>
                    <a:lstStyle/>
                    <a:p>
                      <a:r>
                        <a:rPr lang="en-US" dirty="0"/>
                        <a:t>No Trinity</a:t>
                      </a:r>
                    </a:p>
                  </a:txBody>
                  <a:tcPr/>
                </a:tc>
                <a:tc>
                  <a:txBody>
                    <a:bodyPr/>
                    <a:lstStyle/>
                    <a:p>
                      <a:r>
                        <a:rPr lang="en-US" dirty="0"/>
                        <a:t>Trinity</a:t>
                      </a:r>
                    </a:p>
                  </a:txBody>
                  <a:tcPr/>
                </a:tc>
                <a:extLst>
                  <a:ext uri="{0D108BD9-81ED-4DB2-BD59-A6C34878D82A}">
                    <a16:rowId xmlns:a16="http://schemas.microsoft.com/office/drawing/2014/main" val="3700026880"/>
                  </a:ext>
                </a:extLst>
              </a:tr>
              <a:tr h="370840">
                <a:tc>
                  <a:txBody>
                    <a:bodyPr/>
                    <a:lstStyle/>
                    <a:p>
                      <a:r>
                        <a:rPr lang="en-US" dirty="0"/>
                        <a:t>Who is Jesus?</a:t>
                      </a:r>
                    </a:p>
                  </a:txBody>
                  <a:tcPr/>
                </a:tc>
                <a:tc>
                  <a:txBody>
                    <a:bodyPr/>
                    <a:lstStyle/>
                    <a:p>
                      <a:r>
                        <a:rPr lang="en-US" dirty="0"/>
                        <a:t>Michael the arch angel/ a created being</a:t>
                      </a:r>
                    </a:p>
                  </a:txBody>
                  <a:tcPr/>
                </a:tc>
                <a:tc>
                  <a:txBody>
                    <a:bodyPr/>
                    <a:lstStyle/>
                    <a:p>
                      <a:r>
                        <a:rPr lang="en-US" dirty="0"/>
                        <a:t>God. Second person of Trinity</a:t>
                      </a:r>
                    </a:p>
                  </a:txBody>
                  <a:tcPr/>
                </a:tc>
                <a:extLst>
                  <a:ext uri="{0D108BD9-81ED-4DB2-BD59-A6C34878D82A}">
                    <a16:rowId xmlns:a16="http://schemas.microsoft.com/office/drawing/2014/main" val="1882549513"/>
                  </a:ext>
                </a:extLst>
              </a:tr>
              <a:tr h="370840">
                <a:tc>
                  <a:txBody>
                    <a:bodyPr/>
                    <a:lstStyle/>
                    <a:p>
                      <a:r>
                        <a:rPr lang="en-US" dirty="0"/>
                        <a:t>Jesus death</a:t>
                      </a:r>
                    </a:p>
                  </a:txBody>
                  <a:tcPr/>
                </a:tc>
                <a:tc>
                  <a:txBody>
                    <a:bodyPr/>
                    <a:lstStyle/>
                    <a:p>
                      <a:r>
                        <a:rPr lang="en-US" dirty="0"/>
                        <a:t>Died as a man</a:t>
                      </a:r>
                    </a:p>
                  </a:txBody>
                  <a:tcPr/>
                </a:tc>
                <a:tc>
                  <a:txBody>
                    <a:bodyPr/>
                    <a:lstStyle/>
                    <a:p>
                      <a:r>
                        <a:rPr lang="en-US" dirty="0"/>
                        <a:t>Died as the God-man</a:t>
                      </a:r>
                    </a:p>
                  </a:txBody>
                  <a:tcPr/>
                </a:tc>
                <a:extLst>
                  <a:ext uri="{0D108BD9-81ED-4DB2-BD59-A6C34878D82A}">
                    <a16:rowId xmlns:a16="http://schemas.microsoft.com/office/drawing/2014/main" val="1657407657"/>
                  </a:ext>
                </a:extLst>
              </a:tr>
              <a:tr h="370840">
                <a:tc>
                  <a:txBody>
                    <a:bodyPr/>
                    <a:lstStyle/>
                    <a:p>
                      <a:r>
                        <a:rPr lang="en-US" dirty="0"/>
                        <a:t>Jesus resurrection</a:t>
                      </a:r>
                    </a:p>
                  </a:txBody>
                  <a:tcPr/>
                </a:tc>
                <a:tc>
                  <a:txBody>
                    <a:bodyPr/>
                    <a:lstStyle/>
                    <a:p>
                      <a:r>
                        <a:rPr lang="en-US" dirty="0"/>
                        <a:t>Spiritual</a:t>
                      </a:r>
                    </a:p>
                  </a:txBody>
                  <a:tcPr/>
                </a:tc>
                <a:tc>
                  <a:txBody>
                    <a:bodyPr/>
                    <a:lstStyle/>
                    <a:p>
                      <a:r>
                        <a:rPr lang="en-US" dirty="0"/>
                        <a:t>Physical</a:t>
                      </a:r>
                    </a:p>
                  </a:txBody>
                  <a:tcPr/>
                </a:tc>
                <a:extLst>
                  <a:ext uri="{0D108BD9-81ED-4DB2-BD59-A6C34878D82A}">
                    <a16:rowId xmlns:a16="http://schemas.microsoft.com/office/drawing/2014/main" val="2269349086"/>
                  </a:ext>
                </a:extLst>
              </a:tr>
              <a:tr h="370840">
                <a:tc>
                  <a:txBody>
                    <a:bodyPr/>
                    <a:lstStyle/>
                    <a:p>
                      <a:r>
                        <a:rPr lang="en-US" dirty="0"/>
                        <a:t>How will Jesus return?</a:t>
                      </a:r>
                    </a:p>
                  </a:txBody>
                  <a:tcPr/>
                </a:tc>
                <a:tc>
                  <a:txBody>
                    <a:bodyPr/>
                    <a:lstStyle/>
                    <a:p>
                      <a:r>
                        <a:rPr lang="en-US" dirty="0"/>
                        <a:t>He already came back spiritually in 1914</a:t>
                      </a:r>
                    </a:p>
                  </a:txBody>
                  <a:tcPr/>
                </a:tc>
                <a:tc>
                  <a:txBody>
                    <a:bodyPr/>
                    <a:lstStyle/>
                    <a:p>
                      <a:r>
                        <a:rPr lang="en-US" dirty="0"/>
                        <a:t>Physical in the future</a:t>
                      </a:r>
                    </a:p>
                  </a:txBody>
                  <a:tcPr/>
                </a:tc>
                <a:extLst>
                  <a:ext uri="{0D108BD9-81ED-4DB2-BD59-A6C34878D82A}">
                    <a16:rowId xmlns:a16="http://schemas.microsoft.com/office/drawing/2014/main" val="1588933139"/>
                  </a:ext>
                </a:extLst>
              </a:tr>
              <a:tr h="370840">
                <a:tc>
                  <a:txBody>
                    <a:bodyPr/>
                    <a:lstStyle/>
                    <a:p>
                      <a:r>
                        <a:rPr lang="en-US" dirty="0"/>
                        <a:t>How are you saved?</a:t>
                      </a:r>
                    </a:p>
                  </a:txBody>
                  <a:tcPr/>
                </a:tc>
                <a:tc>
                  <a:txBody>
                    <a:bodyPr/>
                    <a:lstStyle/>
                    <a:p>
                      <a:r>
                        <a:rPr lang="en-US" dirty="0"/>
                        <a:t>By good works and deeds</a:t>
                      </a:r>
                    </a:p>
                  </a:txBody>
                  <a:tcPr/>
                </a:tc>
                <a:tc>
                  <a:txBody>
                    <a:bodyPr/>
                    <a:lstStyle/>
                    <a:p>
                      <a:r>
                        <a:rPr lang="en-US" dirty="0"/>
                        <a:t>By grace alone through faith</a:t>
                      </a:r>
                    </a:p>
                  </a:txBody>
                  <a:tcPr/>
                </a:tc>
                <a:extLst>
                  <a:ext uri="{0D108BD9-81ED-4DB2-BD59-A6C34878D82A}">
                    <a16:rowId xmlns:a16="http://schemas.microsoft.com/office/drawing/2014/main" val="1348783639"/>
                  </a:ext>
                </a:extLst>
              </a:tr>
              <a:tr h="370840">
                <a:tc>
                  <a:txBody>
                    <a:bodyPr/>
                    <a:lstStyle/>
                    <a:p>
                      <a:r>
                        <a:rPr lang="en-US" dirty="0"/>
                        <a:t>Who goes to Heaven?</a:t>
                      </a:r>
                    </a:p>
                  </a:txBody>
                  <a:tcPr/>
                </a:tc>
                <a:tc>
                  <a:txBody>
                    <a:bodyPr/>
                    <a:lstStyle/>
                    <a:p>
                      <a:r>
                        <a:rPr lang="en-US" dirty="0"/>
                        <a:t>144,000</a:t>
                      </a:r>
                    </a:p>
                  </a:txBody>
                  <a:tcPr/>
                </a:tc>
                <a:tc>
                  <a:txBody>
                    <a:bodyPr/>
                    <a:lstStyle/>
                    <a:p>
                      <a:r>
                        <a:rPr lang="en-US" dirty="0"/>
                        <a:t>All Christians</a:t>
                      </a:r>
                    </a:p>
                  </a:txBody>
                  <a:tcPr/>
                </a:tc>
                <a:extLst>
                  <a:ext uri="{0D108BD9-81ED-4DB2-BD59-A6C34878D82A}">
                    <a16:rowId xmlns:a16="http://schemas.microsoft.com/office/drawing/2014/main" val="3069360381"/>
                  </a:ext>
                </a:extLst>
              </a:tr>
              <a:tr h="370840">
                <a:tc>
                  <a:txBody>
                    <a:bodyPr/>
                    <a:lstStyle/>
                    <a:p>
                      <a:r>
                        <a:rPr lang="en-US" dirty="0"/>
                        <a:t>Hell</a:t>
                      </a:r>
                    </a:p>
                  </a:txBody>
                  <a:tcPr/>
                </a:tc>
                <a:tc>
                  <a:txBody>
                    <a:bodyPr/>
                    <a:lstStyle/>
                    <a:p>
                      <a:r>
                        <a:rPr lang="en-US" dirty="0"/>
                        <a:t>No </a:t>
                      </a:r>
                    </a:p>
                  </a:txBody>
                  <a:tcPr/>
                </a:tc>
                <a:tc>
                  <a:txBody>
                    <a:bodyPr/>
                    <a:lstStyle/>
                    <a:p>
                      <a:r>
                        <a:rPr lang="en-US" dirty="0"/>
                        <a:t>Yes</a:t>
                      </a:r>
                    </a:p>
                  </a:txBody>
                  <a:tcPr/>
                </a:tc>
                <a:extLst>
                  <a:ext uri="{0D108BD9-81ED-4DB2-BD59-A6C34878D82A}">
                    <a16:rowId xmlns:a16="http://schemas.microsoft.com/office/drawing/2014/main" val="817886941"/>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8426574"/>
                  </a:ext>
                </a:extLst>
              </a:tr>
            </a:tbl>
          </a:graphicData>
        </a:graphic>
      </p:graphicFrame>
    </p:spTree>
    <p:extLst>
      <p:ext uri="{BB962C8B-B14F-4D97-AF65-F5344CB8AC3E}">
        <p14:creationId xmlns:p14="http://schemas.microsoft.com/office/powerpoint/2010/main" val="40913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32DEA9-314C-98AC-B0E6-A1C310A547EA}"/>
              </a:ext>
            </a:extLst>
          </p:cNvPr>
          <p:cNvSpPr txBox="1"/>
          <p:nvPr/>
        </p:nvSpPr>
        <p:spPr>
          <a:xfrm>
            <a:off x="342898" y="232228"/>
            <a:ext cx="11167783" cy="646331"/>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یہوواہ گواہ </a:t>
            </a:r>
            <a:r>
              <a:rPr lang="ur" dirty="0">
                <a:solidFill>
                  <a:srgbClr val="1C1E21"/>
                </a:solidFill>
                <a:latin typeface="inherit"/>
                <a:ea typeface="Calibri" panose="020F0502020204030204" pitchFamily="34" charset="0"/>
                <a:cs typeface="Times New Roman" panose="02020603050405020304" pitchFamily="18" charset="0"/>
              </a:rPr>
              <a:t>چارلس ٹیز رسل نے 1870 کی دہائی میں شروع کیا تھا۔ اس کی تنظیم نے ترقی کی اور واچ ٹاور کی تشکیل کی جو دنیا بھر میں ان کے رسالے اور لٹریچر کی لاکھوں کاپیاں تقسیم کرتی ہے۔</a:t>
            </a:r>
            <a:endParaRPr lang="en-US" dirty="0"/>
          </a:p>
        </p:txBody>
      </p:sp>
      <p:graphicFrame>
        <p:nvGraphicFramePr>
          <p:cNvPr id="3" name="Table 2">
            <a:extLst>
              <a:ext uri="{FF2B5EF4-FFF2-40B4-BE49-F238E27FC236}">
                <a16:creationId xmlns:a16="http://schemas.microsoft.com/office/drawing/2014/main" id="{D8D12580-2BAF-18B4-F86E-1D7869DD0FDE}"/>
              </a:ext>
            </a:extLst>
          </p:cNvPr>
          <p:cNvGraphicFramePr>
            <a:graphicFrameLocks noGrp="1"/>
          </p:cNvGraphicFramePr>
          <p:nvPr/>
        </p:nvGraphicFramePr>
        <p:xfrm>
          <a:off x="1036917" y="1017792"/>
          <a:ext cx="8127999" cy="4886960"/>
        </p:xfrm>
        <a:graphic>
          <a:graphicData uri="http://schemas.openxmlformats.org/drawingml/2006/table">
            <a:tbl>
              <a:tblPr firstRow="1" bandRow="1">
                <a:tableStyleId>{00A15C55-8517-42AA-B614-E9B94910E393}</a:tableStyleId>
              </a:tblPr>
              <a:tblGrid>
                <a:gridCol w="2709333">
                  <a:extLst>
                    <a:ext uri="{9D8B030D-6E8A-4147-A177-3AD203B41FA5}">
                      <a16:colId xmlns:a16="http://schemas.microsoft.com/office/drawing/2014/main" val="369447528"/>
                    </a:ext>
                  </a:extLst>
                </a:gridCol>
                <a:gridCol w="2709333">
                  <a:extLst>
                    <a:ext uri="{9D8B030D-6E8A-4147-A177-3AD203B41FA5}">
                      <a16:colId xmlns:a16="http://schemas.microsoft.com/office/drawing/2014/main" val="4091658581"/>
                    </a:ext>
                  </a:extLst>
                </a:gridCol>
                <a:gridCol w="2709333">
                  <a:extLst>
                    <a:ext uri="{9D8B030D-6E8A-4147-A177-3AD203B41FA5}">
                      <a16:colId xmlns:a16="http://schemas.microsoft.com/office/drawing/2014/main" val="3222423634"/>
                    </a:ext>
                  </a:extLst>
                </a:gridCol>
              </a:tblGrid>
              <a:tr h="370840">
                <a:tc>
                  <a:txBody>
                    <a:bodyPr/>
                    <a:lstStyle/>
                    <a:p>
                      <a:endParaRPr lang="en-US" dirty="0"/>
                    </a:p>
                  </a:txBody>
                  <a:tcPr/>
                </a:tc>
                <a:tc>
                  <a:txBody>
                    <a:bodyPr/>
                    <a:lstStyle/>
                    <a:p>
                      <a:pPr algn="ctr"/>
                      <a:r>
                        <a:rPr lang="ur" dirty="0"/>
                        <a:t>واچ ٹاور/یہوواہ وٹنیس ٹیچنگ</a:t>
                      </a:r>
                    </a:p>
                  </a:txBody>
                  <a:tcPr/>
                </a:tc>
                <a:tc>
                  <a:txBody>
                    <a:bodyPr/>
                    <a:lstStyle/>
                    <a:p>
                      <a:r>
                        <a:rPr lang="ur" dirty="0"/>
                        <a:t>عیسائی تعلیم</a:t>
                      </a:r>
                    </a:p>
                  </a:txBody>
                  <a:tcPr/>
                </a:tc>
                <a:extLst>
                  <a:ext uri="{0D108BD9-81ED-4DB2-BD59-A6C34878D82A}">
                    <a16:rowId xmlns:a16="http://schemas.microsoft.com/office/drawing/2014/main" val="2923758690"/>
                  </a:ext>
                </a:extLst>
              </a:tr>
              <a:tr h="370840">
                <a:tc>
                  <a:txBody>
                    <a:bodyPr/>
                    <a:lstStyle/>
                    <a:p>
                      <a:r>
                        <a:rPr lang="ur" dirty="0"/>
                        <a:t>اقتدار</a:t>
                      </a:r>
                    </a:p>
                  </a:txBody>
                  <a:tcPr/>
                </a:tc>
                <a:tc>
                  <a:txBody>
                    <a:bodyPr/>
                    <a:lstStyle/>
                    <a:p>
                      <a:r>
                        <a:rPr lang="ur" dirty="0"/>
                        <a:t>واچ ٹاور سوسائٹی</a:t>
                      </a:r>
                    </a:p>
                  </a:txBody>
                  <a:tcPr/>
                </a:tc>
                <a:tc>
                  <a:txBody>
                    <a:bodyPr/>
                    <a:lstStyle/>
                    <a:p>
                      <a:r>
                        <a:rPr lang="ur" dirty="0"/>
                        <a:t>صرف بائبل</a:t>
                      </a:r>
                    </a:p>
                  </a:txBody>
                  <a:tcPr/>
                </a:tc>
                <a:extLst>
                  <a:ext uri="{0D108BD9-81ED-4DB2-BD59-A6C34878D82A}">
                    <a16:rowId xmlns:a16="http://schemas.microsoft.com/office/drawing/2014/main" val="1067924390"/>
                  </a:ext>
                </a:extLst>
              </a:tr>
              <a:tr h="370840">
                <a:tc>
                  <a:txBody>
                    <a:bodyPr/>
                    <a:lstStyle/>
                    <a:p>
                      <a:r>
                        <a:rPr lang="ur" dirty="0"/>
                        <a:t>خدا</a:t>
                      </a:r>
                    </a:p>
                  </a:txBody>
                  <a:tcPr/>
                </a:tc>
                <a:tc>
                  <a:txBody>
                    <a:bodyPr/>
                    <a:lstStyle/>
                    <a:p>
                      <a:r>
                        <a:rPr lang="ur" dirty="0"/>
                        <a:t>کوئی تثلیث نہیں۔</a:t>
                      </a:r>
                    </a:p>
                  </a:txBody>
                  <a:tcPr/>
                </a:tc>
                <a:tc>
                  <a:txBody>
                    <a:bodyPr/>
                    <a:lstStyle/>
                    <a:p>
                      <a:r>
                        <a:rPr lang="ur" dirty="0"/>
                        <a:t>تثلیث</a:t>
                      </a:r>
                    </a:p>
                  </a:txBody>
                  <a:tcPr/>
                </a:tc>
                <a:extLst>
                  <a:ext uri="{0D108BD9-81ED-4DB2-BD59-A6C34878D82A}">
                    <a16:rowId xmlns:a16="http://schemas.microsoft.com/office/drawing/2014/main" val="3700026880"/>
                  </a:ext>
                </a:extLst>
              </a:tr>
              <a:tr h="370840">
                <a:tc>
                  <a:txBody>
                    <a:bodyPr/>
                    <a:lstStyle/>
                    <a:p>
                      <a:r>
                        <a:rPr lang="ur" dirty="0"/>
                        <a:t>یسوع کون ہے؟</a:t>
                      </a:r>
                    </a:p>
                  </a:txBody>
                  <a:tcPr/>
                </a:tc>
                <a:tc>
                  <a:txBody>
                    <a:bodyPr/>
                    <a:lstStyle/>
                    <a:p>
                      <a:r>
                        <a:rPr lang="ur" dirty="0"/>
                        <a:t>مائیکل آرک فرشتہ / ایک تخلیق شدہ وجود</a:t>
                      </a:r>
                    </a:p>
                  </a:txBody>
                  <a:tcPr/>
                </a:tc>
                <a:tc>
                  <a:txBody>
                    <a:bodyPr/>
                    <a:lstStyle/>
                    <a:p>
                      <a:r>
                        <a:rPr lang="ur" dirty="0"/>
                        <a:t>خدا تثلیث کا دوسرا شخص</a:t>
                      </a:r>
                    </a:p>
                  </a:txBody>
                  <a:tcPr/>
                </a:tc>
                <a:extLst>
                  <a:ext uri="{0D108BD9-81ED-4DB2-BD59-A6C34878D82A}">
                    <a16:rowId xmlns:a16="http://schemas.microsoft.com/office/drawing/2014/main" val="1882549513"/>
                  </a:ext>
                </a:extLst>
              </a:tr>
              <a:tr h="370840">
                <a:tc>
                  <a:txBody>
                    <a:bodyPr/>
                    <a:lstStyle/>
                    <a:p>
                      <a:r>
                        <a:rPr lang="ur" dirty="0"/>
                        <a:t>یسوع کی موت</a:t>
                      </a:r>
                    </a:p>
                  </a:txBody>
                  <a:tcPr/>
                </a:tc>
                <a:tc>
                  <a:txBody>
                    <a:bodyPr/>
                    <a:lstStyle/>
                    <a:p>
                      <a:r>
                        <a:rPr lang="ur" dirty="0"/>
                        <a:t>مرد بن کر مر گیا۔</a:t>
                      </a:r>
                    </a:p>
                  </a:txBody>
                  <a:tcPr/>
                </a:tc>
                <a:tc>
                  <a:txBody>
                    <a:bodyPr/>
                    <a:lstStyle/>
                    <a:p>
                      <a:r>
                        <a:rPr lang="ur" dirty="0"/>
                        <a:t>خدا آدمی کے طور پر مر گیا</a:t>
                      </a:r>
                    </a:p>
                  </a:txBody>
                  <a:tcPr/>
                </a:tc>
                <a:extLst>
                  <a:ext uri="{0D108BD9-81ED-4DB2-BD59-A6C34878D82A}">
                    <a16:rowId xmlns:a16="http://schemas.microsoft.com/office/drawing/2014/main" val="1657407657"/>
                  </a:ext>
                </a:extLst>
              </a:tr>
              <a:tr h="370840">
                <a:tc>
                  <a:txBody>
                    <a:bodyPr/>
                    <a:lstStyle/>
                    <a:p>
                      <a:r>
                        <a:rPr lang="ur" dirty="0"/>
                        <a:t>یسوع کی قیامت</a:t>
                      </a:r>
                    </a:p>
                  </a:txBody>
                  <a:tcPr/>
                </a:tc>
                <a:tc>
                  <a:txBody>
                    <a:bodyPr/>
                    <a:lstStyle/>
                    <a:p>
                      <a:r>
                        <a:rPr lang="ur" dirty="0"/>
                        <a:t>روحانی</a:t>
                      </a:r>
                    </a:p>
                  </a:txBody>
                  <a:tcPr/>
                </a:tc>
                <a:tc>
                  <a:txBody>
                    <a:bodyPr/>
                    <a:lstStyle/>
                    <a:p>
                      <a:r>
                        <a:rPr lang="ur" dirty="0"/>
                        <a:t>جسمانی</a:t>
                      </a:r>
                    </a:p>
                  </a:txBody>
                  <a:tcPr/>
                </a:tc>
                <a:extLst>
                  <a:ext uri="{0D108BD9-81ED-4DB2-BD59-A6C34878D82A}">
                    <a16:rowId xmlns:a16="http://schemas.microsoft.com/office/drawing/2014/main" val="2269349086"/>
                  </a:ext>
                </a:extLst>
              </a:tr>
              <a:tr h="370840">
                <a:tc>
                  <a:txBody>
                    <a:bodyPr/>
                    <a:lstStyle/>
                    <a:p>
                      <a:r>
                        <a:rPr lang="ur" dirty="0"/>
                        <a:t>یسوع کیسے واپس آئے گا؟</a:t>
                      </a:r>
                    </a:p>
                  </a:txBody>
                  <a:tcPr/>
                </a:tc>
                <a:tc>
                  <a:txBody>
                    <a:bodyPr/>
                    <a:lstStyle/>
                    <a:p>
                      <a:r>
                        <a:rPr lang="ur" dirty="0"/>
                        <a:t>وہ پہلے ہی 1914 میں روحانی طور پر واپس آیا تھا۔</a:t>
                      </a:r>
                    </a:p>
                  </a:txBody>
                  <a:tcPr/>
                </a:tc>
                <a:tc>
                  <a:txBody>
                    <a:bodyPr/>
                    <a:lstStyle/>
                    <a:p>
                      <a:r>
                        <a:rPr lang="ur" dirty="0"/>
                        <a:t>مستقبل میں جسمانی</a:t>
                      </a:r>
                    </a:p>
                  </a:txBody>
                  <a:tcPr/>
                </a:tc>
                <a:extLst>
                  <a:ext uri="{0D108BD9-81ED-4DB2-BD59-A6C34878D82A}">
                    <a16:rowId xmlns:a16="http://schemas.microsoft.com/office/drawing/2014/main" val="1588933139"/>
                  </a:ext>
                </a:extLst>
              </a:tr>
              <a:tr h="370840">
                <a:tc>
                  <a:txBody>
                    <a:bodyPr/>
                    <a:lstStyle/>
                    <a:p>
                      <a:r>
                        <a:rPr lang="ur" dirty="0"/>
                        <a:t>آپ کیسے بچ گئے؟</a:t>
                      </a:r>
                    </a:p>
                  </a:txBody>
                  <a:tcPr/>
                </a:tc>
                <a:tc>
                  <a:txBody>
                    <a:bodyPr/>
                    <a:lstStyle/>
                    <a:p>
                      <a:r>
                        <a:rPr lang="ur" dirty="0"/>
                        <a:t>اچھے کاموں اور اعمال سے</a:t>
                      </a:r>
                    </a:p>
                  </a:txBody>
                  <a:tcPr/>
                </a:tc>
                <a:tc>
                  <a:txBody>
                    <a:bodyPr/>
                    <a:lstStyle/>
                    <a:p>
                      <a:r>
                        <a:rPr lang="ur" dirty="0"/>
                        <a:t>صرف فضل سے ایمان کے ذریعے</a:t>
                      </a:r>
                    </a:p>
                  </a:txBody>
                  <a:tcPr/>
                </a:tc>
                <a:extLst>
                  <a:ext uri="{0D108BD9-81ED-4DB2-BD59-A6C34878D82A}">
                    <a16:rowId xmlns:a16="http://schemas.microsoft.com/office/drawing/2014/main" val="1348783639"/>
                  </a:ext>
                </a:extLst>
              </a:tr>
              <a:tr h="370840">
                <a:tc>
                  <a:txBody>
                    <a:bodyPr/>
                    <a:lstStyle/>
                    <a:p>
                      <a:r>
                        <a:rPr lang="ur" dirty="0"/>
                        <a:t>جنت میں کون جاتا ہے؟</a:t>
                      </a:r>
                    </a:p>
                  </a:txBody>
                  <a:tcPr/>
                </a:tc>
                <a:tc>
                  <a:txBody>
                    <a:bodyPr/>
                    <a:lstStyle/>
                    <a:p>
                      <a:r>
                        <a:rPr lang="ur" dirty="0"/>
                        <a:t>144,000</a:t>
                      </a:r>
                    </a:p>
                  </a:txBody>
                  <a:tcPr/>
                </a:tc>
                <a:tc>
                  <a:txBody>
                    <a:bodyPr/>
                    <a:lstStyle/>
                    <a:p>
                      <a:r>
                        <a:rPr lang="ur" dirty="0"/>
                        <a:t>تمام عیسائی</a:t>
                      </a:r>
                    </a:p>
                  </a:txBody>
                  <a:tcPr/>
                </a:tc>
                <a:extLst>
                  <a:ext uri="{0D108BD9-81ED-4DB2-BD59-A6C34878D82A}">
                    <a16:rowId xmlns:a16="http://schemas.microsoft.com/office/drawing/2014/main" val="3069360381"/>
                  </a:ext>
                </a:extLst>
              </a:tr>
              <a:tr h="370840">
                <a:tc>
                  <a:txBody>
                    <a:bodyPr/>
                    <a:lstStyle/>
                    <a:p>
                      <a:r>
                        <a:rPr lang="ur" dirty="0"/>
                        <a:t>جہنم</a:t>
                      </a:r>
                    </a:p>
                  </a:txBody>
                  <a:tcPr/>
                </a:tc>
                <a:tc>
                  <a:txBody>
                    <a:bodyPr/>
                    <a:lstStyle/>
                    <a:p>
                      <a:r>
                        <a:rPr lang="ur" dirty="0"/>
                        <a:t>نہیں</a:t>
                      </a:r>
                    </a:p>
                  </a:txBody>
                  <a:tcPr/>
                </a:tc>
                <a:tc>
                  <a:txBody>
                    <a:bodyPr/>
                    <a:lstStyle/>
                    <a:p>
                      <a:r>
                        <a:rPr lang="ur" dirty="0"/>
                        <a:t>جی ہاں</a:t>
                      </a:r>
                    </a:p>
                  </a:txBody>
                  <a:tcPr/>
                </a:tc>
                <a:extLst>
                  <a:ext uri="{0D108BD9-81ED-4DB2-BD59-A6C34878D82A}">
                    <a16:rowId xmlns:a16="http://schemas.microsoft.com/office/drawing/2014/main" val="817886941"/>
                  </a:ext>
                </a:extLst>
              </a:tr>
              <a:tr h="370840">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98426574"/>
                  </a:ext>
                </a:extLst>
              </a:tr>
            </a:tbl>
          </a:graphicData>
        </a:graphic>
      </p:graphicFrame>
    </p:spTree>
    <p:extLst>
      <p:ext uri="{BB962C8B-B14F-4D97-AF65-F5344CB8AC3E}">
        <p14:creationId xmlns:p14="http://schemas.microsoft.com/office/powerpoint/2010/main" val="4028944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68AA3A-E715-56DC-517E-4367B89F1A81}"/>
              </a:ext>
            </a:extLst>
          </p:cNvPr>
          <p:cNvSpPr txBox="1"/>
          <p:nvPr/>
        </p:nvSpPr>
        <p:spPr>
          <a:xfrm>
            <a:off x="226357" y="1182487"/>
            <a:ext cx="11167783" cy="4801314"/>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Jehovah Witness will try to tell you the church was corrupted and they have the true teachings</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have no evidence for corruption</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believe Jesus died on a wood pole not a cross. They forbid wearing a cross.</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believe Jesus is Michael the Arch angel. The Bible teaches Jesus is God and man</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believe the Holy Spirit is only an active force not a person.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believe when people die they go to sleep until God remembers them and 144,000 go to heaven and the rest go to the new earth.</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believe you have to earn your way to heaven by doing good works and belonging to their organization</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They write their own Bible called “The New World Translation” which changes words from real Bible</a:t>
            </a:r>
            <a:endParaRPr lang="en-US" dirty="0"/>
          </a:p>
        </p:txBody>
      </p:sp>
    </p:spTree>
    <p:extLst>
      <p:ext uri="{BB962C8B-B14F-4D97-AF65-F5344CB8AC3E}">
        <p14:creationId xmlns:p14="http://schemas.microsoft.com/office/powerpoint/2010/main" val="704703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68AA3A-E715-56DC-517E-4367B89F1A81}"/>
              </a:ext>
            </a:extLst>
          </p:cNvPr>
          <p:cNvSpPr txBox="1"/>
          <p:nvPr/>
        </p:nvSpPr>
        <p:spPr>
          <a:xfrm>
            <a:off x="226357" y="1182487"/>
            <a:ext cx="11167783" cy="4801314"/>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یہوواہ وٹنس آپ کو بتانے کی کوشش کرے گا کہ چرچ بدعنوان تھا اور ان کے پاس سچی تعلیمات ہیں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ان کے پاس بدعنوانی کا کوئی ثبوت نہیں ہے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مانتے ہیں کہ عیسیٰ صلیب پر نہیں لکڑی کے کھمبے پر مرے تھے۔ وہ صلیب پہننے سے منع کرتے ہیں۔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یقین رکھتے ہیں کہ یسوع مائیکل آرک فرشتہ ہے۔ بائبل سکھاتی ہے کہ یسوع خدا اور انسان ہے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مانتے ہیں کہ روح القدس صرف ایک فعال قوت ہے کوئی شخص نہیں۔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یقین رکھتے ہیں کہ جب لوگ مر جاتے ہیں تو وہ سو جاتے ہیں جب تک کہ خدا انہیں یاد نہیں کرتا اور 144,000 جنت میں جاتے ہیں</a:t>
            </a:r>
          </a:p>
          <a:p>
            <a:r>
              <a:rPr lang="ur" sz="1800" dirty="0">
                <a:solidFill>
                  <a:srgbClr val="1C1E21"/>
                </a:solidFill>
                <a:effectLst/>
                <a:latin typeface="inherit"/>
                <a:ea typeface="Calibri" panose="020F0502020204030204" pitchFamily="34" charset="0"/>
                <a:cs typeface="Times New Roman" panose="02020603050405020304" pitchFamily="18" charset="0"/>
              </a:rPr>
              <a:t>باقی نئی زمین پر جائیں.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ان کا ماننا ہے کہ آپ کو اچھے کام کرکے اور ان کی تنظیم سے تعلق رکھتے ہوئے جنت کا راستہ حاصل کرنا ہے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وہ اپنی بائبل لکھتے ہیں جسے "دی نیو ورلڈ ٹرانسلیشن" کہا جاتا ہے جو حقیقی بائبل کے الفاظ کو تبدیل کرتی ہے۔</a:t>
            </a:r>
            <a:endParaRPr lang="en-US" dirty="0"/>
          </a:p>
        </p:txBody>
      </p:sp>
    </p:spTree>
    <p:extLst>
      <p:ext uri="{BB962C8B-B14F-4D97-AF65-F5344CB8AC3E}">
        <p14:creationId xmlns:p14="http://schemas.microsoft.com/office/powerpoint/2010/main" val="3779983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F7740-C613-52F0-45F6-42362C198AA3}"/>
              </a:ext>
            </a:extLst>
          </p:cNvPr>
          <p:cNvSpPr txBox="1"/>
          <p:nvPr/>
        </p:nvSpPr>
        <p:spPr>
          <a:xfrm>
            <a:off x="512108" y="1164557"/>
            <a:ext cx="11167783" cy="5355312"/>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The Bible teaches Jesus is God</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 Bible teaches God is three in one</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 Bible says we are saved by God’s grace alone. We do good works as a result of being saved. We do not do good works to be saved.</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The Bible teaches the Holy Spirit is a person who is God</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dirty="0">
                <a:solidFill>
                  <a:srgbClr val="1C1E21"/>
                </a:solidFill>
                <a:latin typeface="inherit"/>
                <a:ea typeface="Calibri" panose="020F0502020204030204" pitchFamily="34" charset="0"/>
                <a:cs typeface="Times New Roman" panose="02020603050405020304" pitchFamily="18" charset="0"/>
              </a:rPr>
              <a:t>The Bible teaches Michael the arch angel is only one of many chief princes (Daniel 10:13). Jesus is Lord of lords and King of Kings (Revelation 19:16) and Jesus created the angels (Colossians 1:6) so Jesus is not angel. </a:t>
            </a:r>
            <a:br>
              <a:rPr lang="en-US" dirty="0">
                <a:solidFill>
                  <a:srgbClr val="1C1E21"/>
                </a:solidFill>
                <a:latin typeface="inherit"/>
                <a:ea typeface="Calibri" panose="020F0502020204030204" pitchFamily="34" charset="0"/>
                <a:cs typeface="Times New Roman" panose="02020603050405020304" pitchFamily="18" charset="0"/>
              </a:rPr>
            </a:br>
            <a:br>
              <a:rPr lang="en-US" dirty="0">
                <a:solidFill>
                  <a:srgbClr val="1C1E21"/>
                </a:solidFill>
                <a:latin typeface="inherit"/>
                <a:ea typeface="Calibri" panose="020F0502020204030204" pitchFamily="34" charset="0"/>
                <a:cs typeface="Times New Roman" panose="02020603050405020304" pitchFamily="18" charset="0"/>
              </a:rPr>
            </a:br>
            <a:r>
              <a:rPr lang="en-US" dirty="0">
                <a:solidFill>
                  <a:srgbClr val="1C1E21"/>
                </a:solidFill>
                <a:latin typeface="inherit"/>
                <a:ea typeface="Calibri" panose="020F0502020204030204" pitchFamily="34" charset="0"/>
                <a:cs typeface="Times New Roman" panose="02020603050405020304" pitchFamily="18" charset="0"/>
              </a:rPr>
              <a:t>Jesus also is God in his divine nature (John 1:1)</a:t>
            </a:r>
            <a:br>
              <a:rPr lang="en-US" dirty="0">
                <a:solidFill>
                  <a:srgbClr val="1C1E21"/>
                </a:solidFill>
                <a:latin typeface="inherit"/>
                <a:ea typeface="Calibri" panose="020F0502020204030204" pitchFamily="34" charset="0"/>
                <a:cs typeface="Times New Roman" panose="02020603050405020304" pitchFamily="18" charset="0"/>
              </a:rPr>
            </a:br>
            <a:br>
              <a:rPr lang="en-US" dirty="0">
                <a:solidFill>
                  <a:srgbClr val="1C1E21"/>
                </a:solidFill>
                <a:latin typeface="inherit"/>
                <a:ea typeface="Calibri" panose="020F0502020204030204" pitchFamily="34" charset="0"/>
                <a:cs typeface="Times New Roman" panose="02020603050405020304" pitchFamily="18" charset="0"/>
              </a:rPr>
            </a:br>
            <a:r>
              <a:rPr lang="en-US" dirty="0">
                <a:solidFill>
                  <a:srgbClr val="1C1E21"/>
                </a:solidFill>
                <a:latin typeface="inherit"/>
                <a:ea typeface="Calibri" panose="020F0502020204030204" pitchFamily="34" charset="0"/>
                <a:cs typeface="Times New Roman" panose="02020603050405020304" pitchFamily="18" charset="0"/>
              </a:rPr>
              <a:t>The Bible says all Christians go to heaven and then return with Jesus to live on the new heavens and earth with him (Revelation 22).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557987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AF7740-C613-52F0-45F6-42362C198AA3}"/>
              </a:ext>
            </a:extLst>
          </p:cNvPr>
          <p:cNvSpPr txBox="1"/>
          <p:nvPr/>
        </p:nvSpPr>
        <p:spPr>
          <a:xfrm>
            <a:off x="512108" y="1164557"/>
            <a:ext cx="11167783" cy="5355312"/>
          </a:xfrm>
          <a:prstGeom prst="rect">
            <a:avLst/>
          </a:prstGeom>
          <a:solidFill>
            <a:schemeClr val="tx1"/>
          </a:solidFill>
        </p:spPr>
        <p:txBody>
          <a:bodyPr wrap="square">
            <a:spAutoFit/>
          </a:bodyPr>
          <a:lstStyle/>
          <a:p>
            <a:r>
              <a:rPr lang="ur" sz="1800" dirty="0">
                <a:solidFill>
                  <a:srgbClr val="1C1E21"/>
                </a:solidFill>
                <a:effectLst/>
                <a:latin typeface="inherit"/>
                <a:ea typeface="Calibri" panose="020F0502020204030204" pitchFamily="34" charset="0"/>
                <a:cs typeface="Times New Roman" panose="02020603050405020304" pitchFamily="18" charset="0"/>
              </a:rPr>
              <a:t>بائبل سکھاتی ہے یسوع خدا ہے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بائبل سکھاتی ہے خدا ایک میں تین ہے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بائبل کہتی ہے کہ ہم صرف خدا کے فضل سے بچائے گئے ہیں۔ ہم نجات پانے کے نتیجے میں اچھے کام کرتے ہیں۔ ہم نجات پانے کے لیے اچھے کام نہیں کرتے۔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sz="1800" dirty="0">
                <a:solidFill>
                  <a:srgbClr val="1C1E21"/>
                </a:solidFill>
                <a:effectLst/>
                <a:latin typeface="inherit"/>
                <a:ea typeface="Calibri" panose="020F0502020204030204" pitchFamily="34" charset="0"/>
                <a:cs typeface="Times New Roman" panose="02020603050405020304" pitchFamily="18" charset="0"/>
              </a:rPr>
              <a:t>بائبل سکھاتی ہے روح القدس ایک شخص ہے جو خدا ہے </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ur" dirty="0">
                <a:solidFill>
                  <a:srgbClr val="1C1E21"/>
                </a:solidFill>
                <a:latin typeface="inherit"/>
                <a:ea typeface="Calibri" panose="020F0502020204030204" pitchFamily="34" charset="0"/>
                <a:cs typeface="Times New Roman" panose="02020603050405020304" pitchFamily="18" charset="0"/>
              </a:rPr>
              <a:t>بائبل مائیکل کو سکھاتی ہے آرک فرشتہ بہت سے سرداروں میں سے صرف ایک ہے (ڈینیل 10:13)۔ یسوع ربوں کا رب اور بادشاہوں کا بادشاہ ہے (مکاشفہ 19:16) اور یسوع نے فرشتوں کو پیدا کیا (کلسیوں 1:6) لہذا یسوع فرشتہ نہیں ہے۔ </a:t>
            </a:r>
            <a:br>
              <a:rPr lang="en-US" dirty="0">
                <a:solidFill>
                  <a:srgbClr val="1C1E21"/>
                </a:solidFill>
                <a:latin typeface="inherit"/>
                <a:ea typeface="Calibri" panose="020F0502020204030204" pitchFamily="34" charset="0"/>
                <a:cs typeface="Times New Roman" panose="02020603050405020304" pitchFamily="18" charset="0"/>
              </a:rPr>
            </a:br>
            <a:br>
              <a:rPr lang="en-US" dirty="0">
                <a:solidFill>
                  <a:srgbClr val="1C1E21"/>
                </a:solidFill>
                <a:latin typeface="inherit"/>
                <a:ea typeface="Calibri" panose="020F0502020204030204" pitchFamily="34" charset="0"/>
                <a:cs typeface="Times New Roman" panose="02020603050405020304" pitchFamily="18" charset="0"/>
              </a:rPr>
            </a:br>
            <a:r>
              <a:rPr lang="ur" dirty="0">
                <a:solidFill>
                  <a:srgbClr val="1C1E21"/>
                </a:solidFill>
                <a:latin typeface="inherit"/>
                <a:ea typeface="Calibri" panose="020F0502020204030204" pitchFamily="34" charset="0"/>
                <a:cs typeface="Times New Roman" panose="02020603050405020304" pitchFamily="18" charset="0"/>
              </a:rPr>
              <a:t>یسوع بھی اپنی الہی فطرت میں خدا ہے (یوحنا 1:1) </a:t>
            </a:r>
            <a:br>
              <a:rPr lang="en-US" dirty="0">
                <a:solidFill>
                  <a:srgbClr val="1C1E21"/>
                </a:solidFill>
                <a:latin typeface="inherit"/>
                <a:ea typeface="Calibri" panose="020F0502020204030204" pitchFamily="34" charset="0"/>
                <a:cs typeface="Times New Roman" panose="02020603050405020304" pitchFamily="18" charset="0"/>
              </a:rPr>
            </a:br>
            <a:br>
              <a:rPr lang="en-US" dirty="0">
                <a:solidFill>
                  <a:srgbClr val="1C1E21"/>
                </a:solidFill>
                <a:latin typeface="inherit"/>
                <a:ea typeface="Calibri" panose="020F0502020204030204" pitchFamily="34" charset="0"/>
                <a:cs typeface="Times New Roman" panose="02020603050405020304" pitchFamily="18" charset="0"/>
              </a:rPr>
            </a:br>
            <a:r>
              <a:rPr lang="ur" dirty="0">
                <a:solidFill>
                  <a:srgbClr val="1C1E21"/>
                </a:solidFill>
                <a:latin typeface="inherit"/>
                <a:ea typeface="Calibri" panose="020F0502020204030204" pitchFamily="34" charset="0"/>
                <a:cs typeface="Times New Roman" panose="02020603050405020304" pitchFamily="18" charset="0"/>
              </a:rPr>
              <a:t>بائبل کہتی ہے کہ تمام مسیحی آسمان پر جاتے ہیں اور پھر یسوع کے ساتھ نئے آسمانوں اور زمین پر رہنے کے لیے واپس آتے ہیں (مکاشفہ 22)۔</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2002421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a:extLst>
              <a:ext uri="{FF2B5EF4-FFF2-40B4-BE49-F238E27FC236}">
                <a16:creationId xmlns:a16="http://schemas.microsoft.com/office/drawing/2014/main" id="{19672052-43FD-1FCE-C82D-4549465CA04B}"/>
              </a:ext>
            </a:extLst>
          </p:cNvPr>
          <p:cNvSpPr>
            <a:spLocks noGrp="1"/>
          </p:cNvSpPr>
          <p:nvPr>
            <p:ph type="subTitle" idx="1"/>
          </p:nvPr>
        </p:nvSpPr>
        <p:spPr>
          <a:xfrm>
            <a:off x="1631951" y="784225"/>
            <a:ext cx="9001125" cy="1752600"/>
          </a:xfrm>
        </p:spPr>
        <p:txBody>
          <a:bodyPr>
            <a:normAutofit fontScale="92500" lnSpcReduction="20000"/>
          </a:bodyPr>
          <a:lstStyle/>
          <a:p>
            <a:pPr algn="l" eaLnBrk="1" hangingPunct="1">
              <a:defRPr/>
            </a:pPr>
            <a:r>
              <a:rPr lang="en-US" sz="4400" dirty="0">
                <a:solidFill>
                  <a:schemeClr val="tx1"/>
                </a:solidFill>
                <a:ea typeface="ＭＳ Ｐゴシック" panose="020B0600070205080204" pitchFamily="34" charset="-128"/>
              </a:rPr>
              <a:t>The Church of Jesus Christ of Latter-day Saints (</a:t>
            </a:r>
            <a:r>
              <a:rPr lang="en-US" altLang="en-US" sz="4400" dirty="0">
                <a:solidFill>
                  <a:schemeClr val="tx1"/>
                </a:solidFill>
                <a:ea typeface="ＭＳ Ｐゴシック" panose="020B0600070205080204" pitchFamily="34" charset="-128"/>
              </a:rPr>
              <a:t>Mormon/LDS)</a:t>
            </a:r>
          </a:p>
        </p:txBody>
      </p:sp>
      <p:pic>
        <p:nvPicPr>
          <p:cNvPr id="3077" name="Picture 2">
            <a:extLst>
              <a:ext uri="{FF2B5EF4-FFF2-40B4-BE49-F238E27FC236}">
                <a16:creationId xmlns:a16="http://schemas.microsoft.com/office/drawing/2014/main" id="{4C885ED2-B1F4-A79E-3C1E-ABA553B26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2895601"/>
            <a:ext cx="24923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a:extLst>
              <a:ext uri="{FF2B5EF4-FFF2-40B4-BE49-F238E27FC236}">
                <a16:creationId xmlns:a16="http://schemas.microsoft.com/office/drawing/2014/main" id="{A86C1CFC-0D57-3E1F-481A-2B23E350A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964" y="2362200"/>
            <a:ext cx="45878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3E818D4F-3CE0-96CD-7B55-A94C6F8A130A}"/>
              </a:ext>
            </a:extLst>
          </p:cNvPr>
          <p:cNvPicPr>
            <a:picLocks noChangeAspect="1"/>
          </p:cNvPicPr>
          <p:nvPr/>
        </p:nvPicPr>
        <p:blipFill>
          <a:blip r:embed="rId5"/>
          <a:stretch>
            <a:fillRect/>
          </a:stretch>
        </p:blipFill>
        <p:spPr>
          <a:xfrm>
            <a:off x="2627218" y="5880814"/>
            <a:ext cx="2598645" cy="762066"/>
          </a:xfrm>
          <a:prstGeom prst="rect">
            <a:avLst/>
          </a:prstGeom>
        </p:spPr>
      </p:pic>
    </p:spTree>
  </p:cSld>
  <p:clrMapOvr>
    <a:masterClrMapping/>
  </p:clrMapOvr>
  <p:transition>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a:extLst>
              <a:ext uri="{FF2B5EF4-FFF2-40B4-BE49-F238E27FC236}">
                <a16:creationId xmlns:a16="http://schemas.microsoft.com/office/drawing/2014/main" id="{19672052-43FD-1FCE-C82D-4549465CA04B}"/>
              </a:ext>
            </a:extLst>
          </p:cNvPr>
          <p:cNvSpPr>
            <a:spLocks noGrp="1"/>
          </p:cNvSpPr>
          <p:nvPr>
            <p:ph type="subTitle" idx="1"/>
          </p:nvPr>
        </p:nvSpPr>
        <p:spPr>
          <a:xfrm>
            <a:off x="1631951" y="784225"/>
            <a:ext cx="9001125" cy="1752600"/>
          </a:xfrm>
        </p:spPr>
        <p:txBody>
          <a:bodyPr>
            <a:normAutofit/>
          </a:bodyPr>
          <a:lstStyle/>
          <a:p>
            <a:pPr algn="l" eaLnBrk="1" hangingPunct="1">
              <a:defRPr/>
            </a:pPr>
            <a:r>
              <a:rPr lang="ur" sz="4400" dirty="0">
                <a:solidFill>
                  <a:schemeClr val="tx1"/>
                </a:solidFill>
                <a:ea typeface="ＭＳ Ｐゴシック" panose="020B0600070205080204" pitchFamily="34" charset="-128"/>
              </a:rPr>
              <a:t>دی چرچ آف جیسس کرائسٹ آف لیٹر ڈے سینٹس ( </a:t>
            </a:r>
            <a:r>
              <a:rPr lang="ur" altLang="en-US" sz="4400" dirty="0">
                <a:solidFill>
                  <a:schemeClr val="tx1"/>
                </a:solidFill>
                <a:ea typeface="ＭＳ Ｐゴシック" panose="020B0600070205080204" pitchFamily="34" charset="-128"/>
              </a:rPr>
              <a:t>مورمن/ایل ڈی ایس)</a:t>
            </a:r>
          </a:p>
        </p:txBody>
      </p:sp>
      <p:pic>
        <p:nvPicPr>
          <p:cNvPr id="3077" name="Picture 2">
            <a:extLst>
              <a:ext uri="{FF2B5EF4-FFF2-40B4-BE49-F238E27FC236}">
                <a16:creationId xmlns:a16="http://schemas.microsoft.com/office/drawing/2014/main" id="{4C885ED2-B1F4-A79E-3C1E-ABA553B26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1" y="2895601"/>
            <a:ext cx="249237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4">
            <a:extLst>
              <a:ext uri="{FF2B5EF4-FFF2-40B4-BE49-F238E27FC236}">
                <a16:creationId xmlns:a16="http://schemas.microsoft.com/office/drawing/2014/main" id="{A86C1CFC-0D57-3E1F-481A-2B23E350A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9964" y="2362200"/>
            <a:ext cx="45878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4A3B0A96-EBCF-A509-3A2D-0E4D7D5F8EA2}"/>
              </a:ext>
            </a:extLst>
          </p:cNvPr>
          <p:cNvPicPr>
            <a:picLocks noChangeAspect="1"/>
          </p:cNvPicPr>
          <p:nvPr/>
        </p:nvPicPr>
        <p:blipFill>
          <a:blip r:embed="rId5"/>
          <a:stretch>
            <a:fillRect/>
          </a:stretch>
        </p:blipFill>
        <p:spPr>
          <a:xfrm>
            <a:off x="2627218" y="5880814"/>
            <a:ext cx="2598645" cy="762066"/>
          </a:xfrm>
          <a:prstGeom prst="rect">
            <a:avLst/>
          </a:prstGeom>
        </p:spPr>
      </p:pic>
    </p:spTree>
  </p:cSld>
  <p:clrMapOvr>
    <a:masterClrMapping/>
  </p:clrMapOvr>
  <p:transition>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67F63C-73A0-111B-C36F-70E2219EB153}"/>
              </a:ext>
            </a:extLst>
          </p:cNvPr>
          <p:cNvPicPr>
            <a:picLocks noChangeAspect="1"/>
          </p:cNvPicPr>
          <p:nvPr/>
        </p:nvPicPr>
        <p:blipFill>
          <a:blip r:embed="rId2"/>
          <a:stretch>
            <a:fillRect/>
          </a:stretch>
        </p:blipFill>
        <p:spPr>
          <a:xfrm>
            <a:off x="348171" y="332167"/>
            <a:ext cx="6025550" cy="3603339"/>
          </a:xfrm>
          <a:prstGeom prst="rect">
            <a:avLst/>
          </a:prstGeom>
        </p:spPr>
      </p:pic>
      <p:pic>
        <p:nvPicPr>
          <p:cNvPr id="7" name="Picture 6">
            <a:extLst>
              <a:ext uri="{FF2B5EF4-FFF2-40B4-BE49-F238E27FC236}">
                <a16:creationId xmlns:a16="http://schemas.microsoft.com/office/drawing/2014/main" id="{62C4C361-6158-43B0-C156-8B1598937A12}"/>
              </a:ext>
            </a:extLst>
          </p:cNvPr>
          <p:cNvPicPr>
            <a:picLocks noChangeAspect="1"/>
          </p:cNvPicPr>
          <p:nvPr/>
        </p:nvPicPr>
        <p:blipFill>
          <a:blip r:embed="rId3"/>
          <a:stretch>
            <a:fillRect/>
          </a:stretch>
        </p:blipFill>
        <p:spPr>
          <a:xfrm>
            <a:off x="6600815" y="332167"/>
            <a:ext cx="5243014" cy="5867908"/>
          </a:xfrm>
          <a:prstGeom prst="rect">
            <a:avLst/>
          </a:prstGeom>
        </p:spPr>
      </p:pic>
    </p:spTree>
    <p:extLst>
      <p:ext uri="{BB962C8B-B14F-4D97-AF65-F5344CB8AC3E}">
        <p14:creationId xmlns:p14="http://schemas.microsoft.com/office/powerpoint/2010/main" val="1502501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EDA8E1-FE89-81D0-0B5F-DE0B0E1E05A5}"/>
              </a:ext>
            </a:extLst>
          </p:cNvPr>
          <p:cNvPicPr>
            <a:picLocks noChangeAspect="1"/>
          </p:cNvPicPr>
          <p:nvPr/>
        </p:nvPicPr>
        <p:blipFill>
          <a:blip r:embed="rId2"/>
          <a:stretch>
            <a:fillRect/>
          </a:stretch>
        </p:blipFill>
        <p:spPr>
          <a:xfrm>
            <a:off x="530023" y="278379"/>
            <a:ext cx="6323588" cy="1664102"/>
          </a:xfrm>
          <a:prstGeom prst="rect">
            <a:avLst/>
          </a:prstGeom>
        </p:spPr>
      </p:pic>
      <p:pic>
        <p:nvPicPr>
          <p:cNvPr id="9" name="Picture 8">
            <a:extLst>
              <a:ext uri="{FF2B5EF4-FFF2-40B4-BE49-F238E27FC236}">
                <a16:creationId xmlns:a16="http://schemas.microsoft.com/office/drawing/2014/main" id="{956A0B94-C057-2324-A68E-EA32DC654FB1}"/>
              </a:ext>
            </a:extLst>
          </p:cNvPr>
          <p:cNvPicPr>
            <a:picLocks noChangeAspect="1"/>
          </p:cNvPicPr>
          <p:nvPr/>
        </p:nvPicPr>
        <p:blipFill>
          <a:blip r:embed="rId3"/>
          <a:stretch>
            <a:fillRect/>
          </a:stretch>
        </p:blipFill>
        <p:spPr>
          <a:xfrm>
            <a:off x="7306234" y="183775"/>
            <a:ext cx="3341660" cy="3383573"/>
          </a:xfrm>
          <a:prstGeom prst="rect">
            <a:avLst/>
          </a:prstGeom>
        </p:spPr>
      </p:pic>
      <p:sp>
        <p:nvSpPr>
          <p:cNvPr id="3" name="TextBox 2">
            <a:extLst>
              <a:ext uri="{FF2B5EF4-FFF2-40B4-BE49-F238E27FC236}">
                <a16:creationId xmlns:a16="http://schemas.microsoft.com/office/drawing/2014/main" id="{03EF4807-5AAC-302C-CA52-9C7806C63DAE}"/>
              </a:ext>
            </a:extLst>
          </p:cNvPr>
          <p:cNvSpPr txBox="1"/>
          <p:nvPr/>
        </p:nvSpPr>
        <p:spPr>
          <a:xfrm>
            <a:off x="351334" y="1965710"/>
            <a:ext cx="6486524" cy="646331"/>
          </a:xfrm>
          <a:prstGeom prst="rect">
            <a:avLst/>
          </a:prstGeom>
          <a:noFill/>
        </p:spPr>
        <p:txBody>
          <a:bodyPr wrap="square">
            <a:spAutoFit/>
          </a:bodyPr>
          <a:lstStyle/>
          <a:p>
            <a:r>
              <a:rPr lang="en-US" dirty="0"/>
              <a:t>They are already in Pakistan and trying to convert</a:t>
            </a:r>
          </a:p>
          <a:p>
            <a:r>
              <a:rPr lang="en-US" dirty="0"/>
              <a:t>people to their sect.</a:t>
            </a:r>
          </a:p>
        </p:txBody>
      </p:sp>
      <p:sp>
        <p:nvSpPr>
          <p:cNvPr id="6" name="TextBox 5">
            <a:extLst>
              <a:ext uri="{FF2B5EF4-FFF2-40B4-BE49-F238E27FC236}">
                <a16:creationId xmlns:a16="http://schemas.microsoft.com/office/drawing/2014/main" id="{8CF312CA-E498-4077-4FFF-8C4B1FF09CB8}"/>
              </a:ext>
            </a:extLst>
          </p:cNvPr>
          <p:cNvSpPr txBox="1"/>
          <p:nvPr/>
        </p:nvSpPr>
        <p:spPr>
          <a:xfrm>
            <a:off x="153368" y="2781674"/>
            <a:ext cx="7619032" cy="923330"/>
          </a:xfrm>
          <a:prstGeom prst="rect">
            <a:avLst/>
          </a:prstGeom>
          <a:noFill/>
        </p:spPr>
        <p:txBody>
          <a:bodyPr wrap="square">
            <a:spAutoFit/>
          </a:bodyPr>
          <a:lstStyle/>
          <a:p>
            <a:r>
              <a:rPr lang="en-US" dirty="0"/>
              <a:t>They also travel in groups of two and ask if you would like a </a:t>
            </a:r>
          </a:p>
          <a:p>
            <a:r>
              <a:rPr lang="en-US" dirty="0"/>
              <a:t>Bible study. Ask them if they are Mormon or Latter-day Saints</a:t>
            </a:r>
          </a:p>
          <a:p>
            <a:r>
              <a:rPr lang="en-US" dirty="0"/>
              <a:t>and If they are, say no.</a:t>
            </a:r>
          </a:p>
        </p:txBody>
      </p:sp>
      <p:pic>
        <p:nvPicPr>
          <p:cNvPr id="10" name="Picture 9">
            <a:extLst>
              <a:ext uri="{FF2B5EF4-FFF2-40B4-BE49-F238E27FC236}">
                <a16:creationId xmlns:a16="http://schemas.microsoft.com/office/drawing/2014/main" id="{11C8392E-1ABF-D47D-3846-6342F3B0842E}"/>
              </a:ext>
            </a:extLst>
          </p:cNvPr>
          <p:cNvPicPr>
            <a:picLocks noChangeAspect="1"/>
          </p:cNvPicPr>
          <p:nvPr/>
        </p:nvPicPr>
        <p:blipFill>
          <a:blip r:embed="rId4"/>
          <a:stretch>
            <a:fillRect/>
          </a:stretch>
        </p:blipFill>
        <p:spPr>
          <a:xfrm>
            <a:off x="260679" y="3931006"/>
            <a:ext cx="8647544" cy="1779512"/>
          </a:xfrm>
          <a:prstGeom prst="rect">
            <a:avLst/>
          </a:prstGeom>
        </p:spPr>
      </p:pic>
    </p:spTree>
    <p:extLst>
      <p:ext uri="{BB962C8B-B14F-4D97-AF65-F5344CB8AC3E}">
        <p14:creationId xmlns:p14="http://schemas.microsoft.com/office/powerpoint/2010/main" val="1074355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1A8D43-EBF2-5B4C-71C9-3F2A57D47A9A}"/>
              </a:ext>
            </a:extLst>
          </p:cNvPr>
          <p:cNvSpPr txBox="1"/>
          <p:nvPr/>
        </p:nvSpPr>
        <p:spPr>
          <a:xfrm>
            <a:off x="206189" y="179294"/>
            <a:ext cx="10278776" cy="1477328"/>
          </a:xfrm>
          <a:prstGeom prst="rect">
            <a:avLst/>
          </a:prstGeom>
          <a:noFill/>
        </p:spPr>
        <p:txBody>
          <a:bodyPr wrap="none" rtlCol="0">
            <a:spAutoFit/>
          </a:bodyPr>
          <a:lstStyle/>
          <a:p>
            <a:pPr algn="l"/>
            <a:r>
              <a:rPr lang="en-US" dirty="0"/>
              <a:t>Core Christian doctrines:</a:t>
            </a:r>
            <a:br>
              <a:rPr lang="en-US" dirty="0"/>
            </a:br>
            <a:r>
              <a:rPr lang="en-US" b="1" i="0" dirty="0">
                <a:effectLst/>
                <a:latin typeface="NeueMontreal"/>
              </a:rPr>
              <a:t>God</a:t>
            </a:r>
          </a:p>
          <a:p>
            <a:pPr algn="l"/>
            <a:r>
              <a:rPr lang="en-US" b="0" i="0" dirty="0">
                <a:effectLst/>
                <a:latin typeface="NeueMontreal"/>
              </a:rPr>
              <a:t>There is one God who is creator and maker of the universe. He exists eternally in three persons: The Father, </a:t>
            </a:r>
          </a:p>
          <a:p>
            <a:pPr algn="l"/>
            <a:r>
              <a:rPr lang="en-US" b="0" i="0" dirty="0">
                <a:effectLst/>
                <a:latin typeface="NeueMontreal"/>
              </a:rPr>
              <a:t>The Son, and The Holy Spirit, who are one in essence and equal in power and glory.</a:t>
            </a:r>
          </a:p>
          <a:p>
            <a:pPr algn="l"/>
            <a:r>
              <a:rPr lang="en-US" b="0" i="0" dirty="0">
                <a:effectLst/>
                <a:latin typeface="NeueMontreal"/>
              </a:rPr>
              <a:t>Deuteronomy 6:4-5</a:t>
            </a:r>
          </a:p>
        </p:txBody>
      </p:sp>
      <p:sp>
        <p:nvSpPr>
          <p:cNvPr id="5" name="TextBox 4">
            <a:extLst>
              <a:ext uri="{FF2B5EF4-FFF2-40B4-BE49-F238E27FC236}">
                <a16:creationId xmlns:a16="http://schemas.microsoft.com/office/drawing/2014/main" id="{680A17A5-9ADA-749F-437C-0381916D1827}"/>
              </a:ext>
            </a:extLst>
          </p:cNvPr>
          <p:cNvSpPr txBox="1"/>
          <p:nvPr/>
        </p:nvSpPr>
        <p:spPr>
          <a:xfrm>
            <a:off x="143435" y="1656622"/>
            <a:ext cx="10784541" cy="1754326"/>
          </a:xfrm>
          <a:prstGeom prst="rect">
            <a:avLst/>
          </a:prstGeom>
          <a:noFill/>
        </p:spPr>
        <p:txBody>
          <a:bodyPr wrap="square">
            <a:spAutoFit/>
          </a:bodyPr>
          <a:lstStyle/>
          <a:p>
            <a:pPr algn="l"/>
            <a:r>
              <a:rPr lang="en-US" b="1" i="0" dirty="0">
                <a:effectLst/>
                <a:latin typeface="NeueMontreal"/>
              </a:rPr>
              <a:t>Jesus</a:t>
            </a:r>
            <a:br>
              <a:rPr lang="en-US" b="0" i="0" dirty="0">
                <a:effectLst/>
                <a:latin typeface="NeueMontreal"/>
              </a:rPr>
            </a:br>
            <a:r>
              <a:rPr lang="en-US" b="0" i="0" dirty="0">
                <a:effectLst/>
                <a:latin typeface="NeueMontreal"/>
              </a:rPr>
              <a:t>Second person in the Trinity. God has revealed Himself to man in the person of Jesus Christ. He is fully God and fully man, the eternal and only begotten Son of God, conceived of the Holy Spirit, born of a virgin, sinless in His life, making atonement for our sins by His death on the cross and vindicated by God in His bodily resurrection, ascended to heaven to sit at God’s right hand as our Intercessor and as our Advocate.</a:t>
            </a:r>
          </a:p>
          <a:p>
            <a:pPr algn="l"/>
            <a:r>
              <a:rPr lang="en-US" b="0" i="0" dirty="0">
                <a:effectLst/>
                <a:latin typeface="NeueMontreal"/>
              </a:rPr>
              <a:t>John 1:1; </a:t>
            </a:r>
            <a:r>
              <a:rPr lang="en-US" dirty="0">
                <a:latin typeface="NeueMontreal"/>
              </a:rPr>
              <a:t>T</a:t>
            </a:r>
            <a:r>
              <a:rPr lang="en-US" b="0" i="0" dirty="0">
                <a:effectLst/>
                <a:latin typeface="NeueMontreal"/>
              </a:rPr>
              <a:t>itus 2:13; Hebrews 1:8; 1 Timothy 2:5- 6)</a:t>
            </a:r>
          </a:p>
        </p:txBody>
      </p:sp>
      <p:sp>
        <p:nvSpPr>
          <p:cNvPr id="7" name="TextBox 6">
            <a:extLst>
              <a:ext uri="{FF2B5EF4-FFF2-40B4-BE49-F238E27FC236}">
                <a16:creationId xmlns:a16="http://schemas.microsoft.com/office/drawing/2014/main" id="{3C38025F-842F-B521-B096-B06B0738E002}"/>
              </a:ext>
            </a:extLst>
          </p:cNvPr>
          <p:cNvSpPr txBox="1"/>
          <p:nvPr/>
        </p:nvSpPr>
        <p:spPr>
          <a:xfrm>
            <a:off x="143435" y="3447052"/>
            <a:ext cx="9403976" cy="1754326"/>
          </a:xfrm>
          <a:prstGeom prst="rect">
            <a:avLst/>
          </a:prstGeom>
          <a:noFill/>
        </p:spPr>
        <p:txBody>
          <a:bodyPr wrap="square">
            <a:spAutoFit/>
          </a:bodyPr>
          <a:lstStyle/>
          <a:p>
            <a:pPr algn="l"/>
            <a:r>
              <a:rPr lang="en-US" b="0" i="0" dirty="0">
                <a:effectLst/>
                <a:latin typeface="NeueMontreal"/>
              </a:rPr>
              <a:t>Holy Spirit</a:t>
            </a:r>
            <a:br>
              <a:rPr lang="en-US" b="0" i="0" dirty="0">
                <a:effectLst/>
                <a:latin typeface="NeueMontreal"/>
              </a:rPr>
            </a:br>
            <a:r>
              <a:rPr lang="en-US" b="0" i="0" dirty="0">
                <a:effectLst/>
                <a:latin typeface="NeueMontreal"/>
              </a:rPr>
              <a:t>Third person in the Trinity. God is present in the world today in the person of the Holy Spirit who draws us to faith in Jesus and who bears witness with our spirit that we are children of God. He indwells the believer which empowers him to manifest the likeness and character of Christ. He gives spiritual gifts to the church for our mutual edification.</a:t>
            </a:r>
          </a:p>
          <a:p>
            <a:pPr algn="l"/>
            <a:r>
              <a:rPr lang="en-US" b="0" i="0" dirty="0">
                <a:effectLst/>
                <a:latin typeface="NeueMontreal"/>
              </a:rPr>
              <a:t>Acts 5:3-4; John 16:7-15; Romans 8:16; Ephesians 4:7; 1 Corinthians 12:7</a:t>
            </a:r>
          </a:p>
        </p:txBody>
      </p:sp>
      <p:sp>
        <p:nvSpPr>
          <p:cNvPr id="9" name="TextBox 8">
            <a:extLst>
              <a:ext uri="{FF2B5EF4-FFF2-40B4-BE49-F238E27FC236}">
                <a16:creationId xmlns:a16="http://schemas.microsoft.com/office/drawing/2014/main" id="{BAF5D5FD-DC5E-3F83-8877-D1EA089CC00A}"/>
              </a:ext>
            </a:extLst>
          </p:cNvPr>
          <p:cNvSpPr txBox="1"/>
          <p:nvPr/>
        </p:nvSpPr>
        <p:spPr>
          <a:xfrm>
            <a:off x="44823" y="5237482"/>
            <a:ext cx="9601199" cy="646331"/>
          </a:xfrm>
          <a:prstGeom prst="rect">
            <a:avLst/>
          </a:prstGeom>
          <a:noFill/>
        </p:spPr>
        <p:txBody>
          <a:bodyPr wrap="square">
            <a:spAutoFit/>
          </a:bodyPr>
          <a:lstStyle/>
          <a:p>
            <a:pPr algn="l"/>
            <a:r>
              <a:rPr lang="en-US" b="0" i="0" dirty="0">
                <a:effectLst/>
                <a:latin typeface="NeueMontreal"/>
              </a:rPr>
              <a:t>The Bible is the inspired Word of God, His revealed truth and is the infallible guide for our lives.</a:t>
            </a:r>
          </a:p>
          <a:p>
            <a:pPr algn="l"/>
            <a:r>
              <a:rPr lang="en-US" b="0" i="0" dirty="0">
                <a:effectLst/>
                <a:latin typeface="NeueMontreal"/>
              </a:rPr>
              <a:t>2 Peter 1:20, 21; 2 Timothy 3:16-17</a:t>
            </a:r>
          </a:p>
        </p:txBody>
      </p:sp>
    </p:spTree>
    <p:extLst>
      <p:ext uri="{BB962C8B-B14F-4D97-AF65-F5344CB8AC3E}">
        <p14:creationId xmlns:p14="http://schemas.microsoft.com/office/powerpoint/2010/main" val="3515359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0E964BD-DB51-F8E8-466B-8DEE6797491D}"/>
              </a:ext>
            </a:extLst>
          </p:cNvPr>
          <p:cNvSpPr>
            <a:spLocks noGrp="1"/>
          </p:cNvSpPr>
          <p:nvPr>
            <p:ph type="title"/>
          </p:nvPr>
        </p:nvSpPr>
        <p:spPr/>
        <p:txBody>
          <a:bodyPr/>
          <a:lstStyle/>
          <a:p>
            <a:r>
              <a:rPr lang="en-US" altLang="en-US">
                <a:ea typeface="ＭＳ Ｐゴシック" panose="020B0600070205080204" pitchFamily="34" charset="-128"/>
              </a:rPr>
              <a:t>Jesus</a:t>
            </a:r>
          </a:p>
        </p:txBody>
      </p:sp>
      <p:graphicFrame>
        <p:nvGraphicFramePr>
          <p:cNvPr id="4" name="Content Placeholder 3">
            <a:extLst>
              <a:ext uri="{FF2B5EF4-FFF2-40B4-BE49-F238E27FC236}">
                <a16:creationId xmlns:a16="http://schemas.microsoft.com/office/drawing/2014/main" id="{E4C7B7D3-E2D8-D0F1-75D9-3E22EF074827}"/>
              </a:ext>
            </a:extLst>
          </p:cNvPr>
          <p:cNvGraphicFramePr>
            <a:graphicFrameLocks noGrp="1"/>
          </p:cNvGraphicFramePr>
          <p:nvPr>
            <p:ph idx="1"/>
            <p:extLst>
              <p:ext uri="{D42A27DB-BD31-4B8C-83A1-F6EECF244321}">
                <p14:modId xmlns:p14="http://schemas.microsoft.com/office/powerpoint/2010/main" val="3633674029"/>
              </p:ext>
            </p:extLst>
          </p:nvPr>
        </p:nvGraphicFramePr>
        <p:xfrm>
          <a:off x="2026024" y="1600201"/>
          <a:ext cx="8184776" cy="4668115"/>
        </p:xfrm>
        <a:graphic>
          <a:graphicData uri="http://schemas.openxmlformats.org/drawingml/2006/table">
            <a:tbl>
              <a:tblPr firstRow="1" bandRow="1">
                <a:tableStyleId>{5C22544A-7EE6-4342-B048-85BDC9FD1C3A}</a:tableStyleId>
              </a:tblPr>
              <a:tblGrid>
                <a:gridCol w="2698376">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665">
                <a:tc>
                  <a:txBody>
                    <a:bodyPr/>
                    <a:lstStyle/>
                    <a:p>
                      <a:endParaRPr lang="en-US" sz="1800"/>
                    </a:p>
                  </a:txBody>
                  <a:tcPr marT="45697" marB="45697"/>
                </a:tc>
                <a:tc>
                  <a:txBody>
                    <a:bodyPr/>
                    <a:lstStyle/>
                    <a:p>
                      <a:r>
                        <a:rPr lang="en-US" sz="1800" dirty="0"/>
                        <a:t>Christian</a:t>
                      </a:r>
                    </a:p>
                  </a:txBody>
                  <a:tcPr marT="45697" marB="45697"/>
                </a:tc>
                <a:tc>
                  <a:txBody>
                    <a:bodyPr/>
                    <a:lstStyle/>
                    <a:p>
                      <a:r>
                        <a:rPr lang="en-US" sz="1800" dirty="0"/>
                        <a:t>LDS</a:t>
                      </a:r>
                    </a:p>
                  </a:txBody>
                  <a:tcPr marT="45697" marB="45697"/>
                </a:tc>
                <a:extLst>
                  <a:ext uri="{0D108BD9-81ED-4DB2-BD59-A6C34878D82A}">
                    <a16:rowId xmlns:a16="http://schemas.microsoft.com/office/drawing/2014/main" val="10000"/>
                  </a:ext>
                </a:extLst>
              </a:tr>
              <a:tr h="639992">
                <a:tc>
                  <a:txBody>
                    <a:bodyPr/>
                    <a:lstStyle/>
                    <a:p>
                      <a:r>
                        <a:rPr lang="en-US" sz="1800" dirty="0"/>
                        <a:t>Relation to time</a:t>
                      </a:r>
                    </a:p>
                  </a:txBody>
                  <a:tcPr marT="45697" marB="45697"/>
                </a:tc>
                <a:tc>
                  <a:txBody>
                    <a:bodyPr/>
                    <a:lstStyle/>
                    <a:p>
                      <a:r>
                        <a:rPr lang="en-US" sz="1800" dirty="0"/>
                        <a:t>Eternally God</a:t>
                      </a:r>
                    </a:p>
                  </a:txBody>
                  <a:tcPr marT="45697" marB="456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Preexistent, not God</a:t>
                      </a:r>
                    </a:p>
                    <a:p>
                      <a:endParaRPr lang="en-US" sz="1800" dirty="0"/>
                    </a:p>
                  </a:txBody>
                  <a:tcPr marT="45697" marB="45697"/>
                </a:tc>
                <a:extLst>
                  <a:ext uri="{0D108BD9-81ED-4DB2-BD59-A6C34878D82A}">
                    <a16:rowId xmlns:a16="http://schemas.microsoft.com/office/drawing/2014/main" val="10001"/>
                  </a:ext>
                </a:extLst>
              </a:tr>
              <a:tr h="639992">
                <a:tc>
                  <a:txBody>
                    <a:bodyPr/>
                    <a:lstStyle/>
                    <a:p>
                      <a:r>
                        <a:rPr lang="en-US" sz="1800" dirty="0"/>
                        <a:t>Identity</a:t>
                      </a:r>
                    </a:p>
                  </a:txBody>
                  <a:tcPr marT="45697" marB="45697"/>
                </a:tc>
                <a:tc>
                  <a:txBody>
                    <a:bodyPr/>
                    <a:lstStyle/>
                    <a:p>
                      <a:r>
                        <a:rPr lang="en-US" sz="1800" dirty="0"/>
                        <a:t>Unique Son of God/ 2</a:t>
                      </a:r>
                      <a:r>
                        <a:rPr lang="en-US" sz="1800" baseline="30000" dirty="0"/>
                        <a:t>nd</a:t>
                      </a:r>
                      <a:r>
                        <a:rPr lang="en-US" sz="1800" dirty="0"/>
                        <a:t> person of Trinity</a:t>
                      </a:r>
                    </a:p>
                  </a:txBody>
                  <a:tcPr marT="45697" marB="45697"/>
                </a:tc>
                <a:tc>
                  <a:txBody>
                    <a:bodyPr/>
                    <a:lstStyle/>
                    <a:p>
                      <a:r>
                        <a:rPr lang="en-US" sz="1800" dirty="0"/>
                        <a:t>Spirit –brother of Lucifer/Satan</a:t>
                      </a:r>
                    </a:p>
                  </a:txBody>
                  <a:tcPr marT="45697" marB="45697"/>
                </a:tc>
                <a:extLst>
                  <a:ext uri="{0D108BD9-81ED-4DB2-BD59-A6C34878D82A}">
                    <a16:rowId xmlns:a16="http://schemas.microsoft.com/office/drawing/2014/main" val="10002"/>
                  </a:ext>
                </a:extLst>
              </a:tr>
              <a:tr h="639992">
                <a:tc>
                  <a:txBody>
                    <a:bodyPr/>
                    <a:lstStyle/>
                    <a:p>
                      <a:r>
                        <a:rPr lang="en-US" sz="1800" dirty="0"/>
                        <a:t>Salvation</a:t>
                      </a:r>
                    </a:p>
                  </a:txBody>
                  <a:tcPr marT="45697" marB="45697"/>
                </a:tc>
                <a:tc>
                  <a:txBody>
                    <a:bodyPr/>
                    <a:lstStyle/>
                    <a:p>
                      <a:r>
                        <a:rPr lang="en-US" sz="1800" dirty="0"/>
                        <a:t>Jesus fully saves us</a:t>
                      </a:r>
                    </a:p>
                  </a:txBody>
                  <a:tcPr marT="45697" marB="45697"/>
                </a:tc>
                <a:tc>
                  <a:txBody>
                    <a:bodyPr/>
                    <a:lstStyle/>
                    <a:p>
                      <a:r>
                        <a:rPr lang="en-US" sz="1800" dirty="0"/>
                        <a:t>Jesus only partially saves us. We add good works</a:t>
                      </a:r>
                    </a:p>
                  </a:txBody>
                  <a:tcPr marT="45697" marB="45697"/>
                </a:tc>
                <a:extLst>
                  <a:ext uri="{0D108BD9-81ED-4DB2-BD59-A6C34878D82A}">
                    <a16:rowId xmlns:a16="http://schemas.microsoft.com/office/drawing/2014/main" val="10003"/>
                  </a:ext>
                </a:extLst>
              </a:tr>
              <a:tr h="639992">
                <a:tc>
                  <a:txBody>
                    <a:bodyPr/>
                    <a:lstStyle/>
                    <a:p>
                      <a:r>
                        <a:rPr lang="en-US" sz="1800" dirty="0"/>
                        <a:t>Human Conception</a:t>
                      </a:r>
                    </a:p>
                  </a:txBody>
                  <a:tcPr marT="45697" marB="45697"/>
                </a:tc>
                <a:tc>
                  <a:txBody>
                    <a:bodyPr/>
                    <a:lstStyle/>
                    <a:p>
                      <a:r>
                        <a:rPr lang="en-US" sz="1800" dirty="0"/>
                        <a:t>Holy Spirit overshadowed Mary</a:t>
                      </a:r>
                    </a:p>
                  </a:txBody>
                  <a:tcPr marT="45697" marB="45697"/>
                </a:tc>
                <a:tc>
                  <a:txBody>
                    <a:bodyPr/>
                    <a:lstStyle/>
                    <a:p>
                      <a:r>
                        <a:rPr lang="en-US" sz="1800" dirty="0"/>
                        <a:t>The Father god married Mary and are biological parents of Jesus</a:t>
                      </a:r>
                    </a:p>
                  </a:txBody>
                  <a:tcPr marT="45697" marB="45697"/>
                </a:tc>
                <a:extLst>
                  <a:ext uri="{0D108BD9-81ED-4DB2-BD59-A6C34878D82A}">
                    <a16:rowId xmlns:a16="http://schemas.microsoft.com/office/drawing/2014/main" val="10004"/>
                  </a:ext>
                </a:extLst>
              </a:tr>
              <a:tr h="914291">
                <a:tc>
                  <a:txBody>
                    <a:bodyPr/>
                    <a:lstStyle/>
                    <a:p>
                      <a:r>
                        <a:rPr lang="en-US" sz="1800" dirty="0"/>
                        <a:t>Trinity</a:t>
                      </a:r>
                    </a:p>
                  </a:txBody>
                  <a:tcPr marT="45697" marB="45697"/>
                </a:tc>
                <a:tc>
                  <a:txBody>
                    <a:bodyPr/>
                    <a:lstStyle/>
                    <a:p>
                      <a:r>
                        <a:rPr lang="en-US" sz="1800" dirty="0"/>
                        <a:t>Father, Son, Holy Spirit, one Being in 3 person</a:t>
                      </a:r>
                    </a:p>
                    <a:p>
                      <a:r>
                        <a:rPr lang="en-US" sz="1800" dirty="0"/>
                        <a:t>(monotheism)</a:t>
                      </a:r>
                    </a:p>
                  </a:txBody>
                  <a:tcPr marT="45697" marB="45697"/>
                </a:tc>
                <a:tc>
                  <a:txBody>
                    <a:bodyPr/>
                    <a:lstStyle/>
                    <a:p>
                      <a:r>
                        <a:rPr lang="en-US" sz="1800" dirty="0"/>
                        <a:t>Three separate gods (polytheism)</a:t>
                      </a:r>
                    </a:p>
                  </a:txBody>
                  <a:tcPr marT="45697" marB="45697"/>
                </a:tc>
                <a:extLst>
                  <a:ext uri="{0D108BD9-81ED-4DB2-BD59-A6C34878D82A}">
                    <a16:rowId xmlns:a16="http://schemas.microsoft.com/office/drawing/2014/main" val="10005"/>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0E964BD-DB51-F8E8-466B-8DEE6797491D}"/>
              </a:ext>
            </a:extLst>
          </p:cNvPr>
          <p:cNvSpPr>
            <a:spLocks noGrp="1"/>
          </p:cNvSpPr>
          <p:nvPr>
            <p:ph type="title"/>
          </p:nvPr>
        </p:nvSpPr>
        <p:spPr/>
        <p:txBody>
          <a:bodyPr/>
          <a:lstStyle/>
          <a:p>
            <a:r>
              <a:rPr lang="ur" altLang="en-US">
                <a:ea typeface="ＭＳ Ｐゴシック" panose="020B0600070205080204" pitchFamily="34" charset="-128"/>
              </a:rPr>
              <a:t>یسوع</a:t>
            </a:r>
          </a:p>
        </p:txBody>
      </p:sp>
      <p:graphicFrame>
        <p:nvGraphicFramePr>
          <p:cNvPr id="4" name="Content Placeholder 3">
            <a:extLst>
              <a:ext uri="{FF2B5EF4-FFF2-40B4-BE49-F238E27FC236}">
                <a16:creationId xmlns:a16="http://schemas.microsoft.com/office/drawing/2014/main" id="{E4C7B7D3-E2D8-D0F1-75D9-3E22EF074827}"/>
              </a:ext>
            </a:extLst>
          </p:cNvPr>
          <p:cNvGraphicFramePr>
            <a:graphicFrameLocks noGrp="1"/>
          </p:cNvGraphicFramePr>
          <p:nvPr>
            <p:ph idx="1"/>
          </p:nvPr>
        </p:nvGraphicFramePr>
        <p:xfrm>
          <a:off x="2026024" y="1600201"/>
          <a:ext cx="8184776" cy="4393795"/>
        </p:xfrm>
        <a:graphic>
          <a:graphicData uri="http://schemas.openxmlformats.org/drawingml/2006/table">
            <a:tbl>
              <a:tblPr firstRow="1" bandRow="1">
                <a:tableStyleId>{5C22544A-7EE6-4342-B048-85BDC9FD1C3A}</a:tableStyleId>
              </a:tblPr>
              <a:tblGrid>
                <a:gridCol w="2698376">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665">
                <a:tc>
                  <a:txBody>
                    <a:bodyPr/>
                    <a:lstStyle/>
                    <a:p>
                      <a:endParaRPr lang="en-US" sz="1800"/>
                    </a:p>
                  </a:txBody>
                  <a:tcPr marT="45697" marB="45697"/>
                </a:tc>
                <a:tc>
                  <a:txBody>
                    <a:bodyPr/>
                    <a:lstStyle/>
                    <a:p>
                      <a:r>
                        <a:rPr lang="ur" sz="1800" dirty="0"/>
                        <a:t>عیسائی</a:t>
                      </a:r>
                    </a:p>
                  </a:txBody>
                  <a:tcPr marT="45697" marB="45697"/>
                </a:tc>
                <a:tc>
                  <a:txBody>
                    <a:bodyPr/>
                    <a:lstStyle/>
                    <a:p>
                      <a:r>
                        <a:rPr lang="ur" sz="1800" dirty="0"/>
                        <a:t>ایل ڈی ایس</a:t>
                      </a:r>
                    </a:p>
                  </a:txBody>
                  <a:tcPr marT="45697" marB="45697"/>
                </a:tc>
                <a:extLst>
                  <a:ext uri="{0D108BD9-81ED-4DB2-BD59-A6C34878D82A}">
                    <a16:rowId xmlns:a16="http://schemas.microsoft.com/office/drawing/2014/main" val="10000"/>
                  </a:ext>
                </a:extLst>
              </a:tr>
              <a:tr h="639992">
                <a:tc>
                  <a:txBody>
                    <a:bodyPr/>
                    <a:lstStyle/>
                    <a:p>
                      <a:r>
                        <a:rPr lang="ur" sz="1800" dirty="0"/>
                        <a:t>وقت سے تعلق</a:t>
                      </a:r>
                    </a:p>
                  </a:txBody>
                  <a:tcPr marT="45697" marB="45697"/>
                </a:tc>
                <a:tc>
                  <a:txBody>
                    <a:bodyPr/>
                    <a:lstStyle/>
                    <a:p>
                      <a:r>
                        <a:rPr lang="ur" sz="1800" dirty="0"/>
                        <a:t>ابدی خدا</a:t>
                      </a:r>
                    </a:p>
                  </a:txBody>
                  <a:tcPr marT="45697" marB="456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ur" sz="1800" dirty="0"/>
                        <a:t>پہلے سے موجود، خدا نہیں۔</a:t>
                      </a:r>
                    </a:p>
                    <a:p>
                      <a:endParaRPr lang="en-US" sz="1800" dirty="0"/>
                    </a:p>
                  </a:txBody>
                  <a:tcPr marT="45697" marB="45697"/>
                </a:tc>
                <a:extLst>
                  <a:ext uri="{0D108BD9-81ED-4DB2-BD59-A6C34878D82A}">
                    <a16:rowId xmlns:a16="http://schemas.microsoft.com/office/drawing/2014/main" val="10001"/>
                  </a:ext>
                </a:extLst>
              </a:tr>
              <a:tr h="639992">
                <a:tc>
                  <a:txBody>
                    <a:bodyPr/>
                    <a:lstStyle/>
                    <a:p>
                      <a:r>
                        <a:rPr lang="ur" sz="1800" dirty="0"/>
                        <a:t>شناخت</a:t>
                      </a:r>
                    </a:p>
                  </a:txBody>
                  <a:tcPr marT="45697" marB="45697"/>
                </a:tc>
                <a:tc>
                  <a:txBody>
                    <a:bodyPr/>
                    <a:lstStyle/>
                    <a:p>
                      <a:r>
                        <a:rPr lang="ur" sz="1800" dirty="0"/>
                        <a:t>خدا کا منفرد بیٹا/ تثلیث کا </a:t>
                      </a:r>
                      <a:r>
                        <a:rPr lang="ur" sz="1800" baseline="30000" dirty="0"/>
                        <a:t>دوسرا </a:t>
                      </a:r>
                      <a:r>
                        <a:rPr lang="ur" sz="1800" dirty="0"/>
                        <a:t>شخص</a:t>
                      </a:r>
                    </a:p>
                  </a:txBody>
                  <a:tcPr marT="45697" marB="45697"/>
                </a:tc>
                <a:tc>
                  <a:txBody>
                    <a:bodyPr/>
                    <a:lstStyle/>
                    <a:p>
                      <a:r>
                        <a:rPr lang="ur" sz="1800" dirty="0"/>
                        <a:t>روح - لوسیفر/شیطان کا بھائی</a:t>
                      </a:r>
                    </a:p>
                  </a:txBody>
                  <a:tcPr marT="45697" marB="45697"/>
                </a:tc>
                <a:extLst>
                  <a:ext uri="{0D108BD9-81ED-4DB2-BD59-A6C34878D82A}">
                    <a16:rowId xmlns:a16="http://schemas.microsoft.com/office/drawing/2014/main" val="10002"/>
                  </a:ext>
                </a:extLst>
              </a:tr>
              <a:tr h="639992">
                <a:tc>
                  <a:txBody>
                    <a:bodyPr/>
                    <a:lstStyle/>
                    <a:p>
                      <a:r>
                        <a:rPr lang="ur" sz="1800" dirty="0"/>
                        <a:t>نجات</a:t>
                      </a:r>
                    </a:p>
                  </a:txBody>
                  <a:tcPr marT="45697" marB="45697"/>
                </a:tc>
                <a:tc>
                  <a:txBody>
                    <a:bodyPr/>
                    <a:lstStyle/>
                    <a:p>
                      <a:r>
                        <a:rPr lang="ur" sz="1800" dirty="0"/>
                        <a:t>یسوع ہمیں مکمل طور پر بچاتا ہے۔</a:t>
                      </a:r>
                    </a:p>
                  </a:txBody>
                  <a:tcPr marT="45697" marB="45697"/>
                </a:tc>
                <a:tc>
                  <a:txBody>
                    <a:bodyPr/>
                    <a:lstStyle/>
                    <a:p>
                      <a:r>
                        <a:rPr lang="ur" sz="1800" dirty="0"/>
                        <a:t>یسوع صرف جزوی طور پر ہمیں بچاتا ہے۔ ہم اچھے کاموں کو شامل کرتے ہیں۔</a:t>
                      </a:r>
                    </a:p>
                  </a:txBody>
                  <a:tcPr marT="45697" marB="45697"/>
                </a:tc>
                <a:extLst>
                  <a:ext uri="{0D108BD9-81ED-4DB2-BD59-A6C34878D82A}">
                    <a16:rowId xmlns:a16="http://schemas.microsoft.com/office/drawing/2014/main" val="10003"/>
                  </a:ext>
                </a:extLst>
              </a:tr>
              <a:tr h="639992">
                <a:tc>
                  <a:txBody>
                    <a:bodyPr/>
                    <a:lstStyle/>
                    <a:p>
                      <a:r>
                        <a:rPr lang="ur" sz="1800" dirty="0"/>
                        <a:t>انسانی تصور</a:t>
                      </a:r>
                    </a:p>
                  </a:txBody>
                  <a:tcPr marT="45697" marB="45697"/>
                </a:tc>
                <a:tc>
                  <a:txBody>
                    <a:bodyPr/>
                    <a:lstStyle/>
                    <a:p>
                      <a:r>
                        <a:rPr lang="ur" sz="1800" dirty="0"/>
                        <a:t>روح القدس نے مریم پر سایہ کیا۔</a:t>
                      </a:r>
                    </a:p>
                  </a:txBody>
                  <a:tcPr marT="45697" marB="45697"/>
                </a:tc>
                <a:tc>
                  <a:txBody>
                    <a:bodyPr/>
                    <a:lstStyle/>
                    <a:p>
                      <a:r>
                        <a:rPr lang="ur" sz="1800" dirty="0"/>
                        <a:t>باپ خدا نے مریم سے شادی کی اور وہ یسوع کے حیاتیاتی والدین ہیں۔</a:t>
                      </a:r>
                    </a:p>
                  </a:txBody>
                  <a:tcPr marT="45697" marB="45697"/>
                </a:tc>
                <a:extLst>
                  <a:ext uri="{0D108BD9-81ED-4DB2-BD59-A6C34878D82A}">
                    <a16:rowId xmlns:a16="http://schemas.microsoft.com/office/drawing/2014/main" val="10004"/>
                  </a:ext>
                </a:extLst>
              </a:tr>
              <a:tr h="914291">
                <a:tc>
                  <a:txBody>
                    <a:bodyPr/>
                    <a:lstStyle/>
                    <a:p>
                      <a:r>
                        <a:rPr lang="ur" sz="1800" dirty="0"/>
                        <a:t>تثلیث</a:t>
                      </a:r>
                    </a:p>
                  </a:txBody>
                  <a:tcPr marT="45697" marB="45697"/>
                </a:tc>
                <a:tc>
                  <a:txBody>
                    <a:bodyPr/>
                    <a:lstStyle/>
                    <a:p>
                      <a:r>
                        <a:rPr lang="ur" sz="1800" dirty="0"/>
                        <a:t>باپ، بیٹا، روح القدس، 3 افراد میں ایک وجود</a:t>
                      </a:r>
                    </a:p>
                    <a:p>
                      <a:r>
                        <a:rPr lang="ur" sz="1800" dirty="0"/>
                        <a:t>(توحید)</a:t>
                      </a:r>
                    </a:p>
                  </a:txBody>
                  <a:tcPr marT="45697" marB="45697"/>
                </a:tc>
                <a:tc>
                  <a:txBody>
                    <a:bodyPr/>
                    <a:lstStyle/>
                    <a:p>
                      <a:r>
                        <a:rPr lang="ur" sz="1800" dirty="0"/>
                        <a:t>تین الگ الگ خدا (شرک)</a:t>
                      </a:r>
                    </a:p>
                  </a:txBody>
                  <a:tcPr marT="45697" marB="45697"/>
                </a:tc>
                <a:extLst>
                  <a:ext uri="{0D108BD9-81ED-4DB2-BD59-A6C34878D82A}">
                    <a16:rowId xmlns:a16="http://schemas.microsoft.com/office/drawing/2014/main" val="10005"/>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976FD40-D5EE-F924-8607-4F427596060C}"/>
              </a:ext>
            </a:extLst>
          </p:cNvPr>
          <p:cNvSpPr>
            <a:spLocks noGrp="1"/>
          </p:cNvSpPr>
          <p:nvPr>
            <p:ph type="title"/>
          </p:nvPr>
        </p:nvSpPr>
        <p:spPr/>
        <p:txBody>
          <a:bodyPr/>
          <a:lstStyle/>
          <a:p>
            <a:r>
              <a:rPr lang="en-US" altLang="en-US">
                <a:ea typeface="ＭＳ Ｐゴシック" panose="020B0600070205080204" pitchFamily="34" charset="-128"/>
              </a:rPr>
              <a:t>Theology</a:t>
            </a:r>
          </a:p>
        </p:txBody>
      </p:sp>
      <p:sp>
        <p:nvSpPr>
          <p:cNvPr id="6147" name="Content Placeholder 2">
            <a:extLst>
              <a:ext uri="{FF2B5EF4-FFF2-40B4-BE49-F238E27FC236}">
                <a16:creationId xmlns:a16="http://schemas.microsoft.com/office/drawing/2014/main" id="{370A5C91-2652-D7A7-9A4E-13CED34DA28D}"/>
              </a:ext>
            </a:extLst>
          </p:cNvPr>
          <p:cNvSpPr>
            <a:spLocks noGrp="1"/>
          </p:cNvSpPr>
          <p:nvPr>
            <p:ph idx="1"/>
          </p:nvPr>
        </p:nvSpPr>
        <p:spPr>
          <a:xfrm>
            <a:off x="1103312" y="2052918"/>
            <a:ext cx="10774923" cy="4195481"/>
          </a:xfrm>
        </p:spPr>
        <p:txBody>
          <a:bodyPr/>
          <a:lstStyle/>
          <a:p>
            <a:r>
              <a:rPr lang="en-US" altLang="en-US" dirty="0">
                <a:ea typeface="ＭＳ Ｐゴシック" panose="020B0600070205080204" pitchFamily="34" charset="-128"/>
              </a:rPr>
              <a:t>They are Polytheist. They believe in many gods but they say they only pray to the Father.</a:t>
            </a:r>
          </a:p>
          <a:p>
            <a:r>
              <a:rPr lang="en-US" altLang="en-US" dirty="0">
                <a:ea typeface="ＭＳ Ｐゴシック" panose="020B0600070205080204" pitchFamily="34" charset="-128"/>
              </a:rPr>
              <a:t>People preexisted in heaven before being born on earth. </a:t>
            </a:r>
          </a:p>
          <a:p>
            <a:r>
              <a:rPr lang="en-US" altLang="en-US" dirty="0">
                <a:ea typeface="ＭＳ Ｐゴシック" panose="020B0600070205080204" pitchFamily="34" charset="-128"/>
              </a:rPr>
              <a:t>Salvation – Jesus saves after all you can do with good works</a:t>
            </a:r>
          </a:p>
          <a:p>
            <a:r>
              <a:rPr lang="en-US" altLang="en-US" dirty="0">
                <a:ea typeface="ＭＳ Ｐゴシック" panose="020B0600070205080204" pitchFamily="34" charset="-128"/>
              </a:rPr>
              <a:t>Eternal progression- we will become gods someday</a:t>
            </a:r>
          </a:p>
          <a:p>
            <a:r>
              <a:rPr lang="en-US" altLang="en-US" dirty="0">
                <a:ea typeface="ＭＳ Ｐゴシック" panose="020B0600070205080204" pitchFamily="34" charset="-128"/>
              </a:rPr>
              <a:t>They perform Baptism for the dead</a:t>
            </a:r>
          </a:p>
          <a:p>
            <a:r>
              <a:rPr lang="en-US" altLang="en-US" dirty="0">
                <a:ea typeface="ＭＳ Ｐゴシック" panose="020B0600070205080204" pitchFamily="34" charset="-128"/>
              </a:rPr>
              <a:t>They believe in three levels of heaven </a:t>
            </a:r>
          </a:p>
          <a:p>
            <a:r>
              <a:rPr lang="en-US" altLang="en-US" dirty="0">
                <a:ea typeface="ＭＳ Ｐゴシック" panose="020B0600070205080204" pitchFamily="34" charset="-128"/>
              </a:rPr>
              <a:t>The wrote new books and say they should be in the Bible</a:t>
            </a:r>
            <a:br>
              <a:rPr lang="en-US" altLang="en-US" dirty="0">
                <a:ea typeface="ＭＳ Ｐゴシック" panose="020B0600070205080204" pitchFamily="34" charset="-128"/>
              </a:rPr>
            </a:b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976FD40-D5EE-F924-8607-4F427596060C}"/>
              </a:ext>
            </a:extLst>
          </p:cNvPr>
          <p:cNvSpPr>
            <a:spLocks noGrp="1"/>
          </p:cNvSpPr>
          <p:nvPr>
            <p:ph type="title"/>
          </p:nvPr>
        </p:nvSpPr>
        <p:spPr/>
        <p:txBody>
          <a:bodyPr/>
          <a:lstStyle/>
          <a:p>
            <a:r>
              <a:rPr lang="ur" altLang="en-US">
                <a:ea typeface="ＭＳ Ｐゴシック" panose="020B0600070205080204" pitchFamily="34" charset="-128"/>
              </a:rPr>
              <a:t>دینیات</a:t>
            </a:r>
          </a:p>
        </p:txBody>
      </p:sp>
      <p:sp>
        <p:nvSpPr>
          <p:cNvPr id="6147" name="Content Placeholder 2">
            <a:extLst>
              <a:ext uri="{FF2B5EF4-FFF2-40B4-BE49-F238E27FC236}">
                <a16:creationId xmlns:a16="http://schemas.microsoft.com/office/drawing/2014/main" id="{370A5C91-2652-D7A7-9A4E-13CED34DA28D}"/>
              </a:ext>
            </a:extLst>
          </p:cNvPr>
          <p:cNvSpPr>
            <a:spLocks noGrp="1"/>
          </p:cNvSpPr>
          <p:nvPr>
            <p:ph idx="1"/>
          </p:nvPr>
        </p:nvSpPr>
        <p:spPr>
          <a:xfrm>
            <a:off x="1103312" y="2052918"/>
            <a:ext cx="10774923" cy="4195481"/>
          </a:xfrm>
        </p:spPr>
        <p:txBody>
          <a:bodyPr/>
          <a:lstStyle/>
          <a:p>
            <a:r>
              <a:rPr lang="ur" altLang="en-US" dirty="0">
                <a:ea typeface="ＭＳ Ｐゴシック" panose="020B0600070205080204" pitchFamily="34" charset="-128"/>
              </a:rPr>
              <a:t>وہ مشرک ہیں۔ وہ بہت سے خداؤں کو مانتے ہیں لیکن کہتے ہیں کہ وہ صرف باپ سے دعا کرتے ہیں۔</a:t>
            </a:r>
          </a:p>
          <a:p>
            <a:r>
              <a:rPr lang="ur" altLang="en-US" dirty="0">
                <a:ea typeface="ＭＳ Ｐゴシック" panose="020B0600070205080204" pitchFamily="34" charset="-128"/>
              </a:rPr>
              <a:t>لوگ زمین پر پیدا ہونے سے پہلے آسمان پر موجود تھے۔</a:t>
            </a:r>
          </a:p>
          <a:p>
            <a:r>
              <a:rPr lang="ur" altLang="en-US" dirty="0">
                <a:ea typeface="ＭＳ Ｐゴシック" panose="020B0600070205080204" pitchFamily="34" charset="-128"/>
              </a:rPr>
              <a:t>نجات - یسوع ان تمام چیزوں کے بعد بچاتا ہے جو آپ اچھے کاموں کے ساتھ کر سکتے ہیں۔</a:t>
            </a:r>
          </a:p>
          <a:p>
            <a:r>
              <a:rPr lang="ur" altLang="en-US" dirty="0">
                <a:ea typeface="ＭＳ Ｐゴシック" panose="020B0600070205080204" pitchFamily="34" charset="-128"/>
              </a:rPr>
              <a:t>ابدی ترقی - ہم کسی دن خدا بن جائیں گے۔</a:t>
            </a:r>
          </a:p>
          <a:p>
            <a:r>
              <a:rPr lang="ur" altLang="en-US" dirty="0">
                <a:ea typeface="ＭＳ Ｐゴシック" panose="020B0600070205080204" pitchFamily="34" charset="-128"/>
              </a:rPr>
              <a:t>وہ مُردوں کے لیے بپتسمہ دیتے ہیں۔</a:t>
            </a:r>
          </a:p>
          <a:p>
            <a:r>
              <a:rPr lang="ur" altLang="en-US" dirty="0">
                <a:ea typeface="ＭＳ Ｐゴシック" panose="020B0600070205080204" pitchFamily="34" charset="-128"/>
              </a:rPr>
              <a:t>وہ جنت کے تین درجوں پر یقین رکھتے ہیں۔</a:t>
            </a:r>
          </a:p>
          <a:p>
            <a:r>
              <a:rPr lang="ur" altLang="en-US" dirty="0">
                <a:ea typeface="ＭＳ Ｐゴシック" panose="020B0600070205080204" pitchFamily="34" charset="-128"/>
              </a:rPr>
              <a:t>نئی کتابیں لکھیں اور کہتے ہیں کہ وہ بائبل میں ہونی چاہئیں</a:t>
            </a:r>
            <a:br>
              <a:rPr lang="en-US" altLang="en-US" dirty="0">
                <a:ea typeface="ＭＳ Ｐゴシック" panose="020B0600070205080204" pitchFamily="34" charset="-128"/>
              </a:rPr>
            </a:b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976FD40-D5EE-F924-8607-4F427596060C}"/>
              </a:ext>
            </a:extLst>
          </p:cNvPr>
          <p:cNvSpPr>
            <a:spLocks noGrp="1"/>
          </p:cNvSpPr>
          <p:nvPr>
            <p:ph type="title"/>
          </p:nvPr>
        </p:nvSpPr>
        <p:spPr/>
        <p:txBody>
          <a:bodyPr/>
          <a:lstStyle/>
          <a:p>
            <a:r>
              <a:rPr lang="en-US" altLang="en-US" dirty="0">
                <a:ea typeface="ＭＳ Ｐゴシック" panose="020B0600070205080204" pitchFamily="34" charset="-128"/>
              </a:rPr>
              <a:t>False Prophecies</a:t>
            </a:r>
          </a:p>
        </p:txBody>
      </p:sp>
      <p:sp>
        <p:nvSpPr>
          <p:cNvPr id="6147" name="Content Placeholder 2">
            <a:extLst>
              <a:ext uri="{FF2B5EF4-FFF2-40B4-BE49-F238E27FC236}">
                <a16:creationId xmlns:a16="http://schemas.microsoft.com/office/drawing/2014/main" id="{370A5C91-2652-D7A7-9A4E-13CED34DA28D}"/>
              </a:ext>
            </a:extLst>
          </p:cNvPr>
          <p:cNvSpPr>
            <a:spLocks noGrp="1"/>
          </p:cNvSpPr>
          <p:nvPr>
            <p:ph idx="1"/>
          </p:nvPr>
        </p:nvSpPr>
        <p:spPr>
          <a:xfrm>
            <a:off x="1103312" y="2052918"/>
            <a:ext cx="10774923" cy="4195481"/>
          </a:xfrm>
        </p:spPr>
        <p:txBody>
          <a:bodyPr>
            <a:normAutofit fontScale="92500" lnSpcReduction="20000"/>
          </a:bodyPr>
          <a:lstStyle/>
          <a:p>
            <a:r>
              <a:rPr lang="en-US" altLang="en-US" dirty="0">
                <a:ea typeface="ＭＳ Ｐゴシック" panose="020B0600070205080204" pitchFamily="34" charset="-128"/>
              </a:rPr>
              <a:t>They wrote a new book called the Book of Mormon based on Joseph Smith who said he received it from God</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The Book contradicts the Bible so we know it is false</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They believed Jesus would return in 1891 but that never happened</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They have many false prophecies that never came true</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They teach that Jesus came to America and taught an ancient civilization but we have no archeological evidence of such a civilization</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They teach the church and Bible were corrupted but we have thousands of manuscripts and archeology and historical evidence that shows there has been no corruption</a:t>
            </a:r>
            <a:br>
              <a:rPr lang="en-US" altLang="en-US" dirty="0">
                <a:ea typeface="ＭＳ Ｐゴシック" panose="020B0600070205080204" pitchFamily="34" charset="-128"/>
              </a:rPr>
            </a:b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759628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976FD40-D5EE-F924-8607-4F427596060C}"/>
              </a:ext>
            </a:extLst>
          </p:cNvPr>
          <p:cNvSpPr>
            <a:spLocks noGrp="1"/>
          </p:cNvSpPr>
          <p:nvPr>
            <p:ph type="title"/>
          </p:nvPr>
        </p:nvSpPr>
        <p:spPr/>
        <p:txBody>
          <a:bodyPr/>
          <a:lstStyle/>
          <a:p>
            <a:r>
              <a:rPr lang="ur" altLang="en-US" dirty="0">
                <a:ea typeface="ＭＳ Ｐゴシック" panose="020B0600070205080204" pitchFamily="34" charset="-128"/>
              </a:rPr>
              <a:t>جھوٹی پیشن گوئیاں</a:t>
            </a:r>
          </a:p>
        </p:txBody>
      </p:sp>
      <p:sp>
        <p:nvSpPr>
          <p:cNvPr id="6147" name="Content Placeholder 2">
            <a:extLst>
              <a:ext uri="{FF2B5EF4-FFF2-40B4-BE49-F238E27FC236}">
                <a16:creationId xmlns:a16="http://schemas.microsoft.com/office/drawing/2014/main" id="{370A5C91-2652-D7A7-9A4E-13CED34DA28D}"/>
              </a:ext>
            </a:extLst>
          </p:cNvPr>
          <p:cNvSpPr>
            <a:spLocks noGrp="1"/>
          </p:cNvSpPr>
          <p:nvPr>
            <p:ph idx="1"/>
          </p:nvPr>
        </p:nvSpPr>
        <p:spPr>
          <a:xfrm>
            <a:off x="1103312" y="2052918"/>
            <a:ext cx="10774923" cy="4195481"/>
          </a:xfrm>
        </p:spPr>
        <p:txBody>
          <a:bodyPr>
            <a:normAutofit fontScale="92500" lnSpcReduction="20000"/>
          </a:bodyPr>
          <a:lstStyle/>
          <a:p>
            <a:r>
              <a:rPr lang="ur" altLang="en-US" dirty="0">
                <a:ea typeface="ＭＳ Ｐゴシック" panose="020B0600070205080204" pitchFamily="34" charset="-128"/>
              </a:rPr>
              <a:t>انہوں نے جوزف سمتھ پر مبنی بک آف مورمن کے نام سے ایک نئی کتاب لکھی جس نے کہا کہ اسے خدا کی طرف سے موصول ہوا ہے </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ur" altLang="en-US" dirty="0">
                <a:ea typeface="ＭＳ Ｐゴシック" panose="020B0600070205080204" pitchFamily="34" charset="-128"/>
              </a:rPr>
              <a:t>کتاب بائبل سے متصادم ہے لہذا ہم جانتے ہیں کہ یہ غلط ہے </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ur" altLang="en-US" dirty="0">
                <a:ea typeface="ＭＳ Ｐゴシック" panose="020B0600070205080204" pitchFamily="34" charset="-128"/>
              </a:rPr>
              <a:t>انہیں یقین تھا کہ یسوع 1891 میں واپس آئے گا لیکن ایسا کبھی نہیں ہوا </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ur" altLang="en-US" dirty="0">
                <a:ea typeface="ＭＳ Ｐゴシック" panose="020B0600070205080204" pitchFamily="34" charset="-128"/>
              </a:rPr>
              <a:t>ان کے پاس بہت سی جھوٹی پیشن گوئیاں ہیں جو کبھی نہیں ہوئیں۔ سچ آیا </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ur" altLang="en-US" dirty="0">
                <a:ea typeface="ＭＳ Ｐゴシック" panose="020B0600070205080204" pitchFamily="34" charset="-128"/>
              </a:rPr>
              <a:t>وہ سکھاتے ہیں کہ حضرت عیسیٰ علیہ السلام امریکہ آئے اور ایک قدیم تہذیب کی تعلیم دی لیکن ہمارے پاس ایسی تہذیب کا کوئی ثبوت نہیں ہے </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ur" altLang="en-US" dirty="0">
                <a:ea typeface="ＭＳ Ｐゴシック" panose="020B0600070205080204" pitchFamily="34" charset="-128"/>
              </a:rPr>
              <a:t>جو چرچ سکھاتے ہیں اور بائبل خراب ہوئی تھی لیکن ہمارے پاس ہزاروں نسخے اور آثار قدیمہ اور تاریخی شواہد موجود ہیں جو ظاہر کرتے ہیں کہ کوئی بدعنوانی نہیں ہوئی ہے۔</a:t>
            </a:r>
            <a:br>
              <a:rPr lang="en-US" altLang="en-US" dirty="0">
                <a:ea typeface="ＭＳ Ｐゴシック" panose="020B0600070205080204" pitchFamily="34" charset="-128"/>
              </a:rPr>
            </a:b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950233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976FD40-D5EE-F924-8607-4F427596060C}"/>
              </a:ext>
            </a:extLst>
          </p:cNvPr>
          <p:cNvSpPr>
            <a:spLocks noGrp="1"/>
          </p:cNvSpPr>
          <p:nvPr>
            <p:ph type="title"/>
          </p:nvPr>
        </p:nvSpPr>
        <p:spPr/>
        <p:txBody>
          <a:bodyPr/>
          <a:lstStyle/>
          <a:p>
            <a:r>
              <a:rPr lang="en-US" altLang="en-US" dirty="0">
                <a:ea typeface="ＭＳ Ｐゴシック" panose="020B0600070205080204" pitchFamily="34" charset="-128"/>
              </a:rPr>
              <a:t>Summary</a:t>
            </a:r>
          </a:p>
        </p:txBody>
      </p:sp>
      <p:sp>
        <p:nvSpPr>
          <p:cNvPr id="6147" name="Content Placeholder 2">
            <a:extLst>
              <a:ext uri="{FF2B5EF4-FFF2-40B4-BE49-F238E27FC236}">
                <a16:creationId xmlns:a16="http://schemas.microsoft.com/office/drawing/2014/main" id="{370A5C91-2652-D7A7-9A4E-13CED34DA28D}"/>
              </a:ext>
            </a:extLst>
          </p:cNvPr>
          <p:cNvSpPr>
            <a:spLocks noGrp="1"/>
          </p:cNvSpPr>
          <p:nvPr>
            <p:ph idx="1"/>
          </p:nvPr>
        </p:nvSpPr>
        <p:spPr>
          <a:xfrm>
            <a:off x="1103312" y="2052918"/>
            <a:ext cx="10774923" cy="4195481"/>
          </a:xfrm>
        </p:spPr>
        <p:txBody>
          <a:bodyPr>
            <a:normAutofit/>
          </a:bodyPr>
          <a:lstStyle/>
          <a:p>
            <a:r>
              <a:rPr lang="en-US" altLang="en-US" dirty="0">
                <a:ea typeface="ＭＳ Ｐゴシック" panose="020B0600070205080204" pitchFamily="34" charset="-128"/>
              </a:rPr>
              <a:t>Groups like Jehovah Witness and Latter Day Saints/Mormons are not Christian</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We test their claims to the Bible and their claims are found false</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We must reject their claims</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They have false prophecies so the Bible says to reject false prophets</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en-US" altLang="en-US" dirty="0">
                <a:ea typeface="ＭＳ Ｐゴシック" panose="020B0600070205080204" pitchFamily="34" charset="-128"/>
              </a:rPr>
              <a:t>We need to show them the true teachings and get them to join us in being true Christians</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467732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1976FD40-D5EE-F924-8607-4F427596060C}"/>
              </a:ext>
            </a:extLst>
          </p:cNvPr>
          <p:cNvSpPr>
            <a:spLocks noGrp="1"/>
          </p:cNvSpPr>
          <p:nvPr>
            <p:ph type="title"/>
          </p:nvPr>
        </p:nvSpPr>
        <p:spPr/>
        <p:txBody>
          <a:bodyPr/>
          <a:lstStyle/>
          <a:p>
            <a:r>
              <a:rPr lang="ur" altLang="en-US" dirty="0">
                <a:ea typeface="ＭＳ Ｐゴシック" panose="020B0600070205080204" pitchFamily="34" charset="-128"/>
              </a:rPr>
              <a:t>خلاصہ</a:t>
            </a:r>
          </a:p>
        </p:txBody>
      </p:sp>
      <p:sp>
        <p:nvSpPr>
          <p:cNvPr id="6147" name="Content Placeholder 2">
            <a:extLst>
              <a:ext uri="{FF2B5EF4-FFF2-40B4-BE49-F238E27FC236}">
                <a16:creationId xmlns:a16="http://schemas.microsoft.com/office/drawing/2014/main" id="{370A5C91-2652-D7A7-9A4E-13CED34DA28D}"/>
              </a:ext>
            </a:extLst>
          </p:cNvPr>
          <p:cNvSpPr>
            <a:spLocks noGrp="1"/>
          </p:cNvSpPr>
          <p:nvPr>
            <p:ph idx="1"/>
          </p:nvPr>
        </p:nvSpPr>
        <p:spPr>
          <a:xfrm>
            <a:off x="1103312" y="2052918"/>
            <a:ext cx="10774923" cy="4195481"/>
          </a:xfrm>
        </p:spPr>
        <p:txBody>
          <a:bodyPr>
            <a:normAutofit/>
          </a:bodyPr>
          <a:lstStyle/>
          <a:p>
            <a:r>
              <a:rPr lang="ur" altLang="en-US" dirty="0">
                <a:ea typeface="ＭＳ Ｐゴシック" panose="020B0600070205080204" pitchFamily="34" charset="-128"/>
              </a:rPr>
              <a:t>یہوواہ وٹنس اور لیٹر ڈے سینٹس/مورمن جیسے گروہ عیسائی نہیں ہیں </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ur" altLang="en-US" dirty="0">
                <a:ea typeface="ＭＳ Ｐゴシック" panose="020B0600070205080204" pitchFamily="34" charset="-128"/>
              </a:rPr>
              <a:t>ہم بائبل پر ان کے دعووں کی جانچ کرتے ہیں اور ان کے دعوے جھوٹے پائے جاتے ہیں </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ur" altLang="en-US" dirty="0">
                <a:ea typeface="ＭＳ Ｐゴシック" panose="020B0600070205080204" pitchFamily="34" charset="-128"/>
              </a:rPr>
              <a:t>ہمیں ان کے دعووں کو مسترد کرنا چاہیے </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ur" altLang="en-US" dirty="0">
                <a:ea typeface="ＭＳ Ｐゴシック" panose="020B0600070205080204" pitchFamily="34" charset="-128"/>
              </a:rPr>
              <a:t>ان کی جھوٹی پیشین گوئیاں ہیں اس لیے بائبل کہتی ہے کہ جھوٹے نبیوں کو رد کرنے کے لیے </a:t>
            </a:r>
            <a:br>
              <a:rPr lang="en-US" altLang="en-US" dirty="0">
                <a:ea typeface="ＭＳ Ｐゴシック" panose="020B0600070205080204" pitchFamily="34" charset="-128"/>
              </a:rPr>
            </a:br>
            <a:br>
              <a:rPr lang="en-US" altLang="en-US" dirty="0">
                <a:ea typeface="ＭＳ Ｐゴシック" panose="020B0600070205080204" pitchFamily="34" charset="-128"/>
              </a:rPr>
            </a:br>
            <a:r>
              <a:rPr lang="ur" altLang="en-US" dirty="0">
                <a:ea typeface="ＭＳ Ｐゴシック" panose="020B0600070205080204" pitchFamily="34" charset="-128"/>
              </a:rPr>
              <a:t>ہمیں انہیں سچا دکھانے کی ضرورت ہے۔ تعلیمات حاصل کریں اور انہیں سچے مسیحی ہونے کے لیے ہمارے ساتھ شامل کریں۔</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5568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1A8D43-EBF2-5B4C-71C9-3F2A57D47A9A}"/>
              </a:ext>
            </a:extLst>
          </p:cNvPr>
          <p:cNvSpPr txBox="1"/>
          <p:nvPr/>
        </p:nvSpPr>
        <p:spPr>
          <a:xfrm>
            <a:off x="206189" y="179294"/>
            <a:ext cx="10278776" cy="1477328"/>
          </a:xfrm>
          <a:prstGeom prst="rect">
            <a:avLst/>
          </a:prstGeom>
          <a:noFill/>
        </p:spPr>
        <p:txBody>
          <a:bodyPr wrap="none" rtlCol="0">
            <a:spAutoFit/>
          </a:bodyPr>
          <a:lstStyle/>
          <a:p>
            <a:pPr algn="l"/>
            <a:r>
              <a:rPr lang="ur" dirty="0"/>
              <a:t>بنیادی عیسائی عقائد: </a:t>
            </a:r>
            <a:br>
              <a:rPr lang="en-US" dirty="0"/>
            </a:br>
            <a:r>
              <a:rPr lang="ur" b="1" i="0" dirty="0">
                <a:effectLst/>
                <a:latin typeface="NeueMontreal"/>
              </a:rPr>
              <a:t>خدا</a:t>
            </a:r>
          </a:p>
          <a:p>
            <a:pPr algn="l"/>
            <a:r>
              <a:rPr lang="ur" b="0" i="0" dirty="0">
                <a:effectLst/>
                <a:latin typeface="NeueMontreal"/>
              </a:rPr>
              <a:t>ایک خدا ہے جو کائنات کا خالق اور بنانے والا ہے۔ وہ ہمیشہ سے تین افراد میں موجود ہے: باپ،</a:t>
            </a:r>
          </a:p>
          <a:p>
            <a:pPr algn="l"/>
            <a:r>
              <a:rPr lang="ur" b="0" i="0" dirty="0">
                <a:effectLst/>
                <a:latin typeface="NeueMontreal"/>
              </a:rPr>
              <a:t>بیٹا، اور روح القدس، جو جوہر میں ایک ہیں اور طاقت اور جلال میں برابر ہیں۔</a:t>
            </a:r>
          </a:p>
          <a:p>
            <a:pPr algn="l"/>
            <a:r>
              <a:rPr lang="ur" b="0" i="0" dirty="0">
                <a:effectLst/>
                <a:latin typeface="NeueMontreal"/>
              </a:rPr>
              <a:t>استثنا 6:4-5</a:t>
            </a:r>
          </a:p>
        </p:txBody>
      </p:sp>
      <p:sp>
        <p:nvSpPr>
          <p:cNvPr id="5" name="TextBox 4">
            <a:extLst>
              <a:ext uri="{FF2B5EF4-FFF2-40B4-BE49-F238E27FC236}">
                <a16:creationId xmlns:a16="http://schemas.microsoft.com/office/drawing/2014/main" id="{680A17A5-9ADA-749F-437C-0381916D1827}"/>
              </a:ext>
            </a:extLst>
          </p:cNvPr>
          <p:cNvSpPr txBox="1"/>
          <p:nvPr/>
        </p:nvSpPr>
        <p:spPr>
          <a:xfrm>
            <a:off x="143435" y="1656622"/>
            <a:ext cx="10784541" cy="1754326"/>
          </a:xfrm>
          <a:prstGeom prst="rect">
            <a:avLst/>
          </a:prstGeom>
          <a:noFill/>
        </p:spPr>
        <p:txBody>
          <a:bodyPr wrap="square">
            <a:spAutoFit/>
          </a:bodyPr>
          <a:lstStyle/>
          <a:p>
            <a:pPr algn="l"/>
            <a:r>
              <a:rPr lang="ur" b="1" i="0" dirty="0">
                <a:effectLst/>
                <a:latin typeface="NeueMontreal"/>
              </a:rPr>
              <a:t>یسوع </a:t>
            </a:r>
            <a:br>
              <a:rPr lang="en-US" b="0" i="0" dirty="0">
                <a:effectLst/>
                <a:latin typeface="NeueMontreal"/>
              </a:rPr>
            </a:br>
            <a:r>
              <a:rPr lang="ur" b="0" i="0" dirty="0">
                <a:effectLst/>
                <a:latin typeface="NeueMontreal"/>
              </a:rPr>
              <a:t>تثلیث میں دوسرا شخص۔ خدا نے اپنے آپ کو یسوع مسیح کی شخصیت میں انسان پر ظاہر کیا ہے۔ وہ مکمل طور پر خدا اور مکمل انسان ہے، خدا کا ابدی اور اکلوتا بیٹا، روح القدس سے پیدا ہوا، کنواری سے پیدا ہوا، اپنی زندگی میں بے گناہ، صلیب پر اپنی موت کے ذریعے ہمارے گناہوں کا کفارہ دیتا ہے اور خدا کی طرف سے اس کی تصدیق کرتا ہے۔ جسمانی قیامت، ہمارے شفاعت کرنے والے اور ہمارے وکیل کے طور پر خدا کے دائیں ہاتھ پر بیٹھنے کے لیے آسمان پر چڑھ گیا۔</a:t>
            </a:r>
          </a:p>
          <a:p>
            <a:pPr algn="l"/>
            <a:r>
              <a:rPr lang="ur" b="0" i="0" dirty="0">
                <a:effectLst/>
                <a:latin typeface="NeueMontreal"/>
              </a:rPr>
              <a:t>یوحنا 1:1؛ </a:t>
            </a:r>
            <a:r>
              <a:rPr lang="ur" dirty="0">
                <a:latin typeface="NeueMontreal"/>
              </a:rPr>
              <a:t>Titus </a:t>
            </a:r>
            <a:r>
              <a:rPr lang="ur" b="0" i="0" dirty="0">
                <a:effectLst/>
                <a:latin typeface="NeueMontreal"/>
              </a:rPr>
              <a:t>2:13؛ عبرانیوں 1:8؛ 1 تیمتھیس 2:5-6)</a:t>
            </a:r>
          </a:p>
        </p:txBody>
      </p:sp>
      <p:sp>
        <p:nvSpPr>
          <p:cNvPr id="7" name="TextBox 6">
            <a:extLst>
              <a:ext uri="{FF2B5EF4-FFF2-40B4-BE49-F238E27FC236}">
                <a16:creationId xmlns:a16="http://schemas.microsoft.com/office/drawing/2014/main" id="{3C38025F-842F-B521-B096-B06B0738E002}"/>
              </a:ext>
            </a:extLst>
          </p:cNvPr>
          <p:cNvSpPr txBox="1"/>
          <p:nvPr/>
        </p:nvSpPr>
        <p:spPr>
          <a:xfrm>
            <a:off x="143435" y="3447052"/>
            <a:ext cx="9403976" cy="1754326"/>
          </a:xfrm>
          <a:prstGeom prst="rect">
            <a:avLst/>
          </a:prstGeom>
          <a:noFill/>
        </p:spPr>
        <p:txBody>
          <a:bodyPr wrap="square">
            <a:spAutoFit/>
          </a:bodyPr>
          <a:lstStyle/>
          <a:p>
            <a:pPr algn="l"/>
            <a:r>
              <a:rPr lang="ur" b="0" i="0" dirty="0">
                <a:effectLst/>
                <a:latin typeface="NeueMontreal"/>
              </a:rPr>
              <a:t>روح القدس </a:t>
            </a:r>
            <a:br>
              <a:rPr lang="en-US" b="0" i="0" dirty="0">
                <a:effectLst/>
                <a:latin typeface="NeueMontreal"/>
              </a:rPr>
            </a:br>
            <a:r>
              <a:rPr lang="ur" b="0" i="0" dirty="0">
                <a:effectLst/>
                <a:latin typeface="NeueMontreal"/>
              </a:rPr>
              <a:t>تثلیث میں تیسرا شخص۔ خدا آج دنیا میں روح القدس کی شخصیت میں موجود ہے جو ہمیں یسوع پر ایمان لانے کی طرف راغب کرتا ہے اور جو ہماری روح کے ساتھ گواہی دیتا ہے کہ ہم خدا کے فرزند ہیں۔ وہ مومن کے اندر بستا ہے جو اسے مسیح کی مثال اور کردار کو ظاہر کرنے کی طاقت دیتا ہے۔ وہ ہماری باہمی اصلاح کے لیے کلیسیا کو روحانی تحائف دیتا ہے۔</a:t>
            </a:r>
          </a:p>
          <a:p>
            <a:pPr algn="l"/>
            <a:r>
              <a:rPr lang="ur" b="0" i="0" dirty="0">
                <a:effectLst/>
                <a:latin typeface="NeueMontreal"/>
              </a:rPr>
              <a:t>اعمال 5:3-4؛ یوحنا 16:7-15؛ رومیوں 8:16؛ افسیوں 4:7؛ 1 کرنتھیوں 12:7</a:t>
            </a:r>
          </a:p>
        </p:txBody>
      </p:sp>
      <p:sp>
        <p:nvSpPr>
          <p:cNvPr id="9" name="TextBox 8">
            <a:extLst>
              <a:ext uri="{FF2B5EF4-FFF2-40B4-BE49-F238E27FC236}">
                <a16:creationId xmlns:a16="http://schemas.microsoft.com/office/drawing/2014/main" id="{BAF5D5FD-DC5E-3F83-8877-D1EA089CC00A}"/>
              </a:ext>
            </a:extLst>
          </p:cNvPr>
          <p:cNvSpPr txBox="1"/>
          <p:nvPr/>
        </p:nvSpPr>
        <p:spPr>
          <a:xfrm>
            <a:off x="44823" y="5237482"/>
            <a:ext cx="9601199" cy="646331"/>
          </a:xfrm>
          <a:prstGeom prst="rect">
            <a:avLst/>
          </a:prstGeom>
          <a:noFill/>
        </p:spPr>
        <p:txBody>
          <a:bodyPr wrap="square">
            <a:spAutoFit/>
          </a:bodyPr>
          <a:lstStyle/>
          <a:p>
            <a:pPr algn="l"/>
            <a:r>
              <a:rPr lang="ur" b="0" i="0" dirty="0">
                <a:effectLst/>
                <a:latin typeface="NeueMontreal"/>
              </a:rPr>
              <a:t>بائبل خُدا کا الہامی کلام ہے، اُس کی نازل کردہ سچائی ہے اور ہماری زندگیوں کے لیے ناقابل یقین رہنما ہے۔</a:t>
            </a:r>
          </a:p>
          <a:p>
            <a:pPr algn="l"/>
            <a:r>
              <a:rPr lang="ur" b="0" i="0" dirty="0">
                <a:effectLst/>
                <a:latin typeface="NeueMontreal"/>
              </a:rPr>
              <a:t>2 پطرس 1:20، 21؛ 2 تیمتھیس 3:16-17</a:t>
            </a:r>
          </a:p>
        </p:txBody>
      </p:sp>
    </p:spTree>
    <p:extLst>
      <p:ext uri="{BB962C8B-B14F-4D97-AF65-F5344CB8AC3E}">
        <p14:creationId xmlns:p14="http://schemas.microsoft.com/office/powerpoint/2010/main" val="4072553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21E1D39-ECBD-2254-3F38-B351911B7C36}"/>
              </a:ext>
            </a:extLst>
          </p:cNvPr>
          <p:cNvSpPr txBox="1"/>
          <p:nvPr/>
        </p:nvSpPr>
        <p:spPr>
          <a:xfrm>
            <a:off x="134470" y="642354"/>
            <a:ext cx="12176311" cy="1477328"/>
          </a:xfrm>
          <a:prstGeom prst="rect">
            <a:avLst/>
          </a:prstGeom>
          <a:noFill/>
        </p:spPr>
        <p:txBody>
          <a:bodyPr wrap="square">
            <a:spAutoFit/>
          </a:bodyPr>
          <a:lstStyle/>
          <a:p>
            <a:pPr algn="l"/>
            <a:r>
              <a:rPr lang="en-US" b="1" i="0" dirty="0">
                <a:effectLst/>
                <a:latin typeface="NeueMontreal"/>
              </a:rPr>
              <a:t>Mankind</a:t>
            </a:r>
            <a:br>
              <a:rPr lang="en-US" b="0" i="0" dirty="0">
                <a:effectLst/>
                <a:latin typeface="NeueMontreal"/>
              </a:rPr>
            </a:br>
            <a:r>
              <a:rPr lang="en-US" b="0" i="0" dirty="0">
                <a:effectLst/>
                <a:latin typeface="NeueMontreal"/>
              </a:rPr>
              <a:t>Man was created by God in His image, free as to choice and responsible to his Creator. Tempted by Satan, he separated himself from God by voluntary disobedience. As a consequence all men are born with a sinful nature and have need of reconciliation with God.</a:t>
            </a:r>
          </a:p>
          <a:p>
            <a:pPr algn="l"/>
            <a:r>
              <a:rPr lang="en-US" b="0" i="0" dirty="0">
                <a:effectLst/>
                <a:latin typeface="NeueMontreal"/>
              </a:rPr>
              <a:t>Genesis 1:26, 27; Romans 3:10, 23</a:t>
            </a:r>
          </a:p>
        </p:txBody>
      </p:sp>
      <p:sp>
        <p:nvSpPr>
          <p:cNvPr id="3" name="TextBox 2">
            <a:extLst>
              <a:ext uri="{FF2B5EF4-FFF2-40B4-BE49-F238E27FC236}">
                <a16:creationId xmlns:a16="http://schemas.microsoft.com/office/drawing/2014/main" id="{73F1F804-4E45-18A6-290D-B14B8670F6E9}"/>
              </a:ext>
            </a:extLst>
          </p:cNvPr>
          <p:cNvSpPr txBox="1"/>
          <p:nvPr/>
        </p:nvSpPr>
        <p:spPr>
          <a:xfrm>
            <a:off x="134470" y="2318754"/>
            <a:ext cx="11878236" cy="1477328"/>
          </a:xfrm>
          <a:prstGeom prst="rect">
            <a:avLst/>
          </a:prstGeom>
          <a:noFill/>
        </p:spPr>
        <p:txBody>
          <a:bodyPr wrap="square">
            <a:spAutoFit/>
          </a:bodyPr>
          <a:lstStyle/>
          <a:p>
            <a:pPr algn="l"/>
            <a:r>
              <a:rPr lang="en-US" b="1" i="0" dirty="0">
                <a:effectLst/>
                <a:latin typeface="NeueMontreal"/>
              </a:rPr>
              <a:t>Sin and Salvation</a:t>
            </a:r>
            <a:br>
              <a:rPr lang="en-US" b="0" i="0" dirty="0">
                <a:effectLst/>
                <a:latin typeface="NeueMontreal"/>
              </a:rPr>
            </a:br>
            <a:r>
              <a:rPr lang="en-US" b="0" i="0" dirty="0">
                <a:effectLst/>
                <a:latin typeface="NeueMontreal"/>
              </a:rPr>
              <a:t>Man can be saved from the consequence of sin, which is eternal death, by the grace of God through faith in Jesus Christ and in repentance of sin. Man cannot earn nor work for his salvation. When one is saved he is said to be “born again” by the indwelling presence of the Holy Spirit.</a:t>
            </a:r>
          </a:p>
          <a:p>
            <a:pPr algn="l"/>
            <a:r>
              <a:rPr lang="en-US" b="0" i="0" dirty="0">
                <a:effectLst/>
                <a:latin typeface="NeueMontreal"/>
              </a:rPr>
              <a:t>John 1:11, 12; Ephesians 2:8, 9; 2 Peter 3:9</a:t>
            </a:r>
          </a:p>
        </p:txBody>
      </p:sp>
    </p:spTree>
    <p:extLst>
      <p:ext uri="{BB962C8B-B14F-4D97-AF65-F5344CB8AC3E}">
        <p14:creationId xmlns:p14="http://schemas.microsoft.com/office/powerpoint/2010/main" val="3976200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21E1D39-ECBD-2254-3F38-B351911B7C36}"/>
              </a:ext>
            </a:extLst>
          </p:cNvPr>
          <p:cNvSpPr txBox="1"/>
          <p:nvPr/>
        </p:nvSpPr>
        <p:spPr>
          <a:xfrm>
            <a:off x="134470" y="642354"/>
            <a:ext cx="12176311" cy="1477328"/>
          </a:xfrm>
          <a:prstGeom prst="rect">
            <a:avLst/>
          </a:prstGeom>
          <a:noFill/>
        </p:spPr>
        <p:txBody>
          <a:bodyPr wrap="square">
            <a:spAutoFit/>
          </a:bodyPr>
          <a:lstStyle/>
          <a:p>
            <a:pPr algn="l"/>
            <a:r>
              <a:rPr lang="ur" b="1" i="0" dirty="0">
                <a:effectLst/>
                <a:latin typeface="NeueMontreal"/>
              </a:rPr>
              <a:t>بنی نوع </a:t>
            </a:r>
            <a:br>
              <a:rPr lang="en-US" b="0" i="0" dirty="0">
                <a:effectLst/>
                <a:latin typeface="NeueMontreal"/>
              </a:rPr>
            </a:br>
            <a:r>
              <a:rPr lang="ur" b="0" i="0" dirty="0">
                <a:effectLst/>
                <a:latin typeface="NeueMontreal"/>
              </a:rPr>
              <a:t>انسان کو خُدا نے اپنی شبیہ پر تخلیق کیا، انتخاب کے لیے آزاد اور اپنے خالق کے لیے ذمہ دار۔ شیطان کی طرف سے لالچ میں، اس نے رضاکارانہ نافرمانی کے ذریعے خود کو خدا سے الگ کر لیا۔ نتیجتاً تمام آدمی گناہ کی فطرت کے ساتھ پیدا ہوتے ہیں اور انہیں خدا کے ساتھ میل ملاپ کی ضرورت ہوتی ہے۔</a:t>
            </a:r>
          </a:p>
          <a:p>
            <a:pPr algn="l"/>
            <a:r>
              <a:rPr lang="ur" b="0" i="0" dirty="0">
                <a:effectLst/>
                <a:latin typeface="NeueMontreal"/>
              </a:rPr>
              <a:t>پیدائش 1:26، 27؛ رومیوں 3:10، 23</a:t>
            </a:r>
          </a:p>
        </p:txBody>
      </p:sp>
      <p:sp>
        <p:nvSpPr>
          <p:cNvPr id="3" name="TextBox 2">
            <a:extLst>
              <a:ext uri="{FF2B5EF4-FFF2-40B4-BE49-F238E27FC236}">
                <a16:creationId xmlns:a16="http://schemas.microsoft.com/office/drawing/2014/main" id="{73F1F804-4E45-18A6-290D-B14B8670F6E9}"/>
              </a:ext>
            </a:extLst>
          </p:cNvPr>
          <p:cNvSpPr txBox="1"/>
          <p:nvPr/>
        </p:nvSpPr>
        <p:spPr>
          <a:xfrm>
            <a:off x="134470" y="2318754"/>
            <a:ext cx="11878236" cy="1477328"/>
          </a:xfrm>
          <a:prstGeom prst="rect">
            <a:avLst/>
          </a:prstGeom>
          <a:noFill/>
        </p:spPr>
        <p:txBody>
          <a:bodyPr wrap="square">
            <a:spAutoFit/>
          </a:bodyPr>
          <a:lstStyle/>
          <a:p>
            <a:pPr algn="l"/>
            <a:r>
              <a:rPr lang="ur" b="1" i="0" dirty="0">
                <a:effectLst/>
                <a:latin typeface="NeueMontreal"/>
              </a:rPr>
              <a:t>گناہ اور نجات </a:t>
            </a:r>
            <a:br>
              <a:rPr lang="en-US" b="0" i="0" dirty="0">
                <a:effectLst/>
                <a:latin typeface="NeueMontreal"/>
              </a:rPr>
            </a:br>
            <a:r>
              <a:rPr lang="ur" b="0" i="0" dirty="0">
                <a:effectLst/>
                <a:latin typeface="NeueMontreal"/>
              </a:rPr>
              <a:t>انسان کو گناہ کے نتیجے سے، جو کہ ابدی موت ہے، خُدا کے فضل سے یسوع مسیح پر ایمان اور گناہ سے توبہ کے ذریعے بچایا جا سکتا ہے۔ انسان اپنی نجات کے لیے نہ کما سکتا ہے اور نہ کام کر سکتا ہے۔ جب کسی کو بچایا جاتا ہے تو کہا جاتا ہے کہ وہ روح القدس کی رہائش پذیر موجودگی سے "دوبارہ جنم" ہوا ہے۔</a:t>
            </a:r>
          </a:p>
          <a:p>
            <a:pPr algn="l"/>
            <a:r>
              <a:rPr lang="ur" b="0" i="0" dirty="0">
                <a:effectLst/>
                <a:latin typeface="NeueMontreal"/>
              </a:rPr>
              <a:t>یوحنا 1:11، 12؛ افسیوں 2:8، 9؛ 2 پطرس 3:9</a:t>
            </a:r>
          </a:p>
        </p:txBody>
      </p:sp>
    </p:spTree>
    <p:extLst>
      <p:ext uri="{BB962C8B-B14F-4D97-AF65-F5344CB8AC3E}">
        <p14:creationId xmlns:p14="http://schemas.microsoft.com/office/powerpoint/2010/main" val="1815871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21E1D39-ECBD-2254-3F38-B351911B7C36}"/>
              </a:ext>
            </a:extLst>
          </p:cNvPr>
          <p:cNvSpPr txBox="1"/>
          <p:nvPr/>
        </p:nvSpPr>
        <p:spPr>
          <a:xfrm>
            <a:off x="134470" y="642354"/>
            <a:ext cx="12176311" cy="369332"/>
          </a:xfrm>
          <a:prstGeom prst="rect">
            <a:avLst/>
          </a:prstGeom>
          <a:noFill/>
        </p:spPr>
        <p:txBody>
          <a:bodyPr wrap="square">
            <a:spAutoFit/>
          </a:bodyPr>
          <a:lstStyle/>
          <a:p>
            <a:pPr algn="l"/>
            <a:r>
              <a:rPr lang="en-US" b="1" i="0" dirty="0">
                <a:effectLst/>
                <a:latin typeface="NeueMontreal"/>
              </a:rPr>
              <a:t>Jesus warns people against using mans traditions.</a:t>
            </a:r>
            <a:endParaRPr lang="en-US" b="0" i="0" dirty="0">
              <a:effectLst/>
              <a:latin typeface="NeueMontreal"/>
            </a:endParaRPr>
          </a:p>
        </p:txBody>
      </p:sp>
      <p:sp>
        <p:nvSpPr>
          <p:cNvPr id="4" name="TextBox 3">
            <a:extLst>
              <a:ext uri="{FF2B5EF4-FFF2-40B4-BE49-F238E27FC236}">
                <a16:creationId xmlns:a16="http://schemas.microsoft.com/office/drawing/2014/main" id="{0532DEA9-314C-98AC-B0E6-A1C310A547EA}"/>
              </a:ext>
            </a:extLst>
          </p:cNvPr>
          <p:cNvSpPr txBox="1"/>
          <p:nvPr/>
        </p:nvSpPr>
        <p:spPr>
          <a:xfrm>
            <a:off x="262217" y="1218311"/>
            <a:ext cx="11651878" cy="4247317"/>
          </a:xfrm>
          <a:prstGeom prst="rect">
            <a:avLst/>
          </a:prstGeom>
          <a:solidFill>
            <a:schemeClr val="tx1"/>
          </a:solidFill>
        </p:spPr>
        <p:txBody>
          <a:bodyPr wrap="square">
            <a:spAutoFit/>
          </a:bodyPr>
          <a:lstStyle/>
          <a:p>
            <a:r>
              <a:rPr lang="en-US" sz="1800" dirty="0">
                <a:solidFill>
                  <a:schemeClr val="bg1"/>
                </a:solidFill>
                <a:effectLst/>
                <a:latin typeface="inherit"/>
                <a:ea typeface="Times New Roman" panose="02020603050405020304" pitchFamily="18" charset="0"/>
                <a:cs typeface="Times New Roman" panose="02020603050405020304" pitchFamily="18" charset="0"/>
              </a:rPr>
              <a:t>Scripture has final authority because its a direct revelation from God and carries the very authority of God (Galatians1 :12). </a:t>
            </a:r>
            <a:br>
              <a:rPr lang="en-US" sz="1800" dirty="0">
                <a:solidFill>
                  <a:schemeClr val="bg1"/>
                </a:solidFill>
                <a:effectLst/>
                <a:latin typeface="inherit"/>
                <a:ea typeface="Times New Roman" panose="02020603050405020304" pitchFamily="18" charset="0"/>
                <a:cs typeface="Times New Roman" panose="02020603050405020304" pitchFamily="18" charset="0"/>
              </a:rPr>
            </a:br>
            <a:br>
              <a:rPr lang="en-US" sz="1800" dirty="0">
                <a:solidFill>
                  <a:schemeClr val="bg1"/>
                </a:solidFill>
                <a:effectLst/>
                <a:latin typeface="inherit"/>
                <a:ea typeface="Times New Roman" panose="02020603050405020304" pitchFamily="18" charset="0"/>
                <a:cs typeface="Times New Roman" panose="02020603050405020304" pitchFamily="18" charset="0"/>
              </a:rPr>
            </a:br>
            <a:r>
              <a:rPr lang="en-US" sz="1800" dirty="0">
                <a:solidFill>
                  <a:srgbClr val="1C1E21"/>
                </a:solidFill>
                <a:effectLst/>
                <a:latin typeface="Helvetica" panose="020B0604020202020204" pitchFamily="34" charset="0"/>
                <a:ea typeface="Calibri" panose="020F0502020204030204" pitchFamily="34" charset="0"/>
                <a:cs typeface="Times New Roman" panose="02020603050405020304" pitchFamily="18" charset="0"/>
              </a:rPr>
              <a:t>2 Tim 3:15-17- "...All Scripture is inspired by God and profitable for teaching, for reproof, for correction, </a:t>
            </a:r>
          </a:p>
          <a:p>
            <a:r>
              <a:rPr lang="en-US" sz="1800" dirty="0">
                <a:solidFill>
                  <a:srgbClr val="1C1E21"/>
                </a:solidFill>
                <a:effectLst/>
                <a:latin typeface="Helvetica" panose="020B0604020202020204" pitchFamily="34" charset="0"/>
                <a:ea typeface="Calibri" panose="020F0502020204030204" pitchFamily="34" charset="0"/>
                <a:cs typeface="Times New Roman" panose="02020603050405020304" pitchFamily="18" charset="0"/>
              </a:rPr>
              <a:t>for training in righteousness so that the man of God may be adequate, equipped for every good work"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b="0" i="0" dirty="0">
                <a:solidFill>
                  <a:schemeClr val="bg1"/>
                </a:solidFill>
                <a:effectLst/>
                <a:highlight>
                  <a:srgbClr val="FFFFFF"/>
                </a:highlight>
                <a:latin typeface="system-ui"/>
              </a:rPr>
              <a:t>Matthew 5:18-19- for truly I say to you, until heaven and earth pass away, not the smallest letter or stroke of a letter </a:t>
            </a:r>
          </a:p>
          <a:p>
            <a:r>
              <a:rPr lang="en-US" b="0" i="0" dirty="0">
                <a:solidFill>
                  <a:schemeClr val="bg1"/>
                </a:solidFill>
                <a:effectLst/>
                <a:highlight>
                  <a:srgbClr val="FFFFFF"/>
                </a:highlight>
                <a:latin typeface="system-ui"/>
              </a:rPr>
              <a:t>shall pass from the Law, until all is accomplished”</a:t>
            </a:r>
          </a:p>
          <a:p>
            <a:endParaRPr lang="en-US" sz="1800" dirty="0">
              <a:solidFill>
                <a:schemeClr val="bg1"/>
              </a:solidFill>
              <a:highlight>
                <a:srgbClr val="FFFFFF"/>
              </a:highlight>
              <a:latin typeface="system-ui"/>
              <a:ea typeface="Times New Roman" panose="02020603050405020304" pitchFamily="18" charset="0"/>
              <a:cs typeface="Times New Roman" panose="02020603050405020304" pitchFamily="18" charset="0"/>
            </a:endParaRPr>
          </a:p>
          <a:p>
            <a:r>
              <a:rPr lang="en-US" sz="1800" dirty="0">
                <a:solidFill>
                  <a:schemeClr val="bg1"/>
                </a:solidFill>
                <a:effectLst/>
                <a:latin typeface="inherit"/>
                <a:ea typeface="Times New Roman" panose="02020603050405020304" pitchFamily="18" charset="0"/>
                <a:cs typeface="Times New Roman" panose="02020603050405020304" pitchFamily="18" charset="0"/>
              </a:rPr>
              <a:t>John 10:35- “Scripture cannot be broken" </a:t>
            </a:r>
            <a:br>
              <a:rPr lang="en-US" sz="1800" dirty="0">
                <a:solidFill>
                  <a:schemeClr val="bg1"/>
                </a:solidFill>
                <a:effectLst/>
                <a:latin typeface="inherit"/>
                <a:ea typeface="Times New Roman" panose="02020603050405020304" pitchFamily="18" charset="0"/>
                <a:cs typeface="Times New Roman" panose="02020603050405020304" pitchFamily="18" charset="0"/>
              </a:rPr>
            </a:br>
            <a:br>
              <a:rPr lang="en-US" sz="1800" dirty="0">
                <a:solidFill>
                  <a:schemeClr val="bg1"/>
                </a:solidFill>
                <a:effectLst/>
                <a:latin typeface="inherit"/>
                <a:ea typeface="Times New Roman" panose="02020603050405020304" pitchFamily="18" charset="0"/>
                <a:cs typeface="Times New Roman" panose="02020603050405020304" pitchFamily="18" charset="0"/>
              </a:rPr>
            </a:br>
            <a:r>
              <a:rPr lang="en-US" sz="1800" dirty="0">
                <a:solidFill>
                  <a:schemeClr val="bg1"/>
                </a:solidFill>
                <a:effectLst/>
                <a:latin typeface="inherit"/>
                <a:ea typeface="Times New Roman" panose="02020603050405020304" pitchFamily="18" charset="0"/>
                <a:cs typeface="Times New Roman" panose="02020603050405020304" pitchFamily="18" charset="0"/>
              </a:rPr>
              <a:t>Mark 7:13- “Neglecting the commandment of God you hold to the traditions of men.” </a:t>
            </a:r>
            <a:br>
              <a:rPr lang="en-US" sz="1800" dirty="0">
                <a:solidFill>
                  <a:schemeClr val="bg1"/>
                </a:solidFill>
                <a:effectLst/>
                <a:latin typeface="inherit"/>
                <a:ea typeface="Times New Roman" panose="02020603050405020304" pitchFamily="18" charset="0"/>
                <a:cs typeface="Times New Roman" panose="02020603050405020304" pitchFamily="18" charset="0"/>
              </a:rPr>
            </a:br>
            <a:br>
              <a:rPr lang="en-US" sz="1800" dirty="0">
                <a:solidFill>
                  <a:schemeClr val="bg1"/>
                </a:solidFill>
                <a:effectLst/>
                <a:latin typeface="inherit"/>
                <a:ea typeface="Times New Roman" panose="02020603050405020304" pitchFamily="18" charset="0"/>
                <a:cs typeface="Times New Roman" panose="02020603050405020304" pitchFamily="18" charset="0"/>
              </a:rPr>
            </a:br>
            <a:r>
              <a:rPr lang="en-US" sz="1800" dirty="0">
                <a:solidFill>
                  <a:schemeClr val="bg1"/>
                </a:solidFill>
                <a:effectLst/>
                <a:latin typeface="inherit"/>
                <a:ea typeface="Times New Roman" panose="02020603050405020304" pitchFamily="18" charset="0"/>
                <a:cs typeface="Times New Roman" panose="02020603050405020304" pitchFamily="18" charset="0"/>
              </a:rPr>
              <a:t>Colossians 2:8 "See to it that no one takes you captive through philosophy and empty deception, according </a:t>
            </a:r>
          </a:p>
          <a:p>
            <a:r>
              <a:rPr lang="en-US" sz="1800" dirty="0">
                <a:solidFill>
                  <a:schemeClr val="bg1"/>
                </a:solidFill>
                <a:effectLst/>
                <a:latin typeface="inherit"/>
                <a:ea typeface="Times New Roman" panose="02020603050405020304" pitchFamily="18" charset="0"/>
                <a:cs typeface="Times New Roman" panose="02020603050405020304" pitchFamily="18" charset="0"/>
              </a:rPr>
              <a:t>to the tradition of men, according to the elementary principles of the world, rather than according to Christ"</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solidFill>
                  <a:srgbClr val="1C1E21"/>
                </a:solidFill>
                <a:effectLst/>
                <a:latin typeface="inherit"/>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4002711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21E1D39-ECBD-2254-3F38-B351911B7C36}"/>
              </a:ext>
            </a:extLst>
          </p:cNvPr>
          <p:cNvSpPr txBox="1"/>
          <p:nvPr/>
        </p:nvSpPr>
        <p:spPr>
          <a:xfrm>
            <a:off x="134470" y="642354"/>
            <a:ext cx="12176311" cy="369332"/>
          </a:xfrm>
          <a:prstGeom prst="rect">
            <a:avLst/>
          </a:prstGeom>
          <a:noFill/>
        </p:spPr>
        <p:txBody>
          <a:bodyPr wrap="square">
            <a:spAutoFit/>
          </a:bodyPr>
          <a:lstStyle/>
          <a:p>
            <a:pPr algn="l"/>
            <a:r>
              <a:rPr lang="ur" b="1" i="0" dirty="0">
                <a:effectLst/>
                <a:latin typeface="NeueMontreal"/>
              </a:rPr>
              <a:t>یسوع نے لوگوں کو مردوں کی روایات کو استعمال کرنے کے خلاف خبردار کیا۔</a:t>
            </a:r>
            <a:endParaRPr lang="en-US" b="0" i="0" dirty="0">
              <a:effectLst/>
              <a:latin typeface="NeueMontreal"/>
            </a:endParaRPr>
          </a:p>
        </p:txBody>
      </p:sp>
      <p:sp>
        <p:nvSpPr>
          <p:cNvPr id="4" name="TextBox 3">
            <a:extLst>
              <a:ext uri="{FF2B5EF4-FFF2-40B4-BE49-F238E27FC236}">
                <a16:creationId xmlns:a16="http://schemas.microsoft.com/office/drawing/2014/main" id="{0532DEA9-314C-98AC-B0E6-A1C310A547EA}"/>
              </a:ext>
            </a:extLst>
          </p:cNvPr>
          <p:cNvSpPr txBox="1"/>
          <p:nvPr/>
        </p:nvSpPr>
        <p:spPr>
          <a:xfrm>
            <a:off x="262216" y="1218311"/>
            <a:ext cx="12449737" cy="4247317"/>
          </a:xfrm>
          <a:prstGeom prst="rect">
            <a:avLst/>
          </a:prstGeom>
          <a:solidFill>
            <a:schemeClr val="tx1"/>
          </a:solidFill>
        </p:spPr>
        <p:txBody>
          <a:bodyPr wrap="square">
            <a:spAutoFit/>
          </a:bodyPr>
          <a:lstStyle/>
          <a:p>
            <a:r>
              <a:rPr lang="ur" sz="1800" dirty="0">
                <a:solidFill>
                  <a:schemeClr val="bg1"/>
                </a:solidFill>
                <a:effectLst/>
                <a:latin typeface="inherit"/>
                <a:ea typeface="Times New Roman" panose="02020603050405020304" pitchFamily="18" charset="0"/>
                <a:cs typeface="Times New Roman" panose="02020603050405020304" pitchFamily="18" charset="0"/>
              </a:rPr>
              <a:t>صحیفے کو حتمی اختیار حاصل ہے کیونکہ یہ خدا کی طرف سے براہ راست مکاشفہ ہے اور خدا کا اختیار رکھتا ہے (گلتیوں 1:12)۔ </a:t>
            </a:r>
            <a:br>
              <a:rPr lang="en-US" sz="1800" dirty="0">
                <a:solidFill>
                  <a:schemeClr val="bg1"/>
                </a:solidFill>
                <a:effectLst/>
                <a:latin typeface="inherit"/>
                <a:ea typeface="Times New Roman" panose="02020603050405020304" pitchFamily="18" charset="0"/>
                <a:cs typeface="Times New Roman" panose="02020603050405020304" pitchFamily="18" charset="0"/>
              </a:rPr>
            </a:br>
            <a:br>
              <a:rPr lang="en-US" sz="1800" dirty="0">
                <a:solidFill>
                  <a:schemeClr val="bg1"/>
                </a:solidFill>
                <a:effectLst/>
                <a:latin typeface="inherit"/>
                <a:ea typeface="Times New Roman" panose="02020603050405020304" pitchFamily="18" charset="0"/>
                <a:cs typeface="Times New Roman" panose="02020603050405020304" pitchFamily="18" charset="0"/>
              </a:rPr>
            </a:br>
            <a:r>
              <a:rPr lang="ur" sz="1800" dirty="0">
                <a:solidFill>
                  <a:srgbClr val="1C1E21"/>
                </a:solidFill>
                <a:effectLst/>
                <a:latin typeface="Helvetica" panose="020B0604020202020204" pitchFamily="34" charset="0"/>
                <a:ea typeface="Calibri" panose="020F0502020204030204" pitchFamily="34" charset="0"/>
                <a:cs typeface="Times New Roman" panose="02020603050405020304" pitchFamily="18" charset="0"/>
              </a:rPr>
              <a:t>2 تیم 3: 15-17- "... تمام صحیفے خدا کے الہام سے ہیں اور تعلیم، ملامت، اصلاح، راستبازی کی تربیت کے لیے نفع بخش ہیں تاکہ خدا کا آدمی ہر اچھے کام کے لیے موزوں، لیس ہو"۔</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ur" b="0" i="0" dirty="0">
                <a:solidFill>
                  <a:schemeClr val="bg1"/>
                </a:solidFill>
                <a:effectLst/>
                <a:highlight>
                  <a:srgbClr val="FFFFFF"/>
                </a:highlight>
                <a:latin typeface="system-ui"/>
              </a:rPr>
              <a:t>میتھیو 5: 18-19- کیونکہ میں تم سے سچ کہتا ہوں کہ جب تک آسمان اور زمین ٹل نہیں جائیں گے، شریعت میں سے ایک چھوٹا سا حرف یا جھٹکا بھی نہیں جائے گا، جب تک کہ سب کچھ پورا نہ ہو جائے۔</a:t>
            </a:r>
          </a:p>
          <a:p>
            <a:endParaRPr lang="en-US" sz="1800" dirty="0">
              <a:solidFill>
                <a:schemeClr val="bg1"/>
              </a:solidFill>
              <a:highlight>
                <a:srgbClr val="FFFFFF"/>
              </a:highlight>
              <a:latin typeface="system-ui"/>
              <a:ea typeface="Times New Roman" panose="02020603050405020304" pitchFamily="18" charset="0"/>
              <a:cs typeface="Times New Roman" panose="02020603050405020304" pitchFamily="18" charset="0"/>
            </a:endParaRPr>
          </a:p>
          <a:p>
            <a:r>
              <a:rPr lang="ur" sz="1800" dirty="0">
                <a:solidFill>
                  <a:schemeClr val="bg1"/>
                </a:solidFill>
                <a:effectLst/>
                <a:latin typeface="inherit"/>
                <a:ea typeface="Times New Roman" panose="02020603050405020304" pitchFamily="18" charset="0"/>
                <a:cs typeface="Times New Roman" panose="02020603050405020304" pitchFamily="18" charset="0"/>
              </a:rPr>
              <a:t>یوحنا 10:35- "صحیفہ کو توڑا نہیں جا سکتا" </a:t>
            </a:r>
            <a:br>
              <a:rPr lang="en-US" sz="1800" dirty="0">
                <a:solidFill>
                  <a:schemeClr val="bg1"/>
                </a:solidFill>
                <a:effectLst/>
                <a:latin typeface="inherit"/>
                <a:ea typeface="Times New Roman" panose="02020603050405020304" pitchFamily="18" charset="0"/>
                <a:cs typeface="Times New Roman" panose="02020603050405020304" pitchFamily="18" charset="0"/>
              </a:rPr>
            </a:br>
            <a:br>
              <a:rPr lang="en-US" sz="1800" dirty="0">
                <a:solidFill>
                  <a:schemeClr val="bg1"/>
                </a:solidFill>
                <a:effectLst/>
                <a:latin typeface="inherit"/>
                <a:ea typeface="Times New Roman" panose="02020603050405020304" pitchFamily="18" charset="0"/>
                <a:cs typeface="Times New Roman" panose="02020603050405020304" pitchFamily="18" charset="0"/>
              </a:rPr>
            </a:br>
            <a:r>
              <a:rPr lang="ur" sz="1800" dirty="0">
                <a:solidFill>
                  <a:schemeClr val="bg1"/>
                </a:solidFill>
                <a:effectLst/>
                <a:latin typeface="inherit"/>
                <a:ea typeface="Times New Roman" panose="02020603050405020304" pitchFamily="18" charset="0"/>
                <a:cs typeface="Times New Roman" panose="02020603050405020304" pitchFamily="18" charset="0"/>
              </a:rPr>
              <a:t>مرقس 7:13- "خدا کے حکم کو نظرانداز کرتے ہوئے آپ مردوں کی روایات پر قائم رہتے ہیں۔" </a:t>
            </a:r>
            <a:br>
              <a:rPr lang="en-US" sz="1800" dirty="0">
                <a:solidFill>
                  <a:schemeClr val="bg1"/>
                </a:solidFill>
                <a:effectLst/>
                <a:latin typeface="inherit"/>
                <a:ea typeface="Times New Roman" panose="02020603050405020304" pitchFamily="18" charset="0"/>
                <a:cs typeface="Times New Roman" panose="02020603050405020304" pitchFamily="18" charset="0"/>
              </a:rPr>
            </a:br>
            <a:br>
              <a:rPr lang="en-US" sz="1800" dirty="0">
                <a:solidFill>
                  <a:schemeClr val="bg1"/>
                </a:solidFill>
                <a:effectLst/>
                <a:latin typeface="inherit"/>
                <a:ea typeface="Times New Roman" panose="02020603050405020304" pitchFamily="18" charset="0"/>
                <a:cs typeface="Times New Roman" panose="02020603050405020304" pitchFamily="18" charset="0"/>
              </a:rPr>
            </a:br>
            <a:r>
              <a:rPr lang="ur" sz="1800" dirty="0">
                <a:solidFill>
                  <a:schemeClr val="bg1"/>
                </a:solidFill>
                <a:effectLst/>
                <a:latin typeface="inherit"/>
                <a:ea typeface="Times New Roman" panose="02020603050405020304" pitchFamily="18" charset="0"/>
                <a:cs typeface="Times New Roman" panose="02020603050405020304" pitchFamily="18" charset="0"/>
              </a:rPr>
              <a:t>کلسیوں 2:8 "اس بات کا خیال رکھیں کہ کوئی بھی آپ کو فلسفہ اور خالی فریب سے، مردوں کی روایت کے مطابق، دنیا کے ابتدائی اصولوں کے مطابق، مسیح کے مطابق نہ بنائے"</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r>
              <a:rPr lang="ur" sz="1800" dirty="0">
                <a:solidFill>
                  <a:srgbClr val="1C1E21"/>
                </a:solidFill>
                <a:effectLst/>
                <a:latin typeface="inherit"/>
                <a:ea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735372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21E1D39-ECBD-2254-3F38-B351911B7C36}"/>
              </a:ext>
            </a:extLst>
          </p:cNvPr>
          <p:cNvSpPr txBox="1"/>
          <p:nvPr/>
        </p:nvSpPr>
        <p:spPr>
          <a:xfrm>
            <a:off x="134470" y="16822"/>
            <a:ext cx="12176311" cy="369332"/>
          </a:xfrm>
          <a:prstGeom prst="rect">
            <a:avLst/>
          </a:prstGeom>
          <a:noFill/>
        </p:spPr>
        <p:txBody>
          <a:bodyPr wrap="square">
            <a:spAutoFit/>
          </a:bodyPr>
          <a:lstStyle/>
          <a:p>
            <a:pPr algn="l"/>
            <a:r>
              <a:rPr lang="en-US" b="1" i="0" dirty="0">
                <a:effectLst/>
                <a:latin typeface="NeueMontreal"/>
              </a:rPr>
              <a:t>We should test everything to Scripture</a:t>
            </a:r>
            <a:endParaRPr lang="en-US" b="0" i="0" dirty="0">
              <a:effectLst/>
              <a:latin typeface="NeueMontreal"/>
            </a:endParaRPr>
          </a:p>
        </p:txBody>
      </p:sp>
      <p:sp>
        <p:nvSpPr>
          <p:cNvPr id="4" name="TextBox 3">
            <a:extLst>
              <a:ext uri="{FF2B5EF4-FFF2-40B4-BE49-F238E27FC236}">
                <a16:creationId xmlns:a16="http://schemas.microsoft.com/office/drawing/2014/main" id="{0532DEA9-314C-98AC-B0E6-A1C310A547EA}"/>
              </a:ext>
            </a:extLst>
          </p:cNvPr>
          <p:cNvSpPr txBox="1"/>
          <p:nvPr/>
        </p:nvSpPr>
        <p:spPr>
          <a:xfrm>
            <a:off x="134470" y="386154"/>
            <a:ext cx="8074960" cy="2585323"/>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When Paul spoke to the Bereans in Acts 17:11 they tested what he said to Scripture</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We must test all claims that cult groups say to scripture. The old and new testaments are finished.  There are no new Scriptures. God said to not add anything to Scripture (Revelation 22:18)</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1 John 4:1</a:t>
            </a:r>
          </a:p>
          <a:p>
            <a:r>
              <a:rPr lang="en-US" b="0" i="0" dirty="0">
                <a:solidFill>
                  <a:srgbClr val="000000"/>
                </a:solidFill>
                <a:effectLst/>
                <a:highlight>
                  <a:srgbClr val="FFFFFF"/>
                </a:highlight>
                <a:latin typeface="system-ui"/>
              </a:rPr>
              <a:t>“Beloved, do not believe every spirit, but test the spirits to see whether they are from God, because many false prophets have gone out into the world.”</a:t>
            </a:r>
            <a:endParaRPr lang="en-US" dirty="0"/>
          </a:p>
        </p:txBody>
      </p:sp>
      <p:sp>
        <p:nvSpPr>
          <p:cNvPr id="7" name="TextBox 6">
            <a:extLst>
              <a:ext uri="{FF2B5EF4-FFF2-40B4-BE49-F238E27FC236}">
                <a16:creationId xmlns:a16="http://schemas.microsoft.com/office/drawing/2014/main" id="{B58D2193-47BD-A8B1-9731-BE201497DB35}"/>
              </a:ext>
            </a:extLst>
          </p:cNvPr>
          <p:cNvSpPr txBox="1"/>
          <p:nvPr/>
        </p:nvSpPr>
        <p:spPr>
          <a:xfrm>
            <a:off x="333935" y="3353324"/>
            <a:ext cx="8074960" cy="2862322"/>
          </a:xfrm>
          <a:prstGeom prst="rect">
            <a:avLst/>
          </a:prstGeom>
          <a:solidFill>
            <a:schemeClr val="tx1"/>
          </a:solidFill>
        </p:spPr>
        <p:txBody>
          <a:bodyPr wrap="square">
            <a:spAutoFit/>
          </a:bodyPr>
          <a:lstStyle/>
          <a:p>
            <a:r>
              <a:rPr lang="en-US" sz="1800" dirty="0">
                <a:solidFill>
                  <a:srgbClr val="1C1E21"/>
                </a:solidFill>
                <a:effectLst/>
                <a:latin typeface="inherit"/>
                <a:ea typeface="Calibri" panose="020F0502020204030204" pitchFamily="34" charset="0"/>
                <a:cs typeface="Times New Roman" panose="02020603050405020304" pitchFamily="18" charset="0"/>
              </a:rPr>
              <a:t>The Bible warns us of false teachers:</a:t>
            </a:r>
            <a:br>
              <a:rPr lang="en-US" sz="1800" dirty="0">
                <a:solidFill>
                  <a:srgbClr val="1C1E21"/>
                </a:solidFill>
                <a:effectLst/>
                <a:latin typeface="inherit"/>
                <a:ea typeface="Calibri" panose="020F0502020204030204" pitchFamily="34" charset="0"/>
                <a:cs typeface="Times New Roman" panose="02020603050405020304" pitchFamily="18" charset="0"/>
              </a:rPr>
            </a:b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sz="1800" dirty="0">
                <a:solidFill>
                  <a:srgbClr val="1C1E21"/>
                </a:solidFill>
                <a:effectLst/>
                <a:latin typeface="inherit"/>
                <a:ea typeface="Calibri" panose="020F0502020204030204" pitchFamily="34" charset="0"/>
                <a:cs typeface="Times New Roman" panose="02020603050405020304" pitchFamily="18" charset="0"/>
              </a:rPr>
              <a:t>2 Corinthians 11:4-15</a:t>
            </a:r>
            <a:br>
              <a:rPr lang="en-US" sz="1800" dirty="0">
                <a:solidFill>
                  <a:srgbClr val="1C1E21"/>
                </a:solidFill>
                <a:effectLst/>
                <a:latin typeface="inherit"/>
                <a:ea typeface="Calibri" panose="020F0502020204030204" pitchFamily="34" charset="0"/>
                <a:cs typeface="Times New Roman" panose="02020603050405020304" pitchFamily="18" charset="0"/>
              </a:rPr>
            </a:br>
            <a:r>
              <a:rPr lang="en-US" b="0" i="0" dirty="0">
                <a:solidFill>
                  <a:srgbClr val="000000"/>
                </a:solidFill>
                <a:effectLst/>
                <a:highlight>
                  <a:srgbClr val="FFFFFF"/>
                </a:highlight>
                <a:latin typeface="system-ui"/>
              </a:rPr>
              <a:t>For if one comes and preaches another Jesus whom we have not preached, or you receive a different spirit which you have not received, or a different gospel which you have not accepted, </a:t>
            </a:r>
            <a:r>
              <a:rPr lang="en-US" b="0" i="1" dirty="0">
                <a:solidFill>
                  <a:srgbClr val="000000"/>
                </a:solidFill>
                <a:effectLst/>
                <a:highlight>
                  <a:srgbClr val="FFFFFF"/>
                </a:highlight>
                <a:latin typeface="system-ui"/>
              </a:rPr>
              <a:t>this</a:t>
            </a:r>
            <a:r>
              <a:rPr lang="en-US" b="0" i="0" dirty="0">
                <a:solidFill>
                  <a:srgbClr val="000000"/>
                </a:solidFill>
                <a:effectLst/>
                <a:highlight>
                  <a:srgbClr val="FFFFFF"/>
                </a:highlight>
                <a:latin typeface="system-ui"/>
              </a:rPr>
              <a:t> you tolerate </a:t>
            </a:r>
            <a:r>
              <a:rPr lang="en-US" b="0" i="1" dirty="0">
                <a:solidFill>
                  <a:srgbClr val="000000"/>
                </a:solidFill>
                <a:effectLst/>
                <a:highlight>
                  <a:srgbClr val="FFFFFF"/>
                </a:highlight>
                <a:latin typeface="system-ui"/>
              </a:rPr>
              <a:t>very</a:t>
            </a:r>
            <a:r>
              <a:rPr lang="en-US" b="0" i="0" dirty="0">
                <a:solidFill>
                  <a:srgbClr val="000000"/>
                </a:solidFill>
                <a:effectLst/>
                <a:highlight>
                  <a:srgbClr val="FFFFFF"/>
                </a:highlight>
                <a:latin typeface="system-ui"/>
              </a:rPr>
              <a:t> well!... For such men are false apostles, deceitful workers, disguising themselves as apostles of Christ. No wonder, for even Satan disguises himself as an angel of light. </a:t>
            </a:r>
            <a:r>
              <a:rPr lang="en-US" b="1" i="0" baseline="30000" dirty="0">
                <a:solidFill>
                  <a:srgbClr val="000000"/>
                </a:solidFill>
                <a:effectLst/>
                <a:highlight>
                  <a:srgbClr val="FFFFFF"/>
                </a:highlight>
                <a:latin typeface="system-ui"/>
              </a:rPr>
              <a:t> </a:t>
            </a:r>
            <a:r>
              <a:rPr lang="en-US" b="0" i="0" dirty="0">
                <a:solidFill>
                  <a:srgbClr val="000000"/>
                </a:solidFill>
                <a:effectLst/>
                <a:highlight>
                  <a:srgbClr val="FFFFFF"/>
                </a:highlight>
                <a:latin typeface="system-ui"/>
              </a:rPr>
              <a:t>Therefore it is not surprising if his servants also disguise themselves as servants of righteousness, whose end will be according to their deeds.”</a:t>
            </a:r>
            <a:endParaRPr lang="en-US" dirty="0"/>
          </a:p>
        </p:txBody>
      </p:sp>
    </p:spTree>
    <p:extLst>
      <p:ext uri="{BB962C8B-B14F-4D97-AF65-F5344CB8AC3E}">
        <p14:creationId xmlns:p14="http://schemas.microsoft.com/office/powerpoint/2010/main" val="1926381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334</TotalTime>
  <Words>4816</Words>
  <Application>Microsoft Office PowerPoint</Application>
  <PresentationFormat>Widescreen</PresentationFormat>
  <Paragraphs>229</Paragraphs>
  <Slides>37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ＭＳ Ｐゴシック</vt:lpstr>
      <vt:lpstr>Calibri</vt:lpstr>
      <vt:lpstr>Century Gothic</vt:lpstr>
      <vt:lpstr>Georgia</vt:lpstr>
      <vt:lpstr>Helvetica</vt:lpstr>
      <vt:lpstr>inherit</vt:lpstr>
      <vt:lpstr>NeueMontreal</vt:lpstr>
      <vt:lpstr>Source Sans Pro</vt:lpstr>
      <vt:lpstr>system-ui</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Jesus</vt:lpstr>
      <vt:lpstr>یسوع</vt:lpstr>
      <vt:lpstr>Theology</vt:lpstr>
      <vt:lpstr>دینیات</vt:lpstr>
      <vt:lpstr>False Prophecies</vt:lpstr>
      <vt:lpstr>جھوٹی پیشن گوئیاں</vt:lpstr>
      <vt:lpstr>Summary</vt:lpstr>
      <vt:lpstr>خلاصہ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Brendon Biggs</dc:creator>
  <cp:lastModifiedBy>Brendon Biggs</cp:lastModifiedBy>
  <cp:revision>14</cp:revision>
  <dcterms:created xsi:type="dcterms:W3CDTF">2024-04-01T16:28:18Z</dcterms:created>
  <dcterms:modified xsi:type="dcterms:W3CDTF">2024-04-27T16:42:14Z</dcterms:modified>
</cp:coreProperties>
</file>