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65" r:id="rId4"/>
    <p:sldId id="274" r:id="rId5"/>
    <p:sldId id="275" r:id="rId6"/>
    <p:sldId id="276" r:id="rId7"/>
    <p:sldId id="263" r:id="rId8"/>
    <p:sldId id="256" r:id="rId9"/>
    <p:sldId id="266" r:id="rId10"/>
    <p:sldId id="273" r:id="rId11"/>
    <p:sldId id="264" r:id="rId12"/>
    <p:sldId id="267" r:id="rId13"/>
    <p:sldId id="258" r:id="rId14"/>
    <p:sldId id="268" r:id="rId15"/>
    <p:sldId id="270" r:id="rId16"/>
    <p:sldId id="259" r:id="rId17"/>
    <p:sldId id="269" r:id="rId18"/>
    <p:sldId id="260" r:id="rId19"/>
    <p:sldId id="271"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71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34A4FE5-BA2F-43CF-8C7E-BD00352358ED}"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7430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393519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7767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38283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4428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428095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350797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292256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292539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4FE5-BA2F-43CF-8C7E-BD00352358E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62095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4A4FE5-BA2F-43CF-8C7E-BD00352358ED}"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330740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A4FE5-BA2F-43CF-8C7E-BD00352358ED}"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228677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A4FE5-BA2F-43CF-8C7E-BD00352358ED}"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382526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A4FE5-BA2F-43CF-8C7E-BD00352358ED}"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223100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A4FE5-BA2F-43CF-8C7E-BD00352358ED}"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295831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A4FE5-BA2F-43CF-8C7E-BD00352358ED}"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8233-86B0-420D-89EB-CB0683A51CCD}" type="slidenum">
              <a:rPr lang="en-US" smtClean="0"/>
              <a:t>‹#›</a:t>
            </a:fld>
            <a:endParaRPr lang="en-US"/>
          </a:p>
        </p:txBody>
      </p:sp>
    </p:spTree>
    <p:extLst>
      <p:ext uri="{BB962C8B-B14F-4D97-AF65-F5344CB8AC3E}">
        <p14:creationId xmlns:p14="http://schemas.microsoft.com/office/powerpoint/2010/main" val="105991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34A4FE5-BA2F-43CF-8C7E-BD00352358ED}" type="datetimeFigureOut">
              <a:rPr lang="en-US" smtClean="0"/>
              <a:t>6/24/2024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E918233-86B0-420D-89EB-CB0683A51CCD}" type="slidenum">
              <a:rPr lang="en-US" smtClean="0"/>
              <a:t>‹#›</a:t>
            </a:fld>
            <a:endParaRPr lang="en-US"/>
          </a:p>
        </p:txBody>
      </p:sp>
    </p:spTree>
    <p:extLst>
      <p:ext uri="{BB962C8B-B14F-4D97-AF65-F5344CB8AC3E}">
        <p14:creationId xmlns:p14="http://schemas.microsoft.com/office/powerpoint/2010/main" val="509919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hyperlink" Target="https://biblia.com/bible/nasb95/John%2020.2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F20FB1A9-00D7-D19B-95AD-62584FD715C5}"/>
              </a:ext>
            </a:extLst>
          </p:cNvPr>
          <p:cNvSpPr txBox="1">
            <a:spLocks noChangeArrowheads="1"/>
          </p:cNvSpPr>
          <p:nvPr/>
        </p:nvSpPr>
        <p:spPr bwMode="auto">
          <a:xfrm>
            <a:off x="381000" y="2667000"/>
            <a:ext cx="5108001" cy="461665"/>
          </a:xfrm>
          <a:prstGeom prst="rect">
            <a:avLst/>
          </a:prstGeom>
          <a:solidFill>
            <a:schemeClr val="tx1"/>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chemeClr val="bg1"/>
                </a:solidFill>
              </a:rPr>
              <a:t>Chapter 10 in “Without a Doubt” book</a:t>
            </a:r>
          </a:p>
        </p:txBody>
      </p:sp>
      <p:pic>
        <p:nvPicPr>
          <p:cNvPr id="5" name="Picture 2">
            <a:extLst>
              <a:ext uri="{FF2B5EF4-FFF2-40B4-BE49-F238E27FC236}">
                <a16:creationId xmlns:a16="http://schemas.microsoft.com/office/drawing/2014/main" id="{01425C0B-636D-A824-2FCA-1C9CFABC1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794" y="385950"/>
            <a:ext cx="4411382" cy="523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0A4F1FA-F60F-3DBB-3F7C-E8A2AB7C159D}"/>
              </a:ext>
            </a:extLst>
          </p:cNvPr>
          <p:cNvPicPr>
            <a:picLocks noChangeAspect="1"/>
          </p:cNvPicPr>
          <p:nvPr/>
        </p:nvPicPr>
        <p:blipFill>
          <a:blip r:embed="rId3"/>
          <a:stretch>
            <a:fillRect/>
          </a:stretch>
        </p:blipFill>
        <p:spPr>
          <a:xfrm>
            <a:off x="1155871" y="4052218"/>
            <a:ext cx="4863491" cy="1335570"/>
          </a:xfrm>
          <a:prstGeom prst="rect">
            <a:avLst/>
          </a:prstGeom>
        </p:spPr>
      </p:pic>
      <p:sp>
        <p:nvSpPr>
          <p:cNvPr id="2" name="TextBox 1">
            <a:extLst>
              <a:ext uri="{FF2B5EF4-FFF2-40B4-BE49-F238E27FC236}">
                <a16:creationId xmlns:a16="http://schemas.microsoft.com/office/drawing/2014/main" id="{8F4B2950-2304-2E5B-98AD-76325B94D384}"/>
              </a:ext>
            </a:extLst>
          </p:cNvPr>
          <p:cNvSpPr txBox="1">
            <a:spLocks noChangeArrowheads="1"/>
          </p:cNvSpPr>
          <p:nvPr/>
        </p:nvSpPr>
        <p:spPr bwMode="auto">
          <a:xfrm>
            <a:off x="443753" y="775447"/>
            <a:ext cx="3863558" cy="461665"/>
          </a:xfrm>
          <a:prstGeom prst="rect">
            <a:avLst/>
          </a:prstGeom>
          <a:solidFill>
            <a:schemeClr val="tx1"/>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chemeClr val="bg1"/>
                </a:solidFill>
              </a:rPr>
              <a:t>Evidence for the Resurrection</a:t>
            </a:r>
          </a:p>
        </p:txBody>
      </p:sp>
      <p:pic>
        <p:nvPicPr>
          <p:cNvPr id="7" name="Picture 6">
            <a:extLst>
              <a:ext uri="{FF2B5EF4-FFF2-40B4-BE49-F238E27FC236}">
                <a16:creationId xmlns:a16="http://schemas.microsoft.com/office/drawing/2014/main" id="{04419864-B47C-36E9-1883-5F611C9B36B2}"/>
              </a:ext>
            </a:extLst>
          </p:cNvPr>
          <p:cNvPicPr>
            <a:picLocks noChangeAspect="1"/>
          </p:cNvPicPr>
          <p:nvPr/>
        </p:nvPicPr>
        <p:blipFill>
          <a:blip r:embed="rId4"/>
          <a:stretch>
            <a:fillRect/>
          </a:stretch>
        </p:blipFill>
        <p:spPr>
          <a:xfrm>
            <a:off x="1529638" y="1389086"/>
            <a:ext cx="1691787" cy="708721"/>
          </a:xfrm>
          <a:prstGeom prst="rect">
            <a:avLst/>
          </a:prstGeom>
        </p:spPr>
      </p:pic>
      <p:sp>
        <p:nvSpPr>
          <p:cNvPr id="8" name="TextBox 7">
            <a:extLst>
              <a:ext uri="{FF2B5EF4-FFF2-40B4-BE49-F238E27FC236}">
                <a16:creationId xmlns:a16="http://schemas.microsoft.com/office/drawing/2014/main" id="{29B6979A-3F68-40FC-07BD-755A5C960CD1}"/>
              </a:ext>
            </a:extLst>
          </p:cNvPr>
          <p:cNvSpPr txBox="1"/>
          <p:nvPr/>
        </p:nvSpPr>
        <p:spPr>
          <a:xfrm>
            <a:off x="167141" y="6234907"/>
            <a:ext cx="11218035" cy="523220"/>
          </a:xfrm>
          <a:prstGeom prst="rect">
            <a:avLst/>
          </a:prstGeom>
          <a:noFill/>
        </p:spPr>
        <p:txBody>
          <a:bodyPr wrap="square">
            <a:spAutoFit/>
          </a:bodyPr>
          <a:lstStyle/>
          <a:p>
            <a:pPr marL="0" marR="0" indent="0" hangingPunct="0">
              <a:spcBef>
                <a:spcPts val="0"/>
              </a:spcBef>
              <a:spcAft>
                <a:spcPts val="0"/>
              </a:spcAft>
            </a:pPr>
            <a:r>
              <a:rPr lang="en-US" sz="1400" dirty="0">
                <a:effectLst/>
                <a:latin typeface="Times New Roman" panose="02020603050405020304" pitchFamily="18" charset="0"/>
                <a:ea typeface="Times New Roman" panose="02020603050405020304" pitchFamily="18" charset="0"/>
              </a:rPr>
              <a:t>Samples, Kenneth Richard. </a:t>
            </a:r>
            <a:r>
              <a:rPr lang="en-US" sz="1400" i="1" dirty="0">
                <a:effectLst/>
                <a:latin typeface="Times New Roman" panose="02020603050405020304" pitchFamily="18" charset="0"/>
                <a:ea typeface="Times New Roman" panose="02020603050405020304" pitchFamily="18" charset="0"/>
              </a:rPr>
              <a:t>Without a Doubt: Answering the 20 Toughest Faith Questions</a:t>
            </a:r>
            <a:r>
              <a:rPr lang="en-US" sz="1400" i="1">
                <a:effectLst/>
                <a:latin typeface="Times New Roman" panose="02020603050405020304" pitchFamily="18" charset="0"/>
                <a:ea typeface="Times New Roman" panose="02020603050405020304" pitchFamily="18" charset="0"/>
              </a:rPr>
              <a:t>,</a:t>
            </a:r>
            <a:r>
              <a:rPr lang="en-US" sz="140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pPr>
            <a:r>
              <a:rPr lang="en-US" sz="1400" dirty="0">
                <a:effectLst/>
                <a:latin typeface="Times New Roman" panose="02020603050405020304" pitchFamily="18" charset="0"/>
                <a:ea typeface="Times New Roman" panose="02020603050405020304" pitchFamily="18" charset="0"/>
              </a:rPr>
              <a:t>	Grand Rapids, Michigan: Baker Books, 2004.</a:t>
            </a:r>
          </a:p>
        </p:txBody>
      </p:sp>
    </p:spTree>
    <p:extLst>
      <p:ext uri="{BB962C8B-B14F-4D97-AF65-F5344CB8AC3E}">
        <p14:creationId xmlns:p14="http://schemas.microsoft.com/office/powerpoint/2010/main" val="370941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DDC2-8100-F48C-612C-E5363B0FF4A2}"/>
              </a:ext>
            </a:extLst>
          </p:cNvPr>
          <p:cNvSpPr txBox="1"/>
          <p:nvPr/>
        </p:nvSpPr>
        <p:spPr>
          <a:xfrm>
            <a:off x="2043953" y="1694329"/>
            <a:ext cx="5525872" cy="646331"/>
          </a:xfrm>
          <a:prstGeom prst="rect">
            <a:avLst/>
          </a:prstGeom>
          <a:noFill/>
        </p:spPr>
        <p:txBody>
          <a:bodyPr wrap="none" rtlCol="0">
            <a:spAutoFit/>
          </a:bodyPr>
          <a:lstStyle/>
          <a:p>
            <a:r>
              <a:rPr lang="en-US" sz="3600" dirty="0">
                <a:solidFill>
                  <a:schemeClr val="bg1"/>
                </a:solidFill>
              </a:rPr>
              <a:t>Let’s look at 6 examples</a:t>
            </a:r>
          </a:p>
        </p:txBody>
      </p:sp>
      <p:pic>
        <p:nvPicPr>
          <p:cNvPr id="4" name="Picture 3">
            <a:extLst>
              <a:ext uri="{FF2B5EF4-FFF2-40B4-BE49-F238E27FC236}">
                <a16:creationId xmlns:a16="http://schemas.microsoft.com/office/drawing/2014/main" id="{19B603EC-1723-BFC9-EA92-410AD7BD385F}"/>
              </a:ext>
            </a:extLst>
          </p:cNvPr>
          <p:cNvPicPr>
            <a:picLocks noChangeAspect="1"/>
          </p:cNvPicPr>
          <p:nvPr/>
        </p:nvPicPr>
        <p:blipFill>
          <a:blip r:embed="rId2"/>
          <a:stretch>
            <a:fillRect/>
          </a:stretch>
        </p:blipFill>
        <p:spPr>
          <a:xfrm>
            <a:off x="2043953" y="3054244"/>
            <a:ext cx="6516431" cy="2037710"/>
          </a:xfrm>
          <a:prstGeom prst="rect">
            <a:avLst/>
          </a:prstGeom>
        </p:spPr>
      </p:pic>
    </p:spTree>
    <p:extLst>
      <p:ext uri="{BB962C8B-B14F-4D97-AF65-F5344CB8AC3E}">
        <p14:creationId xmlns:p14="http://schemas.microsoft.com/office/powerpoint/2010/main" val="71837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A9A69-19F2-BB32-3C90-BB3D15F1B18A}"/>
              </a:ext>
            </a:extLst>
          </p:cNvPr>
          <p:cNvSpPr>
            <a:spLocks noGrp="1"/>
          </p:cNvSpPr>
          <p:nvPr>
            <p:ph idx="1"/>
          </p:nvPr>
        </p:nvSpPr>
        <p:spPr>
          <a:xfrm>
            <a:off x="137364" y="206189"/>
            <a:ext cx="11669153" cy="6723529"/>
          </a:xfrm>
          <a:solidFill>
            <a:schemeClr val="tx1"/>
          </a:solidFill>
        </p:spPr>
        <p:txBody>
          <a:bodyPr>
            <a:noAutofit/>
          </a:bodyPr>
          <a:lstStyle/>
          <a:p>
            <a:r>
              <a:rPr lang="en-US" sz="2400" dirty="0">
                <a:solidFill>
                  <a:schemeClr val="bg1"/>
                </a:solidFill>
              </a:rPr>
              <a:t>First – Jesus died by crucifixion. The Gospels writers provide evidence of this as well as first century historian Josephus.</a:t>
            </a:r>
            <a:br>
              <a:rPr lang="en-US" sz="2400" dirty="0">
                <a:solidFill>
                  <a:schemeClr val="bg1"/>
                </a:solidFill>
              </a:rPr>
            </a:br>
            <a:br>
              <a:rPr lang="en-US" sz="2400" dirty="0">
                <a:solidFill>
                  <a:schemeClr val="bg1"/>
                </a:solidFill>
              </a:rPr>
            </a:br>
            <a:r>
              <a:rPr lang="en-US" sz="2400" dirty="0">
                <a:solidFill>
                  <a:schemeClr val="bg1"/>
                </a:solidFill>
              </a:rPr>
              <a:t>In AD116 The Roman historian and senator Tacitus referred to Jesus’ execution by Pontius Pilate</a:t>
            </a:r>
            <a:br>
              <a:rPr lang="en-US" sz="2400" dirty="0">
                <a:solidFill>
                  <a:schemeClr val="bg1"/>
                </a:solidFill>
              </a:rPr>
            </a:br>
            <a:br>
              <a:rPr lang="en-US" sz="2400" dirty="0">
                <a:solidFill>
                  <a:schemeClr val="bg1"/>
                </a:solidFill>
              </a:rPr>
            </a:br>
            <a:r>
              <a:rPr lang="en-US" sz="2400" dirty="0">
                <a:solidFill>
                  <a:schemeClr val="bg1"/>
                </a:solidFill>
              </a:rPr>
              <a:t>“Christus, from whom the name had its origin, suffered the extreme penalty during the reign of Tiberius at the hands of one of our procurators, Pontius Pilatus” </a:t>
            </a:r>
          </a:p>
          <a:p>
            <a:r>
              <a:rPr lang="en-US" sz="2400" dirty="0">
                <a:solidFill>
                  <a:schemeClr val="bg1"/>
                </a:solidFill>
              </a:rPr>
              <a:t> </a:t>
            </a:r>
          </a:p>
        </p:txBody>
      </p:sp>
    </p:spTree>
    <p:extLst>
      <p:ext uri="{BB962C8B-B14F-4D97-AF65-F5344CB8AC3E}">
        <p14:creationId xmlns:p14="http://schemas.microsoft.com/office/powerpoint/2010/main" val="859297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B7D273-3BF6-6CBA-0B13-883F7EB01357}"/>
              </a:ext>
            </a:extLst>
          </p:cNvPr>
          <p:cNvGrpSpPr/>
          <p:nvPr/>
        </p:nvGrpSpPr>
        <p:grpSpPr>
          <a:xfrm>
            <a:off x="2997002" y="149453"/>
            <a:ext cx="3170716" cy="6632009"/>
            <a:chOff x="2997002" y="149453"/>
            <a:chExt cx="3170716" cy="6632009"/>
          </a:xfrm>
        </p:grpSpPr>
        <p:pic>
          <p:nvPicPr>
            <p:cNvPr id="5" name="Picture 4">
              <a:extLst>
                <a:ext uri="{FF2B5EF4-FFF2-40B4-BE49-F238E27FC236}">
                  <a16:creationId xmlns:a16="http://schemas.microsoft.com/office/drawing/2014/main" id="{65C193F2-DBF0-4636-5A95-89F269746FFB}"/>
                </a:ext>
              </a:extLst>
            </p:cNvPr>
            <p:cNvPicPr>
              <a:picLocks noChangeAspect="1"/>
            </p:cNvPicPr>
            <p:nvPr/>
          </p:nvPicPr>
          <p:blipFill>
            <a:blip r:embed="rId2"/>
            <a:stretch>
              <a:fillRect/>
            </a:stretch>
          </p:blipFill>
          <p:spPr>
            <a:xfrm>
              <a:off x="2997002" y="149453"/>
              <a:ext cx="3170716" cy="6632009"/>
            </a:xfrm>
            <a:prstGeom prst="rect">
              <a:avLst/>
            </a:prstGeom>
          </p:spPr>
        </p:pic>
        <p:pic>
          <p:nvPicPr>
            <p:cNvPr id="3" name="Picture 2">
              <a:extLst>
                <a:ext uri="{FF2B5EF4-FFF2-40B4-BE49-F238E27FC236}">
                  <a16:creationId xmlns:a16="http://schemas.microsoft.com/office/drawing/2014/main" id="{8ECCC9B0-BC37-F88D-1CA7-D8F118C33EC0}"/>
                </a:ext>
              </a:extLst>
            </p:cNvPr>
            <p:cNvPicPr>
              <a:picLocks noChangeAspect="1"/>
            </p:cNvPicPr>
            <p:nvPr/>
          </p:nvPicPr>
          <p:blipFill>
            <a:blip r:embed="rId3"/>
            <a:stretch>
              <a:fillRect/>
            </a:stretch>
          </p:blipFill>
          <p:spPr>
            <a:xfrm>
              <a:off x="2997002" y="2625646"/>
              <a:ext cx="3170716" cy="1679622"/>
            </a:xfrm>
            <a:prstGeom prst="rect">
              <a:avLst/>
            </a:prstGeom>
          </p:spPr>
        </p:pic>
      </p:grpSp>
    </p:spTree>
    <p:extLst>
      <p:ext uri="{BB962C8B-B14F-4D97-AF65-F5344CB8AC3E}">
        <p14:creationId xmlns:p14="http://schemas.microsoft.com/office/powerpoint/2010/main" val="190508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A9A69-19F2-BB32-3C90-BB3D15F1B18A}"/>
              </a:ext>
            </a:extLst>
          </p:cNvPr>
          <p:cNvSpPr>
            <a:spLocks noGrp="1"/>
          </p:cNvSpPr>
          <p:nvPr>
            <p:ph idx="1"/>
          </p:nvPr>
        </p:nvSpPr>
        <p:spPr>
          <a:xfrm>
            <a:off x="137364" y="206189"/>
            <a:ext cx="11669153" cy="6723529"/>
          </a:xfrm>
          <a:solidFill>
            <a:schemeClr val="tx1"/>
          </a:solidFill>
        </p:spPr>
        <p:txBody>
          <a:bodyPr>
            <a:noAutofit/>
          </a:bodyPr>
          <a:lstStyle/>
          <a:p>
            <a:r>
              <a:rPr lang="en-US" sz="1800" dirty="0">
                <a:solidFill>
                  <a:schemeClr val="bg1"/>
                </a:solidFill>
              </a:rPr>
              <a:t>Second, Jesus appeared to eyewitnesses on at least 12 different occasions, with Paul declaring some 500 witnesses saw the risen Christ (1 Cor. 15:1-8).</a:t>
            </a:r>
          </a:p>
          <a:p>
            <a:r>
              <a:rPr lang="en-US" sz="1800" dirty="0">
                <a:solidFill>
                  <a:schemeClr val="bg1"/>
                </a:solidFill>
              </a:rPr>
              <a:t> These appearances resulted in witnesses seeing, hearing, and/or touching his physical body. The commonly understood and well-practiced legal approach to establishing fact draws upon the testimony of numerous witnesses of any given event. Even the Scripture says, “On the evidence of two or three witnesses a matter shall be confirmed” (Deut. 19:15). </a:t>
            </a:r>
          </a:p>
          <a:p>
            <a:r>
              <a:rPr lang="en-US" sz="1800" dirty="0">
                <a:solidFill>
                  <a:schemeClr val="bg1"/>
                </a:solidFill>
              </a:rPr>
              <a:t>The New Testament has 9 different authors who wrote 27 books that either explicitly or implicitly affirm the resurrection. </a:t>
            </a:r>
          </a:p>
          <a:p>
            <a:r>
              <a:rPr lang="en-US" sz="1800" dirty="0">
                <a:solidFill>
                  <a:schemeClr val="bg1"/>
                </a:solidFill>
              </a:rPr>
              <a:t>Third, the best explanation for the empty tomb that was guarded and sealed, is that Christ rose. The Romans or Jews could have destroyed Christianity by simply producing the body. They never found a body.</a:t>
            </a:r>
          </a:p>
          <a:p>
            <a:r>
              <a:rPr lang="en-US" sz="1800" dirty="0">
                <a:solidFill>
                  <a:schemeClr val="bg1"/>
                </a:solidFill>
              </a:rPr>
              <a:t> Fourth, the apostles died for what they believed to be the resurrected Christ. They were afraid when Jesus died but after he rose, the Disciples were brave and stood up against the Romans and Jewish leadership and were willing to die. Paul was a Jewish leader who was hostile to Christians but after seeing the risen Jesus, wrote most of the New Testament and was one of the most important figures in the History of the Christian faith.</a:t>
            </a:r>
          </a:p>
        </p:txBody>
      </p:sp>
    </p:spTree>
    <p:extLst>
      <p:ext uri="{BB962C8B-B14F-4D97-AF65-F5344CB8AC3E}">
        <p14:creationId xmlns:p14="http://schemas.microsoft.com/office/powerpoint/2010/main" val="62302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EF5AF-236A-C7A6-6233-F83D5C9DBA17}"/>
              </a:ext>
            </a:extLst>
          </p:cNvPr>
          <p:cNvPicPr>
            <a:picLocks noChangeAspect="1"/>
          </p:cNvPicPr>
          <p:nvPr/>
        </p:nvPicPr>
        <p:blipFill>
          <a:blip r:embed="rId2"/>
          <a:stretch>
            <a:fillRect/>
          </a:stretch>
        </p:blipFill>
        <p:spPr>
          <a:xfrm>
            <a:off x="160544" y="964736"/>
            <a:ext cx="2819644" cy="2095682"/>
          </a:xfrm>
          <a:prstGeom prst="rect">
            <a:avLst/>
          </a:prstGeom>
        </p:spPr>
      </p:pic>
      <p:pic>
        <p:nvPicPr>
          <p:cNvPr id="6" name="Picture 5">
            <a:extLst>
              <a:ext uri="{FF2B5EF4-FFF2-40B4-BE49-F238E27FC236}">
                <a16:creationId xmlns:a16="http://schemas.microsoft.com/office/drawing/2014/main" id="{44FE0422-EBC4-D918-5FB8-88D1BC524AA5}"/>
              </a:ext>
            </a:extLst>
          </p:cNvPr>
          <p:cNvPicPr>
            <a:picLocks noChangeAspect="1"/>
          </p:cNvPicPr>
          <p:nvPr/>
        </p:nvPicPr>
        <p:blipFill>
          <a:blip r:embed="rId3"/>
          <a:stretch>
            <a:fillRect/>
          </a:stretch>
        </p:blipFill>
        <p:spPr>
          <a:xfrm>
            <a:off x="3647736" y="596123"/>
            <a:ext cx="3057864" cy="6221172"/>
          </a:xfrm>
          <a:prstGeom prst="rect">
            <a:avLst/>
          </a:prstGeom>
        </p:spPr>
      </p:pic>
      <p:pic>
        <p:nvPicPr>
          <p:cNvPr id="8" name="Picture 7">
            <a:extLst>
              <a:ext uri="{FF2B5EF4-FFF2-40B4-BE49-F238E27FC236}">
                <a16:creationId xmlns:a16="http://schemas.microsoft.com/office/drawing/2014/main" id="{693036DB-5F5D-A531-7CBB-51317101ABE2}"/>
              </a:ext>
            </a:extLst>
          </p:cNvPr>
          <p:cNvPicPr>
            <a:picLocks noChangeAspect="1"/>
          </p:cNvPicPr>
          <p:nvPr/>
        </p:nvPicPr>
        <p:blipFill>
          <a:blip r:embed="rId4"/>
          <a:stretch>
            <a:fillRect/>
          </a:stretch>
        </p:blipFill>
        <p:spPr>
          <a:xfrm>
            <a:off x="7107770" y="712132"/>
            <a:ext cx="3513864" cy="3330950"/>
          </a:xfrm>
          <a:prstGeom prst="rect">
            <a:avLst/>
          </a:prstGeom>
        </p:spPr>
      </p:pic>
    </p:spTree>
    <p:extLst>
      <p:ext uri="{BB962C8B-B14F-4D97-AF65-F5344CB8AC3E}">
        <p14:creationId xmlns:p14="http://schemas.microsoft.com/office/powerpoint/2010/main" val="202237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D7453-E359-3A34-A5EE-736C613536C8}"/>
              </a:ext>
            </a:extLst>
          </p:cNvPr>
          <p:cNvPicPr>
            <a:picLocks noChangeAspect="1"/>
          </p:cNvPicPr>
          <p:nvPr/>
        </p:nvPicPr>
        <p:blipFill>
          <a:blip r:embed="rId2"/>
          <a:stretch>
            <a:fillRect/>
          </a:stretch>
        </p:blipFill>
        <p:spPr>
          <a:xfrm>
            <a:off x="3881717" y="263605"/>
            <a:ext cx="3053952" cy="6075587"/>
          </a:xfrm>
          <a:prstGeom prst="rect">
            <a:avLst/>
          </a:prstGeom>
        </p:spPr>
      </p:pic>
    </p:spTree>
    <p:extLst>
      <p:ext uri="{BB962C8B-B14F-4D97-AF65-F5344CB8AC3E}">
        <p14:creationId xmlns:p14="http://schemas.microsoft.com/office/powerpoint/2010/main" val="320717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7EC0E-F141-C6FF-E2CC-1918669090B2}"/>
              </a:ext>
            </a:extLst>
          </p:cNvPr>
          <p:cNvSpPr>
            <a:spLocks noGrp="1"/>
          </p:cNvSpPr>
          <p:nvPr>
            <p:ph idx="1"/>
          </p:nvPr>
        </p:nvSpPr>
        <p:spPr>
          <a:xfrm>
            <a:off x="271835" y="143436"/>
            <a:ext cx="11445035" cy="5567082"/>
          </a:xfrm>
          <a:solidFill>
            <a:schemeClr val="tx1"/>
          </a:solidFill>
        </p:spPr>
        <p:txBody>
          <a:bodyPr>
            <a:noAutofit/>
          </a:bodyPr>
          <a:lstStyle/>
          <a:p>
            <a:r>
              <a:rPr lang="en-US" sz="2400" b="1" dirty="0"/>
              <a:t>Fifth, the widespread, sudden, and dramatic change in the lives and religious practice of devoted Jews who kept the Mosaic Law for centuries. In other words, how do fervent religious Jews suddenly shift from Saturday to Sunday worship, and from abstaining from unclean foods to eating pork with gentiles? </a:t>
            </a:r>
          </a:p>
          <a:p>
            <a:r>
              <a:rPr lang="en-US" sz="2400" b="1" dirty="0"/>
              <a:t>What possibly could transform a group of disappointed and afraid disciples who were devastated at the crucifixion, in hiding for fear of death, and contemplating a rapid escape and/or abandonment of their calling, and return to their former activities, into the most prolific missionary movement of all time? </a:t>
            </a:r>
          </a:p>
          <a:p>
            <a:r>
              <a:rPr lang="en-US" sz="2400" b="1" dirty="0"/>
              <a:t>The resurrection would have the power to do just that, and provide the crowning proof that Jesus was indeed the Son of God (Rom. 1:4). </a:t>
            </a:r>
          </a:p>
        </p:txBody>
      </p:sp>
    </p:spTree>
    <p:extLst>
      <p:ext uri="{BB962C8B-B14F-4D97-AF65-F5344CB8AC3E}">
        <p14:creationId xmlns:p14="http://schemas.microsoft.com/office/powerpoint/2010/main" val="28277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865F4-6CE4-F188-825E-763A950EA534}"/>
              </a:ext>
            </a:extLst>
          </p:cNvPr>
          <p:cNvPicPr>
            <a:picLocks noChangeAspect="1"/>
          </p:cNvPicPr>
          <p:nvPr/>
        </p:nvPicPr>
        <p:blipFill>
          <a:blip r:embed="rId2"/>
          <a:stretch>
            <a:fillRect/>
          </a:stretch>
        </p:blipFill>
        <p:spPr>
          <a:xfrm>
            <a:off x="451248" y="586560"/>
            <a:ext cx="3564940" cy="5149358"/>
          </a:xfrm>
          <a:prstGeom prst="rect">
            <a:avLst/>
          </a:prstGeom>
        </p:spPr>
      </p:pic>
      <p:pic>
        <p:nvPicPr>
          <p:cNvPr id="5" name="Picture 4">
            <a:extLst>
              <a:ext uri="{FF2B5EF4-FFF2-40B4-BE49-F238E27FC236}">
                <a16:creationId xmlns:a16="http://schemas.microsoft.com/office/drawing/2014/main" id="{07677A08-C0DB-6CA0-0EBF-989F6F41DA4F}"/>
              </a:ext>
            </a:extLst>
          </p:cNvPr>
          <p:cNvPicPr>
            <a:picLocks noChangeAspect="1"/>
          </p:cNvPicPr>
          <p:nvPr/>
        </p:nvPicPr>
        <p:blipFill>
          <a:blip r:embed="rId3"/>
          <a:stretch>
            <a:fillRect/>
          </a:stretch>
        </p:blipFill>
        <p:spPr>
          <a:xfrm>
            <a:off x="4774480" y="854320"/>
            <a:ext cx="3278483" cy="5149357"/>
          </a:xfrm>
          <a:prstGeom prst="rect">
            <a:avLst/>
          </a:prstGeom>
        </p:spPr>
      </p:pic>
      <p:pic>
        <p:nvPicPr>
          <p:cNvPr id="7" name="Picture 6">
            <a:extLst>
              <a:ext uri="{FF2B5EF4-FFF2-40B4-BE49-F238E27FC236}">
                <a16:creationId xmlns:a16="http://schemas.microsoft.com/office/drawing/2014/main" id="{D542F8AF-7394-45F7-9677-3DB236C2A9C9}"/>
              </a:ext>
            </a:extLst>
          </p:cNvPr>
          <p:cNvPicPr>
            <a:picLocks noChangeAspect="1"/>
          </p:cNvPicPr>
          <p:nvPr/>
        </p:nvPicPr>
        <p:blipFill>
          <a:blip r:embed="rId4"/>
          <a:stretch>
            <a:fillRect/>
          </a:stretch>
        </p:blipFill>
        <p:spPr>
          <a:xfrm>
            <a:off x="8354529" y="1527501"/>
            <a:ext cx="3681585" cy="2403521"/>
          </a:xfrm>
          <a:prstGeom prst="rect">
            <a:avLst/>
          </a:prstGeom>
        </p:spPr>
      </p:pic>
    </p:spTree>
    <p:extLst>
      <p:ext uri="{BB962C8B-B14F-4D97-AF65-F5344CB8AC3E}">
        <p14:creationId xmlns:p14="http://schemas.microsoft.com/office/powerpoint/2010/main" val="161327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73EEE-C74B-A08B-D094-49710E49DBD0}"/>
              </a:ext>
            </a:extLst>
          </p:cNvPr>
          <p:cNvSpPr>
            <a:spLocks noGrp="1"/>
          </p:cNvSpPr>
          <p:nvPr>
            <p:ph idx="1"/>
          </p:nvPr>
        </p:nvSpPr>
        <p:spPr>
          <a:xfrm>
            <a:off x="658906" y="400237"/>
            <a:ext cx="10515600" cy="6161928"/>
          </a:xfrm>
          <a:solidFill>
            <a:schemeClr val="tx1"/>
          </a:solidFill>
        </p:spPr>
        <p:txBody>
          <a:bodyPr>
            <a:normAutofit/>
          </a:bodyPr>
          <a:lstStyle/>
          <a:p>
            <a:r>
              <a:rPr lang="en-US" dirty="0"/>
              <a:t>Finally, the presence of counter-productive features within the gospel accounts of the death and resurrection of Christ further demonstrates its reliable history. For example, the gospels reveal Christ’s humiliating trial, shameful death at the hands of his persecutors, Christ appears powerless to effect change, disciples are hiding in fear and appear cowardice, lack of strength to carry his own cross, those closest to Jesus betray and deny Him, the disciples are slow in understanding, the disciples do not believe, after rising from the dead Jesus appears first to women who have little legal standing and credibility in the eyes of their culture and law. </a:t>
            </a:r>
          </a:p>
          <a:p>
            <a:r>
              <a:rPr lang="en-US" dirty="0"/>
              <a:t>According to historians, these crucial features reveal that the writers of the New Testament were more interested in reporting accurate history than deceiving their readers by writing a flawless account of Christ and His followers. We have seen that we have good reason to believe the resurrection of Christ is a historical event. Attempts to explain the resurrection away fails to account for all the data and leave irreconcilable flaws in their argument. </a:t>
            </a:r>
          </a:p>
        </p:txBody>
      </p:sp>
    </p:spTree>
    <p:extLst>
      <p:ext uri="{BB962C8B-B14F-4D97-AF65-F5344CB8AC3E}">
        <p14:creationId xmlns:p14="http://schemas.microsoft.com/office/powerpoint/2010/main" val="315982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EE807F-D5B0-8D68-922F-280B978F54F4}"/>
              </a:ext>
            </a:extLst>
          </p:cNvPr>
          <p:cNvPicPr>
            <a:picLocks noChangeAspect="1"/>
          </p:cNvPicPr>
          <p:nvPr/>
        </p:nvPicPr>
        <p:blipFill>
          <a:blip r:embed="rId2"/>
          <a:stretch>
            <a:fillRect/>
          </a:stretch>
        </p:blipFill>
        <p:spPr>
          <a:xfrm>
            <a:off x="0" y="679887"/>
            <a:ext cx="3078415" cy="2135029"/>
          </a:xfrm>
          <a:prstGeom prst="rect">
            <a:avLst/>
          </a:prstGeom>
        </p:spPr>
      </p:pic>
      <p:grpSp>
        <p:nvGrpSpPr>
          <p:cNvPr id="12" name="Group 11">
            <a:extLst>
              <a:ext uri="{FF2B5EF4-FFF2-40B4-BE49-F238E27FC236}">
                <a16:creationId xmlns:a16="http://schemas.microsoft.com/office/drawing/2014/main" id="{F5AC81E4-1D58-6888-1E43-2CB568B50CE6}"/>
              </a:ext>
            </a:extLst>
          </p:cNvPr>
          <p:cNvGrpSpPr/>
          <p:nvPr/>
        </p:nvGrpSpPr>
        <p:grpSpPr>
          <a:xfrm>
            <a:off x="3462489" y="165817"/>
            <a:ext cx="2972058" cy="7010882"/>
            <a:chOff x="3462489" y="165817"/>
            <a:chExt cx="2972058" cy="7010882"/>
          </a:xfrm>
        </p:grpSpPr>
        <p:pic>
          <p:nvPicPr>
            <p:cNvPr id="8" name="Picture 7">
              <a:extLst>
                <a:ext uri="{FF2B5EF4-FFF2-40B4-BE49-F238E27FC236}">
                  <a16:creationId xmlns:a16="http://schemas.microsoft.com/office/drawing/2014/main" id="{16A04066-4B79-A950-9A28-78E36100B87B}"/>
                </a:ext>
              </a:extLst>
            </p:cNvPr>
            <p:cNvPicPr>
              <a:picLocks noChangeAspect="1"/>
            </p:cNvPicPr>
            <p:nvPr/>
          </p:nvPicPr>
          <p:blipFill>
            <a:blip r:embed="rId3"/>
            <a:stretch>
              <a:fillRect/>
            </a:stretch>
          </p:blipFill>
          <p:spPr>
            <a:xfrm>
              <a:off x="3462489" y="165817"/>
              <a:ext cx="2972058" cy="5845047"/>
            </a:xfrm>
            <a:prstGeom prst="rect">
              <a:avLst/>
            </a:prstGeom>
          </p:spPr>
        </p:pic>
        <p:pic>
          <p:nvPicPr>
            <p:cNvPr id="11" name="Picture 10">
              <a:extLst>
                <a:ext uri="{FF2B5EF4-FFF2-40B4-BE49-F238E27FC236}">
                  <a16:creationId xmlns:a16="http://schemas.microsoft.com/office/drawing/2014/main" id="{0F076FB9-01F7-960F-16B9-1954E84D5B3A}"/>
                </a:ext>
              </a:extLst>
            </p:cNvPr>
            <p:cNvPicPr>
              <a:picLocks noChangeAspect="1"/>
            </p:cNvPicPr>
            <p:nvPr/>
          </p:nvPicPr>
          <p:blipFill>
            <a:blip r:embed="rId4"/>
            <a:stretch>
              <a:fillRect/>
            </a:stretch>
          </p:blipFill>
          <p:spPr>
            <a:xfrm>
              <a:off x="3462489" y="6010864"/>
              <a:ext cx="2972058" cy="1165835"/>
            </a:xfrm>
            <a:prstGeom prst="rect">
              <a:avLst/>
            </a:prstGeom>
          </p:spPr>
        </p:pic>
      </p:grpSp>
      <p:pic>
        <p:nvPicPr>
          <p:cNvPr id="14" name="Picture 13">
            <a:extLst>
              <a:ext uri="{FF2B5EF4-FFF2-40B4-BE49-F238E27FC236}">
                <a16:creationId xmlns:a16="http://schemas.microsoft.com/office/drawing/2014/main" id="{B9F2D65B-586A-ABA2-A760-A4FCAAB1FE62}"/>
              </a:ext>
            </a:extLst>
          </p:cNvPr>
          <p:cNvPicPr>
            <a:picLocks noChangeAspect="1"/>
          </p:cNvPicPr>
          <p:nvPr/>
        </p:nvPicPr>
        <p:blipFill>
          <a:blip r:embed="rId5"/>
          <a:stretch>
            <a:fillRect/>
          </a:stretch>
        </p:blipFill>
        <p:spPr>
          <a:xfrm>
            <a:off x="7951117" y="165817"/>
            <a:ext cx="3218906" cy="6529542"/>
          </a:xfrm>
          <a:prstGeom prst="rect">
            <a:avLst/>
          </a:prstGeom>
        </p:spPr>
      </p:pic>
    </p:spTree>
    <p:extLst>
      <p:ext uri="{BB962C8B-B14F-4D97-AF65-F5344CB8AC3E}">
        <p14:creationId xmlns:p14="http://schemas.microsoft.com/office/powerpoint/2010/main" val="299590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1A0D1-942D-3944-5F27-1A0948EA9A39}"/>
              </a:ext>
            </a:extLst>
          </p:cNvPr>
          <p:cNvSpPr>
            <a:spLocks noGrp="1"/>
          </p:cNvSpPr>
          <p:nvPr>
            <p:ph idx="1"/>
          </p:nvPr>
        </p:nvSpPr>
        <p:spPr>
          <a:xfrm>
            <a:off x="685801" y="1171202"/>
            <a:ext cx="10515600" cy="4655857"/>
          </a:xfrm>
          <a:solidFill>
            <a:schemeClr val="tx1"/>
          </a:solidFill>
        </p:spPr>
        <p:txBody>
          <a:bodyPr>
            <a:normAutofit lnSpcReduction="10000"/>
          </a:bodyPr>
          <a:lstStyle/>
          <a:p>
            <a:pPr marL="0" indent="0" algn="just">
              <a:buNone/>
            </a:pPr>
            <a:r>
              <a:rPr lang="en-US" dirty="0">
                <a:solidFill>
                  <a:schemeClr val="bg1"/>
                </a:solidFill>
              </a:rPr>
              <a:t>First, the New Testament stands the most reliable source of information on the resurrection from any book in the ancient world.</a:t>
            </a:r>
          </a:p>
          <a:p>
            <a:pPr marL="0" indent="0" algn="just">
              <a:buNone/>
            </a:pPr>
            <a:r>
              <a:rPr lang="en-US" dirty="0">
                <a:solidFill>
                  <a:schemeClr val="bg1"/>
                </a:solidFill>
              </a:rPr>
              <a:t> The New Testament contains the most manuscript attestation to the history it records (28,000+ copies in various languages, over 5,800 of these are in the Greek language), </a:t>
            </a:r>
          </a:p>
          <a:p>
            <a:pPr marL="0" indent="0" algn="just">
              <a:buNone/>
            </a:pPr>
            <a:endParaRPr lang="en-US" dirty="0">
              <a:solidFill>
                <a:schemeClr val="bg1"/>
              </a:solidFill>
            </a:endParaRPr>
          </a:p>
          <a:p>
            <a:pPr marL="0" indent="0" algn="just">
              <a:buNone/>
            </a:pPr>
            <a:r>
              <a:rPr lang="en-US" dirty="0">
                <a:solidFill>
                  <a:schemeClr val="bg1"/>
                </a:solidFill>
              </a:rPr>
              <a:t>The earliest records of the resurrection were written down close to the actual event and the Bible is the most accurately copied manuscripts of any book from the ancient world (99.9% copy accuracy). The early dates and sheer manuscript quantity prohibits myth, distortion and embellishment to filter into the history recorded in the New Testament text. </a:t>
            </a:r>
          </a:p>
          <a:p>
            <a:pPr marL="0" indent="0" algn="just">
              <a:buNone/>
            </a:pPr>
            <a:r>
              <a:rPr lang="en-US" dirty="0">
                <a:solidFill>
                  <a:schemeClr val="bg1"/>
                </a:solidFill>
              </a:rPr>
              <a:t>The Bible is reliable and written sources outside the Bible confirm many of the same claims the Bible makes</a:t>
            </a:r>
          </a:p>
          <a:p>
            <a:pPr marL="0" indent="0" algn="just">
              <a:buNone/>
            </a:pPr>
            <a:endParaRPr lang="en-US" dirty="0">
              <a:solidFill>
                <a:schemeClr val="bg1"/>
              </a:solidFill>
            </a:endParaRPr>
          </a:p>
        </p:txBody>
      </p:sp>
    </p:spTree>
    <p:extLst>
      <p:ext uri="{BB962C8B-B14F-4D97-AF65-F5344CB8AC3E}">
        <p14:creationId xmlns:p14="http://schemas.microsoft.com/office/powerpoint/2010/main" val="401786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C28EB-AFCD-F94F-03DF-DB34A7430E53}"/>
              </a:ext>
            </a:extLst>
          </p:cNvPr>
          <p:cNvSpPr>
            <a:spLocks noGrp="1"/>
          </p:cNvSpPr>
          <p:nvPr>
            <p:ph idx="1"/>
          </p:nvPr>
        </p:nvSpPr>
        <p:spPr>
          <a:xfrm>
            <a:off x="107457" y="788894"/>
            <a:ext cx="9735790" cy="3630706"/>
          </a:xfrm>
          <a:solidFill>
            <a:schemeClr val="tx1"/>
          </a:solidFill>
        </p:spPr>
        <p:txBody>
          <a:bodyPr>
            <a:normAutofit/>
          </a:bodyPr>
          <a:lstStyle/>
          <a:p>
            <a:pPr marL="0" indent="0">
              <a:buNone/>
            </a:pPr>
            <a:r>
              <a:rPr lang="en-US" dirty="0"/>
              <a:t>We would expect great things in history to follow if Jesus rose </a:t>
            </a:r>
          </a:p>
          <a:p>
            <a:pPr marL="0" indent="0">
              <a:buNone/>
            </a:pPr>
            <a:r>
              <a:rPr lang="en-US" dirty="0"/>
              <a:t>from the dead. </a:t>
            </a:r>
          </a:p>
          <a:p>
            <a:pPr marL="0" indent="0">
              <a:buNone/>
            </a:pPr>
            <a:r>
              <a:rPr lang="en-US" dirty="0"/>
              <a:t>When we look at history, we see the Roman empire converting </a:t>
            </a:r>
          </a:p>
          <a:p>
            <a:pPr marL="0" indent="0">
              <a:buNone/>
            </a:pPr>
            <a:r>
              <a:rPr lang="en-US" dirty="0"/>
              <a:t>to Christianity without the use of force, the rise of great literature,</a:t>
            </a:r>
          </a:p>
          <a:p>
            <a:pPr marL="0" indent="0">
              <a:buNone/>
            </a:pPr>
            <a:r>
              <a:rPr lang="en-US" dirty="0"/>
              <a:t> science, art, music, great universities, and many other areas that were started to glorify the risen Jesus. </a:t>
            </a:r>
          </a:p>
          <a:p>
            <a:pPr marL="0" indent="0">
              <a:buNone/>
            </a:pPr>
            <a:r>
              <a:rPr lang="en-US" dirty="0"/>
              <a:t>This helped to transform the world to the modern era. </a:t>
            </a:r>
          </a:p>
        </p:txBody>
      </p:sp>
      <p:pic>
        <p:nvPicPr>
          <p:cNvPr id="5" name="Picture 4">
            <a:extLst>
              <a:ext uri="{FF2B5EF4-FFF2-40B4-BE49-F238E27FC236}">
                <a16:creationId xmlns:a16="http://schemas.microsoft.com/office/drawing/2014/main" id="{E143E6CD-5BCA-9548-8917-5DA28BD280DE}"/>
              </a:ext>
            </a:extLst>
          </p:cNvPr>
          <p:cNvPicPr>
            <a:picLocks noChangeAspect="1"/>
          </p:cNvPicPr>
          <p:nvPr/>
        </p:nvPicPr>
        <p:blipFill>
          <a:blip r:embed="rId2"/>
          <a:stretch>
            <a:fillRect/>
          </a:stretch>
        </p:blipFill>
        <p:spPr>
          <a:xfrm>
            <a:off x="9258046" y="772747"/>
            <a:ext cx="2933954" cy="5296359"/>
          </a:xfrm>
          <a:prstGeom prst="rect">
            <a:avLst/>
          </a:prstGeom>
        </p:spPr>
      </p:pic>
    </p:spTree>
    <p:extLst>
      <p:ext uri="{BB962C8B-B14F-4D97-AF65-F5344CB8AC3E}">
        <p14:creationId xmlns:p14="http://schemas.microsoft.com/office/powerpoint/2010/main" val="328273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2887F-0DC0-8C02-B5CD-4C585B14F158}"/>
              </a:ext>
            </a:extLst>
          </p:cNvPr>
          <p:cNvPicPr>
            <a:picLocks noChangeAspect="1"/>
          </p:cNvPicPr>
          <p:nvPr/>
        </p:nvPicPr>
        <p:blipFill>
          <a:blip r:embed="rId2"/>
          <a:stretch>
            <a:fillRect/>
          </a:stretch>
        </p:blipFill>
        <p:spPr>
          <a:xfrm>
            <a:off x="877522" y="472706"/>
            <a:ext cx="2834886" cy="4191363"/>
          </a:xfrm>
          <a:prstGeom prst="rect">
            <a:avLst/>
          </a:prstGeom>
        </p:spPr>
      </p:pic>
      <p:grpSp>
        <p:nvGrpSpPr>
          <p:cNvPr id="4" name="Group 3">
            <a:extLst>
              <a:ext uri="{FF2B5EF4-FFF2-40B4-BE49-F238E27FC236}">
                <a16:creationId xmlns:a16="http://schemas.microsoft.com/office/drawing/2014/main" id="{7BC6473E-169C-0710-8D0C-5B16A4814447}"/>
              </a:ext>
            </a:extLst>
          </p:cNvPr>
          <p:cNvGrpSpPr/>
          <p:nvPr/>
        </p:nvGrpSpPr>
        <p:grpSpPr>
          <a:xfrm>
            <a:off x="6772017" y="259738"/>
            <a:ext cx="3160877" cy="6338523"/>
            <a:chOff x="6772017" y="259738"/>
            <a:chExt cx="3160877" cy="6338523"/>
          </a:xfrm>
        </p:grpSpPr>
        <p:pic>
          <p:nvPicPr>
            <p:cNvPr id="7" name="Picture 6">
              <a:extLst>
                <a:ext uri="{FF2B5EF4-FFF2-40B4-BE49-F238E27FC236}">
                  <a16:creationId xmlns:a16="http://schemas.microsoft.com/office/drawing/2014/main" id="{CD3D5848-3603-7F02-DCE7-5B1E68A8AEFA}"/>
                </a:ext>
              </a:extLst>
            </p:cNvPr>
            <p:cNvPicPr>
              <a:picLocks noChangeAspect="1"/>
            </p:cNvPicPr>
            <p:nvPr/>
          </p:nvPicPr>
          <p:blipFill>
            <a:blip r:embed="rId3"/>
            <a:stretch>
              <a:fillRect/>
            </a:stretch>
          </p:blipFill>
          <p:spPr>
            <a:xfrm>
              <a:off x="6772017" y="259739"/>
              <a:ext cx="3160877" cy="6338522"/>
            </a:xfrm>
            <a:prstGeom prst="rect">
              <a:avLst/>
            </a:prstGeom>
          </p:spPr>
        </p:pic>
        <p:pic>
          <p:nvPicPr>
            <p:cNvPr id="3" name="Picture 2">
              <a:extLst>
                <a:ext uri="{FF2B5EF4-FFF2-40B4-BE49-F238E27FC236}">
                  <a16:creationId xmlns:a16="http://schemas.microsoft.com/office/drawing/2014/main" id="{0605A925-3CD1-399A-2D60-67FA6089EDF0}"/>
                </a:ext>
              </a:extLst>
            </p:cNvPr>
            <p:cNvPicPr>
              <a:picLocks noChangeAspect="1"/>
            </p:cNvPicPr>
            <p:nvPr/>
          </p:nvPicPr>
          <p:blipFill>
            <a:blip r:embed="rId4"/>
            <a:stretch>
              <a:fillRect/>
            </a:stretch>
          </p:blipFill>
          <p:spPr>
            <a:xfrm>
              <a:off x="6772017" y="259738"/>
              <a:ext cx="3160876" cy="4758401"/>
            </a:xfrm>
            <a:prstGeom prst="rect">
              <a:avLst/>
            </a:prstGeom>
          </p:spPr>
        </p:pic>
      </p:grpSp>
    </p:spTree>
    <p:extLst>
      <p:ext uri="{BB962C8B-B14F-4D97-AF65-F5344CB8AC3E}">
        <p14:creationId xmlns:p14="http://schemas.microsoft.com/office/powerpoint/2010/main" val="399750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3E8C13-791A-0F6B-23DB-3860E4F8420B}"/>
              </a:ext>
            </a:extLst>
          </p:cNvPr>
          <p:cNvSpPr txBox="1"/>
          <p:nvPr/>
        </p:nvSpPr>
        <p:spPr>
          <a:xfrm>
            <a:off x="206188" y="575511"/>
            <a:ext cx="11568953" cy="923330"/>
          </a:xfrm>
          <a:prstGeom prst="rect">
            <a:avLst/>
          </a:prstGeom>
          <a:noFill/>
        </p:spPr>
        <p:txBody>
          <a:bodyPr wrap="square">
            <a:spAutoFit/>
          </a:bodyPr>
          <a:lstStyle/>
          <a:p>
            <a:r>
              <a:rPr lang="en-US" b="0" i="0" dirty="0">
                <a:solidFill>
                  <a:srgbClr val="646464"/>
                </a:solidFill>
                <a:effectLst/>
                <a:highlight>
                  <a:srgbClr val="FFFFFF"/>
                </a:highlight>
                <a:latin typeface="Work Sans" pitchFamily="2" charset="0"/>
              </a:rPr>
              <a:t>Thomas wanted to touch Jesus hands and place his fingers in the holes on Jesus before he would believe. Jesus spoke to Thomas after the resurrection and said: “Because you have </a:t>
            </a:r>
            <a:r>
              <a:rPr lang="en-US" b="0" i="1" dirty="0">
                <a:solidFill>
                  <a:srgbClr val="646464"/>
                </a:solidFill>
                <a:effectLst/>
                <a:highlight>
                  <a:srgbClr val="FFFFFF"/>
                </a:highlight>
                <a:latin typeface="Work Sans" pitchFamily="2" charset="0"/>
              </a:rPr>
              <a:t>seen</a:t>
            </a:r>
            <a:r>
              <a:rPr lang="en-US" b="0" i="0" dirty="0">
                <a:solidFill>
                  <a:srgbClr val="646464"/>
                </a:solidFill>
                <a:effectLst/>
                <a:highlight>
                  <a:srgbClr val="FFFFFF"/>
                </a:highlight>
                <a:latin typeface="Work Sans" pitchFamily="2" charset="0"/>
              </a:rPr>
              <a:t> Me, have you believed? Blessed are they who </a:t>
            </a:r>
            <a:r>
              <a:rPr lang="en-US" b="0" i="1" dirty="0">
                <a:solidFill>
                  <a:srgbClr val="646464"/>
                </a:solidFill>
                <a:effectLst/>
                <a:highlight>
                  <a:srgbClr val="FFFFFF"/>
                </a:highlight>
                <a:latin typeface="Work Sans" pitchFamily="2" charset="0"/>
              </a:rPr>
              <a:t>did not see</a:t>
            </a:r>
            <a:r>
              <a:rPr lang="en-US" b="0" i="0" dirty="0">
                <a:solidFill>
                  <a:srgbClr val="646464"/>
                </a:solidFill>
                <a:effectLst/>
                <a:highlight>
                  <a:srgbClr val="FFFFFF"/>
                </a:highlight>
                <a:latin typeface="Work Sans" pitchFamily="2" charset="0"/>
              </a:rPr>
              <a:t>, and yet believed” (</a:t>
            </a:r>
            <a:r>
              <a:rPr lang="en-US" b="0" i="0" u="none" strike="noStrike" dirty="0">
                <a:solidFill>
                  <a:srgbClr val="A01723"/>
                </a:solidFill>
                <a:effectLst/>
                <a:highlight>
                  <a:srgbClr val="FFFFFF"/>
                </a:highlight>
                <a:latin typeface="Work Sans" pitchFamily="2" charset="0"/>
                <a:hlinkClick r:id="rId2"/>
              </a:rPr>
              <a:t>John 20:29</a:t>
            </a:r>
            <a:r>
              <a:rPr lang="en-US" b="0" i="0" dirty="0">
                <a:solidFill>
                  <a:srgbClr val="646464"/>
                </a:solidFill>
                <a:effectLst/>
                <a:highlight>
                  <a:srgbClr val="FFFFFF"/>
                </a:highlight>
                <a:latin typeface="Work Sans" pitchFamily="2" charset="0"/>
              </a:rPr>
              <a:t>).</a:t>
            </a:r>
            <a:endParaRPr lang="en-US" dirty="0"/>
          </a:p>
        </p:txBody>
      </p:sp>
      <p:sp>
        <p:nvSpPr>
          <p:cNvPr id="7" name="TextBox 6">
            <a:extLst>
              <a:ext uri="{FF2B5EF4-FFF2-40B4-BE49-F238E27FC236}">
                <a16:creationId xmlns:a16="http://schemas.microsoft.com/office/drawing/2014/main" id="{383F6D7F-86D4-49F6-1718-20C0FFF07417}"/>
              </a:ext>
            </a:extLst>
          </p:cNvPr>
          <p:cNvSpPr txBox="1"/>
          <p:nvPr/>
        </p:nvSpPr>
        <p:spPr>
          <a:xfrm>
            <a:off x="85162" y="2313848"/>
            <a:ext cx="10744200" cy="923330"/>
          </a:xfrm>
          <a:prstGeom prst="rect">
            <a:avLst/>
          </a:prstGeom>
          <a:noFill/>
        </p:spPr>
        <p:txBody>
          <a:bodyPr wrap="square">
            <a:spAutoFit/>
          </a:bodyPr>
          <a:lstStyle/>
          <a:p>
            <a:r>
              <a:rPr lang="en-US" b="0" i="0" dirty="0">
                <a:solidFill>
                  <a:srgbClr val="444444"/>
                </a:solidFill>
                <a:effectLst/>
                <a:highlight>
                  <a:srgbClr val="F9F9F9"/>
                </a:highlight>
                <a:latin typeface="Spectral"/>
              </a:rPr>
              <a:t>In the next verse, John writes “Therefore many other signs Jesus also performed in the presence of the disciples, which are not written in this book; but these have been written </a:t>
            </a:r>
            <a:r>
              <a:rPr lang="en-US" b="0" i="1" dirty="0">
                <a:solidFill>
                  <a:srgbClr val="444444"/>
                </a:solidFill>
                <a:effectLst/>
                <a:highlight>
                  <a:srgbClr val="F9F9F9"/>
                </a:highlight>
                <a:latin typeface="Spectral"/>
              </a:rPr>
              <a:t>so that you may believe</a:t>
            </a:r>
            <a:r>
              <a:rPr lang="en-US" b="0" i="0" dirty="0">
                <a:solidFill>
                  <a:srgbClr val="444444"/>
                </a:solidFill>
                <a:effectLst/>
                <a:highlight>
                  <a:srgbClr val="F9F9F9"/>
                </a:highlight>
                <a:latin typeface="Spectral"/>
              </a:rPr>
              <a:t> that Jesus is the Christ, the son of God; and that believing you may have life in His name.” (John 20:30-31)</a:t>
            </a:r>
            <a:endParaRPr lang="en-US" dirty="0"/>
          </a:p>
        </p:txBody>
      </p:sp>
      <p:sp>
        <p:nvSpPr>
          <p:cNvPr id="9" name="TextBox 8">
            <a:extLst>
              <a:ext uri="{FF2B5EF4-FFF2-40B4-BE49-F238E27FC236}">
                <a16:creationId xmlns:a16="http://schemas.microsoft.com/office/drawing/2014/main" id="{B652A71E-4EE7-4E7F-D0EF-38EE4FA3FB61}"/>
              </a:ext>
            </a:extLst>
          </p:cNvPr>
          <p:cNvSpPr txBox="1"/>
          <p:nvPr/>
        </p:nvSpPr>
        <p:spPr>
          <a:xfrm>
            <a:off x="2575112" y="1802039"/>
            <a:ext cx="6104964" cy="369332"/>
          </a:xfrm>
          <a:prstGeom prst="rect">
            <a:avLst/>
          </a:prstGeom>
          <a:noFill/>
        </p:spPr>
        <p:txBody>
          <a:bodyPr wrap="square">
            <a:spAutoFit/>
          </a:bodyPr>
          <a:lstStyle/>
          <a:p>
            <a:r>
              <a:rPr lang="en-US" dirty="0">
                <a:solidFill>
                  <a:srgbClr val="646464"/>
                </a:solidFill>
                <a:highlight>
                  <a:srgbClr val="FFFFFF"/>
                </a:highlight>
                <a:latin typeface="Work Sans" pitchFamily="2" charset="0"/>
              </a:rPr>
              <a:t>W</a:t>
            </a:r>
            <a:r>
              <a:rPr lang="en-US" b="0" i="0" dirty="0">
                <a:solidFill>
                  <a:srgbClr val="646464"/>
                </a:solidFill>
                <a:effectLst/>
                <a:highlight>
                  <a:srgbClr val="FFFFFF"/>
                </a:highlight>
                <a:latin typeface="Work Sans" pitchFamily="2" charset="0"/>
              </a:rPr>
              <a:t>hy did Jesus say this to Thomas?</a:t>
            </a:r>
            <a:endParaRPr lang="en-US" dirty="0"/>
          </a:p>
        </p:txBody>
      </p:sp>
      <p:sp>
        <p:nvSpPr>
          <p:cNvPr id="11" name="TextBox 10">
            <a:extLst>
              <a:ext uri="{FF2B5EF4-FFF2-40B4-BE49-F238E27FC236}">
                <a16:creationId xmlns:a16="http://schemas.microsoft.com/office/drawing/2014/main" id="{B2B9CB65-3C90-7C2B-EA47-4E2D3937E80E}"/>
              </a:ext>
            </a:extLst>
          </p:cNvPr>
          <p:cNvSpPr txBox="1"/>
          <p:nvPr/>
        </p:nvSpPr>
        <p:spPr>
          <a:xfrm>
            <a:off x="103093" y="3470087"/>
            <a:ext cx="11568953" cy="923330"/>
          </a:xfrm>
          <a:prstGeom prst="rect">
            <a:avLst/>
          </a:prstGeom>
          <a:noFill/>
        </p:spPr>
        <p:txBody>
          <a:bodyPr wrap="square">
            <a:spAutoFit/>
          </a:bodyPr>
          <a:lstStyle/>
          <a:p>
            <a:r>
              <a:rPr lang="en-US" b="0" i="0" dirty="0">
                <a:solidFill>
                  <a:srgbClr val="3D3D3D"/>
                </a:solidFill>
                <a:effectLst/>
                <a:highlight>
                  <a:srgbClr val="FFFFFF"/>
                </a:highlight>
                <a:latin typeface="Georgia" panose="02040502050405020303" pitchFamily="18" charset="0"/>
              </a:rPr>
              <a:t>In Mark 16:14, Mark writes a similar account “Afterward He appeared to the eleven themselves as they were reclining </a:t>
            </a:r>
            <a:r>
              <a:rPr lang="en-US" b="0" i="1" dirty="0">
                <a:solidFill>
                  <a:srgbClr val="3D3D3D"/>
                </a:solidFill>
                <a:effectLst/>
                <a:highlight>
                  <a:srgbClr val="FFFFFF"/>
                </a:highlight>
                <a:latin typeface="Georgia" panose="02040502050405020303" pitchFamily="18" charset="0"/>
              </a:rPr>
              <a:t>at the table;</a:t>
            </a:r>
            <a:r>
              <a:rPr lang="en-US" b="0" i="0" dirty="0">
                <a:solidFill>
                  <a:srgbClr val="3D3D3D"/>
                </a:solidFill>
                <a:effectLst/>
                <a:highlight>
                  <a:srgbClr val="FFFFFF"/>
                </a:highlight>
                <a:latin typeface="Georgia" panose="02040502050405020303" pitchFamily="18" charset="0"/>
              </a:rPr>
              <a:t> and He reproached them for their unbelief and hardness of heart, because they had not believed those who had seen Him after He had risen.</a:t>
            </a:r>
            <a:endParaRPr lang="en-US" dirty="0"/>
          </a:p>
        </p:txBody>
      </p:sp>
      <p:sp>
        <p:nvSpPr>
          <p:cNvPr id="13" name="TextBox 12">
            <a:extLst>
              <a:ext uri="{FF2B5EF4-FFF2-40B4-BE49-F238E27FC236}">
                <a16:creationId xmlns:a16="http://schemas.microsoft.com/office/drawing/2014/main" id="{F06E4D35-5F06-5791-A0A9-784FFCC19D58}"/>
              </a:ext>
            </a:extLst>
          </p:cNvPr>
          <p:cNvSpPr txBox="1"/>
          <p:nvPr/>
        </p:nvSpPr>
        <p:spPr>
          <a:xfrm>
            <a:off x="85162" y="4678372"/>
            <a:ext cx="11658601" cy="646331"/>
          </a:xfrm>
          <a:prstGeom prst="rect">
            <a:avLst/>
          </a:prstGeom>
          <a:noFill/>
        </p:spPr>
        <p:txBody>
          <a:bodyPr wrap="square">
            <a:spAutoFit/>
          </a:bodyPr>
          <a:lstStyle/>
          <a:p>
            <a:r>
              <a:rPr lang="en-US" b="0" i="0" dirty="0">
                <a:solidFill>
                  <a:srgbClr val="646464"/>
                </a:solidFill>
                <a:effectLst/>
                <a:highlight>
                  <a:srgbClr val="FFFFFF"/>
                </a:highlight>
                <a:latin typeface="Work Sans" pitchFamily="2" charset="0"/>
              </a:rPr>
              <a:t>The answer is that Thomas’s demand that he first poke his fingers in Jesus’ wounds before believing was asking to much. His friends’ report should have been adequate evidence</a:t>
            </a:r>
            <a:endParaRPr lang="en-US" dirty="0"/>
          </a:p>
        </p:txBody>
      </p:sp>
      <p:sp>
        <p:nvSpPr>
          <p:cNvPr id="15" name="TextBox 14">
            <a:extLst>
              <a:ext uri="{FF2B5EF4-FFF2-40B4-BE49-F238E27FC236}">
                <a16:creationId xmlns:a16="http://schemas.microsoft.com/office/drawing/2014/main" id="{072AE563-C4CE-2D15-0045-E7796AD103F0}"/>
              </a:ext>
            </a:extLst>
          </p:cNvPr>
          <p:cNvSpPr txBox="1"/>
          <p:nvPr/>
        </p:nvSpPr>
        <p:spPr>
          <a:xfrm>
            <a:off x="0" y="5790522"/>
            <a:ext cx="11775141" cy="923330"/>
          </a:xfrm>
          <a:prstGeom prst="rect">
            <a:avLst/>
          </a:prstGeom>
          <a:noFill/>
        </p:spPr>
        <p:txBody>
          <a:bodyPr wrap="square">
            <a:spAutoFit/>
          </a:bodyPr>
          <a:lstStyle/>
          <a:p>
            <a:r>
              <a:rPr lang="en-US" b="0" i="0" dirty="0">
                <a:solidFill>
                  <a:srgbClr val="646464"/>
                </a:solidFill>
                <a:effectLst/>
                <a:highlight>
                  <a:srgbClr val="FFFFFF"/>
                </a:highlight>
                <a:latin typeface="Work Sans" pitchFamily="2" charset="0"/>
              </a:rPr>
              <a:t>While we’re here on earth, Paul says, we don’t </a:t>
            </a:r>
            <a:r>
              <a:rPr lang="en-US" b="0" i="1" dirty="0">
                <a:solidFill>
                  <a:srgbClr val="646464"/>
                </a:solidFill>
                <a:effectLst/>
                <a:highlight>
                  <a:srgbClr val="FFFFFF"/>
                </a:highlight>
                <a:latin typeface="Work Sans" pitchFamily="2" charset="0"/>
              </a:rPr>
              <a:t>see</a:t>
            </a:r>
            <a:r>
              <a:rPr lang="en-US" b="0" i="0" dirty="0">
                <a:solidFill>
                  <a:srgbClr val="646464"/>
                </a:solidFill>
                <a:effectLst/>
                <a:highlight>
                  <a:srgbClr val="FFFFFF"/>
                </a:highlight>
                <a:latin typeface="Work Sans" pitchFamily="2" charset="0"/>
              </a:rPr>
              <a:t> Jesus. Some people want to </a:t>
            </a:r>
            <a:r>
              <a:rPr lang="en-US" b="0" i="1" dirty="0">
                <a:solidFill>
                  <a:srgbClr val="646464"/>
                </a:solidFill>
                <a:effectLst/>
                <a:highlight>
                  <a:srgbClr val="FFFFFF"/>
                </a:highlight>
                <a:latin typeface="Work Sans" pitchFamily="2" charset="0"/>
              </a:rPr>
              <a:t>see</a:t>
            </a:r>
            <a:r>
              <a:rPr lang="en-US" b="0" i="0" dirty="0">
                <a:solidFill>
                  <a:srgbClr val="646464"/>
                </a:solidFill>
                <a:effectLst/>
                <a:highlight>
                  <a:srgbClr val="FFFFFF"/>
                </a:highlight>
                <a:latin typeface="Work Sans" pitchFamily="2" charset="0"/>
              </a:rPr>
              <a:t> the evidence and believe, and there are those who </a:t>
            </a:r>
            <a:r>
              <a:rPr lang="en-US" b="0" i="1" dirty="0">
                <a:solidFill>
                  <a:srgbClr val="646464"/>
                </a:solidFill>
                <a:effectLst/>
                <a:highlight>
                  <a:srgbClr val="FFFFFF"/>
                </a:highlight>
                <a:latin typeface="Work Sans" pitchFamily="2" charset="0"/>
              </a:rPr>
              <a:t>read</a:t>
            </a:r>
            <a:r>
              <a:rPr lang="en-US" b="0" i="0" dirty="0">
                <a:solidFill>
                  <a:srgbClr val="646464"/>
                </a:solidFill>
                <a:effectLst/>
                <a:highlight>
                  <a:srgbClr val="FFFFFF"/>
                </a:highlight>
                <a:latin typeface="Work Sans" pitchFamily="2" charset="0"/>
              </a:rPr>
              <a:t> the evidence and believe.” Why? Because what they </a:t>
            </a:r>
            <a:r>
              <a:rPr lang="en-US" b="0" i="1" dirty="0">
                <a:solidFill>
                  <a:srgbClr val="646464"/>
                </a:solidFill>
                <a:effectLst/>
                <a:highlight>
                  <a:srgbClr val="FFFFFF"/>
                </a:highlight>
                <a:latin typeface="Work Sans" pitchFamily="2" charset="0"/>
              </a:rPr>
              <a:t>read</a:t>
            </a:r>
            <a:r>
              <a:rPr lang="en-US" b="0" i="0" dirty="0">
                <a:solidFill>
                  <a:srgbClr val="646464"/>
                </a:solidFill>
                <a:effectLst/>
                <a:highlight>
                  <a:srgbClr val="FFFFFF"/>
                </a:highlight>
                <a:latin typeface="Work Sans" pitchFamily="2" charset="0"/>
              </a:rPr>
              <a:t> is a reliable record of what others actually </a:t>
            </a:r>
            <a:r>
              <a:rPr lang="en-US" b="0" i="1" dirty="0">
                <a:solidFill>
                  <a:srgbClr val="646464"/>
                </a:solidFill>
                <a:effectLst/>
                <a:highlight>
                  <a:srgbClr val="FFFFFF"/>
                </a:highlight>
                <a:latin typeface="Work Sans" pitchFamily="2" charset="0"/>
              </a:rPr>
              <a:t>saw</a:t>
            </a:r>
            <a:r>
              <a:rPr lang="en-US" b="0" i="0" dirty="0">
                <a:solidFill>
                  <a:srgbClr val="646464"/>
                </a:solidFill>
                <a:effectLst/>
                <a:highlight>
                  <a:srgbClr val="FFFFFF"/>
                </a:highlight>
                <a:latin typeface="Work Sans" pitchFamily="2" charset="0"/>
              </a:rPr>
              <a:t>.</a:t>
            </a:r>
            <a:endParaRPr lang="en-US" dirty="0"/>
          </a:p>
        </p:txBody>
      </p:sp>
    </p:spTree>
    <p:extLst>
      <p:ext uri="{BB962C8B-B14F-4D97-AF65-F5344CB8AC3E}">
        <p14:creationId xmlns:p14="http://schemas.microsoft.com/office/powerpoint/2010/main" val="266455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9C71AC-C44B-CACD-4F3D-F7ED62F6CB3B}"/>
              </a:ext>
            </a:extLst>
          </p:cNvPr>
          <p:cNvPicPr>
            <a:picLocks noChangeAspect="1"/>
          </p:cNvPicPr>
          <p:nvPr/>
        </p:nvPicPr>
        <p:blipFill>
          <a:blip r:embed="rId2"/>
          <a:stretch>
            <a:fillRect/>
          </a:stretch>
        </p:blipFill>
        <p:spPr>
          <a:xfrm>
            <a:off x="64213" y="5230904"/>
            <a:ext cx="2651990" cy="838273"/>
          </a:xfrm>
          <a:prstGeom prst="rect">
            <a:avLst/>
          </a:prstGeom>
        </p:spPr>
      </p:pic>
      <p:pic>
        <p:nvPicPr>
          <p:cNvPr id="9" name="Picture 8">
            <a:extLst>
              <a:ext uri="{FF2B5EF4-FFF2-40B4-BE49-F238E27FC236}">
                <a16:creationId xmlns:a16="http://schemas.microsoft.com/office/drawing/2014/main" id="{BB1067A6-7BB6-B304-B0EA-FCAD61BB013E}"/>
              </a:ext>
            </a:extLst>
          </p:cNvPr>
          <p:cNvPicPr>
            <a:picLocks noChangeAspect="1"/>
          </p:cNvPicPr>
          <p:nvPr/>
        </p:nvPicPr>
        <p:blipFill>
          <a:blip r:embed="rId3"/>
          <a:stretch>
            <a:fillRect/>
          </a:stretch>
        </p:blipFill>
        <p:spPr>
          <a:xfrm>
            <a:off x="3532195" y="1752598"/>
            <a:ext cx="3092721" cy="3964605"/>
          </a:xfrm>
          <a:prstGeom prst="rect">
            <a:avLst/>
          </a:prstGeom>
        </p:spPr>
      </p:pic>
      <p:pic>
        <p:nvPicPr>
          <p:cNvPr id="11" name="Picture 10">
            <a:extLst>
              <a:ext uri="{FF2B5EF4-FFF2-40B4-BE49-F238E27FC236}">
                <a16:creationId xmlns:a16="http://schemas.microsoft.com/office/drawing/2014/main" id="{FA00DB54-A382-F631-8293-95183365C07A}"/>
              </a:ext>
            </a:extLst>
          </p:cNvPr>
          <p:cNvPicPr>
            <a:picLocks noChangeAspect="1"/>
          </p:cNvPicPr>
          <p:nvPr/>
        </p:nvPicPr>
        <p:blipFill>
          <a:blip r:embed="rId4"/>
          <a:stretch>
            <a:fillRect/>
          </a:stretch>
        </p:blipFill>
        <p:spPr>
          <a:xfrm>
            <a:off x="7263760" y="1846005"/>
            <a:ext cx="3350452" cy="4392189"/>
          </a:xfrm>
          <a:prstGeom prst="rect">
            <a:avLst/>
          </a:prstGeom>
        </p:spPr>
      </p:pic>
      <p:pic>
        <p:nvPicPr>
          <p:cNvPr id="3" name="Picture 2">
            <a:extLst>
              <a:ext uri="{FF2B5EF4-FFF2-40B4-BE49-F238E27FC236}">
                <a16:creationId xmlns:a16="http://schemas.microsoft.com/office/drawing/2014/main" id="{ED992793-A4DB-5B46-CEFF-E46252986F90}"/>
              </a:ext>
            </a:extLst>
          </p:cNvPr>
          <p:cNvPicPr>
            <a:picLocks noChangeAspect="1"/>
          </p:cNvPicPr>
          <p:nvPr/>
        </p:nvPicPr>
        <p:blipFill>
          <a:blip r:embed="rId5"/>
          <a:stretch>
            <a:fillRect/>
          </a:stretch>
        </p:blipFill>
        <p:spPr>
          <a:xfrm>
            <a:off x="159320" y="555867"/>
            <a:ext cx="2796782" cy="3863675"/>
          </a:xfrm>
          <a:prstGeom prst="rect">
            <a:avLst/>
          </a:prstGeom>
        </p:spPr>
      </p:pic>
    </p:spTree>
    <p:extLst>
      <p:ext uri="{BB962C8B-B14F-4D97-AF65-F5344CB8AC3E}">
        <p14:creationId xmlns:p14="http://schemas.microsoft.com/office/powerpoint/2010/main" val="404915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18DE2-D55C-40F9-8CC0-0A6C2781FF38}"/>
              </a:ext>
            </a:extLst>
          </p:cNvPr>
          <p:cNvPicPr>
            <a:picLocks noChangeAspect="1"/>
          </p:cNvPicPr>
          <p:nvPr/>
        </p:nvPicPr>
        <p:blipFill>
          <a:blip r:embed="rId2"/>
          <a:stretch>
            <a:fillRect/>
          </a:stretch>
        </p:blipFill>
        <p:spPr>
          <a:xfrm>
            <a:off x="461112" y="807336"/>
            <a:ext cx="4078647" cy="3644037"/>
          </a:xfrm>
          <a:prstGeom prst="rect">
            <a:avLst/>
          </a:prstGeom>
        </p:spPr>
      </p:pic>
      <p:pic>
        <p:nvPicPr>
          <p:cNvPr id="9" name="Picture 8">
            <a:extLst>
              <a:ext uri="{FF2B5EF4-FFF2-40B4-BE49-F238E27FC236}">
                <a16:creationId xmlns:a16="http://schemas.microsoft.com/office/drawing/2014/main" id="{BEB2DAE2-B484-1A66-B461-A98C4B39B59B}"/>
              </a:ext>
            </a:extLst>
          </p:cNvPr>
          <p:cNvPicPr>
            <a:picLocks noChangeAspect="1"/>
          </p:cNvPicPr>
          <p:nvPr/>
        </p:nvPicPr>
        <p:blipFill>
          <a:blip r:embed="rId3"/>
          <a:stretch>
            <a:fillRect/>
          </a:stretch>
        </p:blipFill>
        <p:spPr>
          <a:xfrm>
            <a:off x="5870864" y="807336"/>
            <a:ext cx="4277184" cy="5530445"/>
          </a:xfrm>
          <a:prstGeom prst="rect">
            <a:avLst/>
          </a:prstGeom>
        </p:spPr>
      </p:pic>
    </p:spTree>
    <p:extLst>
      <p:ext uri="{BB962C8B-B14F-4D97-AF65-F5344CB8AC3E}">
        <p14:creationId xmlns:p14="http://schemas.microsoft.com/office/powerpoint/2010/main" val="1620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DDC2-8100-F48C-612C-E5363B0FF4A2}"/>
              </a:ext>
            </a:extLst>
          </p:cNvPr>
          <p:cNvSpPr txBox="1"/>
          <p:nvPr/>
        </p:nvSpPr>
        <p:spPr>
          <a:xfrm>
            <a:off x="2043953" y="1694329"/>
            <a:ext cx="5835252" cy="646331"/>
          </a:xfrm>
          <a:prstGeom prst="rect">
            <a:avLst/>
          </a:prstGeom>
          <a:solidFill>
            <a:schemeClr val="tx1"/>
          </a:solidFill>
        </p:spPr>
        <p:txBody>
          <a:bodyPr wrap="none" rtlCol="0">
            <a:spAutoFit/>
          </a:bodyPr>
          <a:lstStyle/>
          <a:p>
            <a:r>
              <a:rPr lang="en-US" sz="3600" dirty="0">
                <a:solidFill>
                  <a:schemeClr val="bg1"/>
                </a:solidFill>
              </a:rPr>
              <a:t>Lets look at the evidence</a:t>
            </a:r>
          </a:p>
        </p:txBody>
      </p:sp>
      <p:pic>
        <p:nvPicPr>
          <p:cNvPr id="5" name="Picture 4">
            <a:extLst>
              <a:ext uri="{FF2B5EF4-FFF2-40B4-BE49-F238E27FC236}">
                <a16:creationId xmlns:a16="http://schemas.microsoft.com/office/drawing/2014/main" id="{11339093-B062-F396-69CD-47CCBD198E96}"/>
              </a:ext>
            </a:extLst>
          </p:cNvPr>
          <p:cNvPicPr>
            <a:picLocks noChangeAspect="1"/>
          </p:cNvPicPr>
          <p:nvPr/>
        </p:nvPicPr>
        <p:blipFill>
          <a:blip r:embed="rId2"/>
          <a:stretch>
            <a:fillRect/>
          </a:stretch>
        </p:blipFill>
        <p:spPr>
          <a:xfrm>
            <a:off x="2123130" y="3158466"/>
            <a:ext cx="6124505" cy="1358875"/>
          </a:xfrm>
          <a:prstGeom prst="rect">
            <a:avLst/>
          </a:prstGeom>
        </p:spPr>
      </p:pic>
    </p:spTree>
    <p:extLst>
      <p:ext uri="{BB962C8B-B14F-4D97-AF65-F5344CB8AC3E}">
        <p14:creationId xmlns:p14="http://schemas.microsoft.com/office/powerpoint/2010/main" val="221650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7B845E-C4DF-A2E0-BBD8-37778B53379E}"/>
              </a:ext>
            </a:extLst>
          </p:cNvPr>
          <p:cNvSpPr txBox="1"/>
          <p:nvPr/>
        </p:nvSpPr>
        <p:spPr>
          <a:xfrm>
            <a:off x="174812" y="853079"/>
            <a:ext cx="11842376" cy="4985980"/>
          </a:xfrm>
          <a:prstGeom prst="rect">
            <a:avLst/>
          </a:prstGeom>
          <a:solidFill>
            <a:schemeClr val="tx1"/>
          </a:solidFill>
        </p:spPr>
        <p:txBody>
          <a:bodyPr wrap="square">
            <a:spAutoFit/>
          </a:bodyPr>
          <a:lstStyle/>
          <a:p>
            <a:r>
              <a:rPr lang="en-US" sz="2000" dirty="0">
                <a:solidFill>
                  <a:schemeClr val="bg1"/>
                </a:solidFill>
              </a:rPr>
              <a:t>12 commonly accepted facts (among all scholars) surrounding the event:</a:t>
            </a:r>
            <a:br>
              <a:rPr lang="en-US" sz="2000" dirty="0">
                <a:solidFill>
                  <a:schemeClr val="bg1"/>
                </a:solidFill>
              </a:rPr>
            </a:br>
            <a:r>
              <a:rPr lang="en-US" sz="2000" dirty="0">
                <a:solidFill>
                  <a:schemeClr val="bg1"/>
                </a:solidFill>
              </a:rPr>
              <a:t> </a:t>
            </a:r>
            <a:br>
              <a:rPr lang="en-US" sz="2000" dirty="0">
                <a:solidFill>
                  <a:schemeClr val="bg1"/>
                </a:solidFill>
              </a:rPr>
            </a:br>
            <a:r>
              <a:rPr lang="en-US" sz="2000" dirty="0">
                <a:solidFill>
                  <a:schemeClr val="bg1"/>
                </a:solidFill>
              </a:rPr>
              <a:t>1) Jesus died by crucifixion, </a:t>
            </a:r>
          </a:p>
          <a:p>
            <a:r>
              <a:rPr lang="en-US" sz="2000" dirty="0">
                <a:solidFill>
                  <a:schemeClr val="bg1"/>
                </a:solidFill>
              </a:rPr>
              <a:t>2) Jesus was buried, </a:t>
            </a:r>
          </a:p>
          <a:p>
            <a:r>
              <a:rPr lang="en-US" sz="2000" dirty="0">
                <a:solidFill>
                  <a:schemeClr val="bg1"/>
                </a:solidFill>
              </a:rPr>
              <a:t>3) Disciples doubted and were despaired after Jesus died but later were bold and brave, </a:t>
            </a:r>
          </a:p>
          <a:p>
            <a:r>
              <a:rPr lang="en-US" sz="2000" dirty="0">
                <a:solidFill>
                  <a:schemeClr val="bg1"/>
                </a:solidFill>
              </a:rPr>
              <a:t>4) The tomb in which Jesus was buried was discovered empty a few days later, </a:t>
            </a:r>
          </a:p>
          <a:p>
            <a:r>
              <a:rPr lang="en-US" sz="2000" dirty="0">
                <a:solidFill>
                  <a:schemeClr val="bg1"/>
                </a:solidFill>
              </a:rPr>
              <a:t>5) Disciples had experiences that they believed to be actual appearances of the risen Christ, </a:t>
            </a:r>
          </a:p>
          <a:p>
            <a:r>
              <a:rPr lang="en-US" sz="2000" dirty="0">
                <a:solidFill>
                  <a:schemeClr val="bg1"/>
                </a:solidFill>
              </a:rPr>
              <a:t>6) Disciples were transformed and willing to die for the truth, </a:t>
            </a:r>
          </a:p>
          <a:p>
            <a:r>
              <a:rPr lang="en-US" sz="2000" dirty="0">
                <a:solidFill>
                  <a:schemeClr val="bg1"/>
                </a:solidFill>
              </a:rPr>
              <a:t>7) Gospel message was the center of preaching in the early church, </a:t>
            </a:r>
          </a:p>
          <a:p>
            <a:r>
              <a:rPr lang="en-US" sz="2000" dirty="0">
                <a:solidFill>
                  <a:schemeClr val="bg1"/>
                </a:solidFill>
              </a:rPr>
              <a:t>8) Gospel proclaimed in Jerusalem where Jesus died, </a:t>
            </a:r>
          </a:p>
          <a:p>
            <a:r>
              <a:rPr lang="en-US" sz="2000" dirty="0">
                <a:solidFill>
                  <a:schemeClr val="bg1"/>
                </a:solidFill>
              </a:rPr>
              <a:t>9) Church was established by these disciples, </a:t>
            </a:r>
          </a:p>
          <a:p>
            <a:r>
              <a:rPr lang="en-US" sz="2000" dirty="0">
                <a:solidFill>
                  <a:schemeClr val="bg1"/>
                </a:solidFill>
              </a:rPr>
              <a:t>10) Day of worship was changed to Sunday, the same day Jesus was reported risen,</a:t>
            </a:r>
          </a:p>
          <a:p>
            <a:r>
              <a:rPr lang="en-US" sz="2000" dirty="0">
                <a:solidFill>
                  <a:schemeClr val="bg1"/>
                </a:solidFill>
              </a:rPr>
              <a:t>11) Skeptical James (Jesus’ brother) was converted when he believed he saw the risen Christ, and </a:t>
            </a:r>
          </a:p>
          <a:p>
            <a:r>
              <a:rPr lang="en-US" sz="2000" dirty="0">
                <a:solidFill>
                  <a:schemeClr val="bg1"/>
                </a:solidFill>
              </a:rPr>
              <a:t>12) Paul, a persecutor of the church, was converted when he believed he saw the risen Christ. </a:t>
            </a:r>
            <a:br>
              <a:rPr lang="en-US" dirty="0">
                <a:solidFill>
                  <a:schemeClr val="bg1"/>
                </a:solidFill>
              </a:rPr>
            </a:br>
            <a:endParaRPr lang="en-US" dirty="0">
              <a:solidFill>
                <a:schemeClr val="bg1"/>
              </a:solidFill>
            </a:endParaRPr>
          </a:p>
        </p:txBody>
      </p:sp>
      <p:sp>
        <p:nvSpPr>
          <p:cNvPr id="2" name="TextBox 1">
            <a:extLst>
              <a:ext uri="{FF2B5EF4-FFF2-40B4-BE49-F238E27FC236}">
                <a16:creationId xmlns:a16="http://schemas.microsoft.com/office/drawing/2014/main" id="{EA0BCB01-D0E1-0389-8A83-90551D6F46D3}"/>
              </a:ext>
            </a:extLst>
          </p:cNvPr>
          <p:cNvSpPr txBox="1"/>
          <p:nvPr/>
        </p:nvSpPr>
        <p:spPr>
          <a:xfrm>
            <a:off x="174812" y="6391373"/>
            <a:ext cx="2922595" cy="369332"/>
          </a:xfrm>
          <a:prstGeom prst="rect">
            <a:avLst/>
          </a:prstGeom>
          <a:noFill/>
        </p:spPr>
        <p:txBody>
          <a:bodyPr wrap="none" rtlCol="0">
            <a:spAutoFit/>
          </a:bodyPr>
          <a:lstStyle/>
          <a:p>
            <a:r>
              <a:rPr lang="en-US" dirty="0"/>
              <a:t>Source:  Gary Habermas</a:t>
            </a:r>
          </a:p>
        </p:txBody>
      </p:sp>
    </p:spTree>
    <p:extLst>
      <p:ext uri="{BB962C8B-B14F-4D97-AF65-F5344CB8AC3E}">
        <p14:creationId xmlns:p14="http://schemas.microsoft.com/office/powerpoint/2010/main" val="47909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3831A-9F12-A58D-90FB-2187F7F7CCE5}"/>
              </a:ext>
            </a:extLst>
          </p:cNvPr>
          <p:cNvPicPr>
            <a:picLocks noChangeAspect="1"/>
          </p:cNvPicPr>
          <p:nvPr/>
        </p:nvPicPr>
        <p:blipFill>
          <a:blip r:embed="rId2"/>
          <a:stretch>
            <a:fillRect/>
          </a:stretch>
        </p:blipFill>
        <p:spPr>
          <a:xfrm>
            <a:off x="117087" y="117196"/>
            <a:ext cx="3406042" cy="6508132"/>
          </a:xfrm>
          <a:prstGeom prst="rect">
            <a:avLst/>
          </a:prstGeom>
        </p:spPr>
      </p:pic>
      <p:pic>
        <p:nvPicPr>
          <p:cNvPr id="7" name="Picture 6">
            <a:extLst>
              <a:ext uri="{FF2B5EF4-FFF2-40B4-BE49-F238E27FC236}">
                <a16:creationId xmlns:a16="http://schemas.microsoft.com/office/drawing/2014/main" id="{E1616FA6-94A0-387A-F7DF-1F20CE0EAE4B}"/>
              </a:ext>
            </a:extLst>
          </p:cNvPr>
          <p:cNvPicPr>
            <a:picLocks noChangeAspect="1"/>
          </p:cNvPicPr>
          <p:nvPr/>
        </p:nvPicPr>
        <p:blipFill>
          <a:blip r:embed="rId3"/>
          <a:stretch>
            <a:fillRect/>
          </a:stretch>
        </p:blipFill>
        <p:spPr>
          <a:xfrm>
            <a:off x="4238113" y="277903"/>
            <a:ext cx="3715774" cy="6125745"/>
          </a:xfrm>
          <a:prstGeom prst="rect">
            <a:avLst/>
          </a:prstGeom>
        </p:spPr>
      </p:pic>
      <p:grpSp>
        <p:nvGrpSpPr>
          <p:cNvPr id="4" name="Group 3">
            <a:extLst>
              <a:ext uri="{FF2B5EF4-FFF2-40B4-BE49-F238E27FC236}">
                <a16:creationId xmlns:a16="http://schemas.microsoft.com/office/drawing/2014/main" id="{8AA1B51B-7C25-E355-91CA-80CBAD7D1BBC}"/>
              </a:ext>
            </a:extLst>
          </p:cNvPr>
          <p:cNvGrpSpPr/>
          <p:nvPr/>
        </p:nvGrpSpPr>
        <p:grpSpPr>
          <a:xfrm>
            <a:off x="8460539" y="251666"/>
            <a:ext cx="3310119" cy="6286593"/>
            <a:chOff x="8460539" y="251666"/>
            <a:chExt cx="3310119" cy="6286593"/>
          </a:xfrm>
        </p:grpSpPr>
        <p:pic>
          <p:nvPicPr>
            <p:cNvPr id="9" name="Picture 8">
              <a:extLst>
                <a:ext uri="{FF2B5EF4-FFF2-40B4-BE49-F238E27FC236}">
                  <a16:creationId xmlns:a16="http://schemas.microsoft.com/office/drawing/2014/main" id="{60486AF6-C969-1C9F-14EC-C2051BCD8A26}"/>
                </a:ext>
              </a:extLst>
            </p:cNvPr>
            <p:cNvPicPr>
              <a:picLocks noChangeAspect="1"/>
            </p:cNvPicPr>
            <p:nvPr/>
          </p:nvPicPr>
          <p:blipFill>
            <a:blip r:embed="rId4"/>
            <a:stretch>
              <a:fillRect/>
            </a:stretch>
          </p:blipFill>
          <p:spPr>
            <a:xfrm>
              <a:off x="8460539" y="251666"/>
              <a:ext cx="3310119" cy="6286593"/>
            </a:xfrm>
            <a:prstGeom prst="rect">
              <a:avLst/>
            </a:prstGeom>
          </p:spPr>
        </p:pic>
        <p:pic>
          <p:nvPicPr>
            <p:cNvPr id="3" name="Picture 2">
              <a:extLst>
                <a:ext uri="{FF2B5EF4-FFF2-40B4-BE49-F238E27FC236}">
                  <a16:creationId xmlns:a16="http://schemas.microsoft.com/office/drawing/2014/main" id="{0ED057AA-2D2C-25E8-FFA3-75600FA8E6C6}"/>
                </a:ext>
              </a:extLst>
            </p:cNvPr>
            <p:cNvPicPr>
              <a:picLocks noChangeAspect="1"/>
            </p:cNvPicPr>
            <p:nvPr/>
          </p:nvPicPr>
          <p:blipFill>
            <a:blip r:embed="rId5"/>
            <a:stretch>
              <a:fillRect/>
            </a:stretch>
          </p:blipFill>
          <p:spPr>
            <a:xfrm>
              <a:off x="8874807" y="1307651"/>
              <a:ext cx="2895851" cy="1714649"/>
            </a:xfrm>
            <a:prstGeom prst="rect">
              <a:avLst/>
            </a:prstGeom>
          </p:spPr>
        </p:pic>
      </p:grpSp>
    </p:spTree>
    <p:extLst>
      <p:ext uri="{BB962C8B-B14F-4D97-AF65-F5344CB8AC3E}">
        <p14:creationId xmlns:p14="http://schemas.microsoft.com/office/powerpoint/2010/main" val="370220962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210</TotalTime>
  <Words>1365</Words>
  <Application>Microsoft Office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Century Gothic</vt:lpstr>
      <vt:lpstr>Georgia</vt:lpstr>
      <vt:lpstr>Spectral</vt:lpstr>
      <vt:lpstr>Times New Roman</vt:lpstr>
      <vt:lpstr>Wingdings 3</vt:lpstr>
      <vt:lpstr>Work Sans</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Brendon Biggs</dc:creator>
  <cp:lastModifiedBy>Brendon Biggs</cp:lastModifiedBy>
  <cp:revision>18</cp:revision>
  <dcterms:created xsi:type="dcterms:W3CDTF">2024-03-17T15:17:26Z</dcterms:created>
  <dcterms:modified xsi:type="dcterms:W3CDTF">2024-06-25T00:32:03Z</dcterms:modified>
</cp:coreProperties>
</file>