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9" r:id="rId1"/>
  </p:sldMasterIdLst>
  <p:notesMasterIdLst>
    <p:notesMasterId r:id="rId64"/>
  </p:notesMasterIdLst>
  <p:sldIdLst>
    <p:sldId id="256" r:id="rId2"/>
    <p:sldId id="304" r:id="rId3"/>
    <p:sldId id="317" r:id="rId4"/>
    <p:sldId id="305" r:id="rId5"/>
    <p:sldId id="306" r:id="rId6"/>
    <p:sldId id="307" r:id="rId7"/>
    <p:sldId id="308" r:id="rId8"/>
    <p:sldId id="309" r:id="rId9"/>
    <p:sldId id="310" r:id="rId10"/>
    <p:sldId id="316" r:id="rId11"/>
    <p:sldId id="311" r:id="rId12"/>
    <p:sldId id="312" r:id="rId13"/>
    <p:sldId id="313" r:id="rId14"/>
    <p:sldId id="294" r:id="rId15"/>
    <p:sldId id="295" r:id="rId16"/>
    <p:sldId id="296" r:id="rId17"/>
    <p:sldId id="297" r:id="rId18"/>
    <p:sldId id="315" r:id="rId19"/>
    <p:sldId id="269" r:id="rId20"/>
    <p:sldId id="257" r:id="rId21"/>
    <p:sldId id="258" r:id="rId22"/>
    <p:sldId id="259" r:id="rId23"/>
    <p:sldId id="298" r:id="rId24"/>
    <p:sldId id="260" r:id="rId25"/>
    <p:sldId id="261" r:id="rId26"/>
    <p:sldId id="262" r:id="rId27"/>
    <p:sldId id="263" r:id="rId28"/>
    <p:sldId id="264" r:id="rId29"/>
    <p:sldId id="265" r:id="rId30"/>
    <p:sldId id="266" r:id="rId31"/>
    <p:sldId id="267" r:id="rId32"/>
    <p:sldId id="268" r:id="rId33"/>
    <p:sldId id="270" r:id="rId34"/>
    <p:sldId id="271" r:id="rId35"/>
    <p:sldId id="272" r:id="rId36"/>
    <p:sldId id="273" r:id="rId37"/>
    <p:sldId id="274" r:id="rId38"/>
    <p:sldId id="275" r:id="rId39"/>
    <p:sldId id="276" r:id="rId40"/>
    <p:sldId id="277" r:id="rId41"/>
    <p:sldId id="278" r:id="rId42"/>
    <p:sldId id="279" r:id="rId43"/>
    <p:sldId id="280" r:id="rId44"/>
    <p:sldId id="281" r:id="rId45"/>
    <p:sldId id="282" r:id="rId46"/>
    <p:sldId id="283" r:id="rId47"/>
    <p:sldId id="284" r:id="rId48"/>
    <p:sldId id="285" r:id="rId49"/>
    <p:sldId id="286" r:id="rId50"/>
    <p:sldId id="287" r:id="rId51"/>
    <p:sldId id="288" r:id="rId52"/>
    <p:sldId id="289" r:id="rId53"/>
    <p:sldId id="290" r:id="rId54"/>
    <p:sldId id="291" r:id="rId55"/>
    <p:sldId id="292" r:id="rId56"/>
    <p:sldId id="293" r:id="rId57"/>
    <p:sldId id="299" r:id="rId58"/>
    <p:sldId id="300" r:id="rId59"/>
    <p:sldId id="301" r:id="rId60"/>
    <p:sldId id="302" r:id="rId61"/>
    <p:sldId id="303" r:id="rId62"/>
    <p:sldId id="314" r:id="rId6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7" autoAdjust="0"/>
    <p:restoredTop sz="94660"/>
  </p:normalViewPr>
  <p:slideViewPr>
    <p:cSldViewPr snapToGrid="0">
      <p:cViewPr varScale="1">
        <p:scale>
          <a:sx n="70" d="100"/>
          <a:sy n="70" d="100"/>
        </p:scale>
        <p:origin x="274" y="2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microsoft.com/office/2016/11/relationships/changesInfo" Target="changesInfos/changesInfo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endon Biggs" userId="5c91a0c7b9c9e2a7" providerId="LiveId" clId="{3992BA2C-68C8-44D6-8B30-3152299EA523}"/>
    <pc:docChg chg="custSel addSld modSld sldOrd">
      <pc:chgData name="Brendon Biggs" userId="5c91a0c7b9c9e2a7" providerId="LiveId" clId="{3992BA2C-68C8-44D6-8B30-3152299EA523}" dt="2024-11-22T19:21:07.594" v="128"/>
      <pc:docMkLst>
        <pc:docMk/>
      </pc:docMkLst>
      <pc:sldChg chg="addSp delSp modSp add mod">
        <pc:chgData name="Brendon Biggs" userId="5c91a0c7b9c9e2a7" providerId="LiveId" clId="{3992BA2C-68C8-44D6-8B30-3152299EA523}" dt="2024-11-22T19:17:26.505" v="40"/>
        <pc:sldMkLst>
          <pc:docMk/>
          <pc:sldMk cId="0" sldId="256"/>
        </pc:sldMkLst>
        <pc:spChg chg="add mod">
          <ac:chgData name="Brendon Biggs" userId="5c91a0c7b9c9e2a7" providerId="LiveId" clId="{3992BA2C-68C8-44D6-8B30-3152299EA523}" dt="2024-11-22T19:16:54.712" v="38" actId="1076"/>
          <ac:spMkLst>
            <pc:docMk/>
            <pc:sldMk cId="0" sldId="256"/>
            <ac:spMk id="2" creationId="{001DDC34-AC7C-3349-493E-CAC4F8BD9B24}"/>
          </ac:spMkLst>
        </pc:spChg>
        <pc:spChg chg="add mod">
          <ac:chgData name="Brendon Biggs" userId="5c91a0c7b9c9e2a7" providerId="LiveId" clId="{3992BA2C-68C8-44D6-8B30-3152299EA523}" dt="2024-11-22T19:17:26.505" v="40"/>
          <ac:spMkLst>
            <pc:docMk/>
            <pc:sldMk cId="0" sldId="256"/>
            <ac:spMk id="3" creationId="{8F373FF4-E92A-CFEF-F1DF-99DD6EE709E9}"/>
          </ac:spMkLst>
        </pc:spChg>
        <pc:spChg chg="mod">
          <ac:chgData name="Brendon Biggs" userId="5c91a0c7b9c9e2a7" providerId="LiveId" clId="{3992BA2C-68C8-44D6-8B30-3152299EA523}" dt="2024-11-22T19:15:56.323" v="6" actId="14100"/>
          <ac:spMkLst>
            <pc:docMk/>
            <pc:sldMk cId="0" sldId="256"/>
            <ac:spMk id="3074" creationId="{6674BF75-2D69-11CF-FE38-AE3024BCB04E}"/>
          </ac:spMkLst>
        </pc:spChg>
        <pc:spChg chg="mod">
          <ac:chgData name="Brendon Biggs" userId="5c91a0c7b9c9e2a7" providerId="LiveId" clId="{3992BA2C-68C8-44D6-8B30-3152299EA523}" dt="2024-11-22T19:16:08.655" v="33" actId="20577"/>
          <ac:spMkLst>
            <pc:docMk/>
            <pc:sldMk cId="0" sldId="256"/>
            <ac:spMk id="3075" creationId="{762431E2-CD37-19C6-2B32-61656AADD955}"/>
          </ac:spMkLst>
        </pc:spChg>
        <pc:spChg chg="del">
          <ac:chgData name="Brendon Biggs" userId="5c91a0c7b9c9e2a7" providerId="LiveId" clId="{3992BA2C-68C8-44D6-8B30-3152299EA523}" dt="2024-11-22T19:16:17.739" v="36" actId="478"/>
          <ac:spMkLst>
            <pc:docMk/>
            <pc:sldMk cId="0" sldId="256"/>
            <ac:spMk id="3076" creationId="{96DD4B1A-CE65-9ECE-DC20-9155DBEBED72}"/>
          </ac:spMkLst>
        </pc:spChg>
        <pc:picChg chg="del">
          <ac:chgData name="Brendon Biggs" userId="5c91a0c7b9c9e2a7" providerId="LiveId" clId="{3992BA2C-68C8-44D6-8B30-3152299EA523}" dt="2024-11-22T19:16:12.847" v="35" actId="478"/>
          <ac:picMkLst>
            <pc:docMk/>
            <pc:sldMk cId="0" sldId="256"/>
            <ac:picMk id="3077" creationId="{28C971B8-2DD4-1979-BB2A-530B884F2796}"/>
          </ac:picMkLst>
        </pc:picChg>
        <pc:picChg chg="del">
          <ac:chgData name="Brendon Biggs" userId="5c91a0c7b9c9e2a7" providerId="LiveId" clId="{3992BA2C-68C8-44D6-8B30-3152299EA523}" dt="2024-11-22T19:16:11.705" v="34" actId="478"/>
          <ac:picMkLst>
            <pc:docMk/>
            <pc:sldMk cId="0" sldId="256"/>
            <ac:picMk id="3078" creationId="{47525F26-E455-4D25-AFB6-E787DADB8289}"/>
          </ac:picMkLst>
        </pc:picChg>
      </pc:sldChg>
      <pc:sldChg chg="modSp mod">
        <pc:chgData name="Brendon Biggs" userId="5c91a0c7b9c9e2a7" providerId="LiveId" clId="{3992BA2C-68C8-44D6-8B30-3152299EA523}" dt="2024-11-22T19:18:00.870" v="41" actId="14100"/>
        <pc:sldMkLst>
          <pc:docMk/>
          <pc:sldMk cId="2048653229" sldId="277"/>
        </pc:sldMkLst>
        <pc:picChg chg="mod">
          <ac:chgData name="Brendon Biggs" userId="5c91a0c7b9c9e2a7" providerId="LiveId" clId="{3992BA2C-68C8-44D6-8B30-3152299EA523}" dt="2024-11-22T19:18:00.870" v="41" actId="14100"/>
          <ac:picMkLst>
            <pc:docMk/>
            <pc:sldMk cId="2048653229" sldId="277"/>
            <ac:picMk id="2" creationId="{CE0B0942-1DE5-4EEE-9D90-4EA6475517A0}"/>
          </ac:picMkLst>
        </pc:picChg>
      </pc:sldChg>
      <pc:sldChg chg="modSp add mod">
        <pc:chgData name="Brendon Biggs" userId="5c91a0c7b9c9e2a7" providerId="LiveId" clId="{3992BA2C-68C8-44D6-8B30-3152299EA523}" dt="2024-11-22T19:17:17.802" v="39" actId="1076"/>
        <pc:sldMkLst>
          <pc:docMk/>
          <pc:sldMk cId="0" sldId="290"/>
        </pc:sldMkLst>
        <pc:spChg chg="mod">
          <ac:chgData name="Brendon Biggs" userId="5c91a0c7b9c9e2a7" providerId="LiveId" clId="{3992BA2C-68C8-44D6-8B30-3152299EA523}" dt="2024-11-22T19:17:17.802" v="39" actId="1076"/>
          <ac:spMkLst>
            <pc:docMk/>
            <pc:sldMk cId="0" sldId="290"/>
            <ac:spMk id="2" creationId="{282D08B9-C99A-29CC-BD6E-029EB90B42C0}"/>
          </ac:spMkLst>
        </pc:spChg>
      </pc:sldChg>
      <pc:sldChg chg="add">
        <pc:chgData name="Brendon Biggs" userId="5c91a0c7b9c9e2a7" providerId="LiveId" clId="{3992BA2C-68C8-44D6-8B30-3152299EA523}" dt="2024-11-22T19:13:11.587" v="0"/>
        <pc:sldMkLst>
          <pc:docMk/>
          <pc:sldMk cId="3819147372" sldId="291"/>
        </pc:sldMkLst>
      </pc:sldChg>
      <pc:sldChg chg="add">
        <pc:chgData name="Brendon Biggs" userId="5c91a0c7b9c9e2a7" providerId="LiveId" clId="{3992BA2C-68C8-44D6-8B30-3152299EA523}" dt="2024-11-22T19:13:11.587" v="0"/>
        <pc:sldMkLst>
          <pc:docMk/>
          <pc:sldMk cId="2082226687" sldId="292"/>
        </pc:sldMkLst>
      </pc:sldChg>
      <pc:sldChg chg="add">
        <pc:chgData name="Brendon Biggs" userId="5c91a0c7b9c9e2a7" providerId="LiveId" clId="{3992BA2C-68C8-44D6-8B30-3152299EA523}" dt="2024-11-22T19:13:11.587" v="0"/>
        <pc:sldMkLst>
          <pc:docMk/>
          <pc:sldMk cId="1822768502" sldId="293"/>
        </pc:sldMkLst>
      </pc:sldChg>
      <pc:sldChg chg="add">
        <pc:chgData name="Brendon Biggs" userId="5c91a0c7b9c9e2a7" providerId="LiveId" clId="{3992BA2C-68C8-44D6-8B30-3152299EA523}" dt="2024-11-22T19:14:08.465" v="1"/>
        <pc:sldMkLst>
          <pc:docMk/>
          <pc:sldMk cId="0" sldId="294"/>
        </pc:sldMkLst>
      </pc:sldChg>
      <pc:sldChg chg="add">
        <pc:chgData name="Brendon Biggs" userId="5c91a0c7b9c9e2a7" providerId="LiveId" clId="{3992BA2C-68C8-44D6-8B30-3152299EA523}" dt="2024-11-22T19:14:08.465" v="1"/>
        <pc:sldMkLst>
          <pc:docMk/>
          <pc:sldMk cId="2022390944" sldId="295"/>
        </pc:sldMkLst>
      </pc:sldChg>
      <pc:sldChg chg="add">
        <pc:chgData name="Brendon Biggs" userId="5c91a0c7b9c9e2a7" providerId="LiveId" clId="{3992BA2C-68C8-44D6-8B30-3152299EA523}" dt="2024-11-22T19:14:08.465" v="1"/>
        <pc:sldMkLst>
          <pc:docMk/>
          <pc:sldMk cId="371384283" sldId="296"/>
        </pc:sldMkLst>
      </pc:sldChg>
      <pc:sldChg chg="add">
        <pc:chgData name="Brendon Biggs" userId="5c91a0c7b9c9e2a7" providerId="LiveId" clId="{3992BA2C-68C8-44D6-8B30-3152299EA523}" dt="2024-11-22T19:14:08.465" v="1"/>
        <pc:sldMkLst>
          <pc:docMk/>
          <pc:sldMk cId="2873182530" sldId="297"/>
        </pc:sldMkLst>
      </pc:sldChg>
      <pc:sldChg chg="add">
        <pc:chgData name="Brendon Biggs" userId="5c91a0c7b9c9e2a7" providerId="LiveId" clId="{3992BA2C-68C8-44D6-8B30-3152299EA523}" dt="2024-11-22T19:14:38.417" v="2"/>
        <pc:sldMkLst>
          <pc:docMk/>
          <pc:sldMk cId="0" sldId="298"/>
        </pc:sldMkLst>
      </pc:sldChg>
      <pc:sldChg chg="add">
        <pc:chgData name="Brendon Biggs" userId="5c91a0c7b9c9e2a7" providerId="LiveId" clId="{3992BA2C-68C8-44D6-8B30-3152299EA523}" dt="2024-11-22T19:15:09.281" v="3"/>
        <pc:sldMkLst>
          <pc:docMk/>
          <pc:sldMk cId="0" sldId="299"/>
        </pc:sldMkLst>
      </pc:sldChg>
      <pc:sldChg chg="add">
        <pc:chgData name="Brendon Biggs" userId="5c91a0c7b9c9e2a7" providerId="LiveId" clId="{3992BA2C-68C8-44D6-8B30-3152299EA523}" dt="2024-11-22T19:15:09.281" v="3"/>
        <pc:sldMkLst>
          <pc:docMk/>
          <pc:sldMk cId="1357632977" sldId="300"/>
        </pc:sldMkLst>
      </pc:sldChg>
      <pc:sldChg chg="add">
        <pc:chgData name="Brendon Biggs" userId="5c91a0c7b9c9e2a7" providerId="LiveId" clId="{3992BA2C-68C8-44D6-8B30-3152299EA523}" dt="2024-11-22T19:15:09.281" v="3"/>
        <pc:sldMkLst>
          <pc:docMk/>
          <pc:sldMk cId="2457677535" sldId="301"/>
        </pc:sldMkLst>
      </pc:sldChg>
      <pc:sldChg chg="add">
        <pc:chgData name="Brendon Biggs" userId="5c91a0c7b9c9e2a7" providerId="LiveId" clId="{3992BA2C-68C8-44D6-8B30-3152299EA523}" dt="2024-11-22T19:15:09.281" v="3"/>
        <pc:sldMkLst>
          <pc:docMk/>
          <pc:sldMk cId="3029736144" sldId="302"/>
        </pc:sldMkLst>
      </pc:sldChg>
      <pc:sldChg chg="add">
        <pc:chgData name="Brendon Biggs" userId="5c91a0c7b9c9e2a7" providerId="LiveId" clId="{3992BA2C-68C8-44D6-8B30-3152299EA523}" dt="2024-11-22T19:15:09.281" v="3"/>
        <pc:sldMkLst>
          <pc:docMk/>
          <pc:sldMk cId="946853932" sldId="303"/>
        </pc:sldMkLst>
      </pc:sldChg>
      <pc:sldChg chg="addSp modSp new mod ord">
        <pc:chgData name="Brendon Biggs" userId="5c91a0c7b9c9e2a7" providerId="LiveId" clId="{3992BA2C-68C8-44D6-8B30-3152299EA523}" dt="2024-11-22T19:21:07.594" v="128"/>
        <pc:sldMkLst>
          <pc:docMk/>
          <pc:sldMk cId="3893181467" sldId="304"/>
        </pc:sldMkLst>
        <pc:spChg chg="add mod">
          <ac:chgData name="Brendon Biggs" userId="5c91a0c7b9c9e2a7" providerId="LiveId" clId="{3992BA2C-68C8-44D6-8B30-3152299EA523}" dt="2024-11-22T19:19:30.061" v="103" actId="20577"/>
          <ac:spMkLst>
            <pc:docMk/>
            <pc:sldMk cId="3893181467" sldId="304"/>
            <ac:spMk id="3" creationId="{3F6CC1B7-48E9-5489-7897-182973C1512F}"/>
          </ac:spMkLst>
        </pc:spChg>
        <pc:spChg chg="add mod">
          <ac:chgData name="Brendon Biggs" userId="5c91a0c7b9c9e2a7" providerId="LiveId" clId="{3992BA2C-68C8-44D6-8B30-3152299EA523}" dt="2024-11-22T19:20:30.561" v="126" actId="20577"/>
          <ac:spMkLst>
            <pc:docMk/>
            <pc:sldMk cId="3893181467" sldId="304"/>
            <ac:spMk id="5" creationId="{20FEF778-CFB6-078A-D594-B83F07AD991C}"/>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E19DBB-C808-495C-B80D-7AB2D0EE9D1D}" type="datetimeFigureOut">
              <a:rPr lang="en-US" smtClean="0"/>
              <a:t>7/8/2025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12641D-54A7-4277-9AA9-179FAB2BA335}" type="slidenum">
              <a:rPr lang="en-US" smtClean="0"/>
              <a:t>‹#›</a:t>
            </a:fld>
            <a:endParaRPr lang="en-US"/>
          </a:p>
        </p:txBody>
      </p:sp>
    </p:spTree>
    <p:extLst>
      <p:ext uri="{BB962C8B-B14F-4D97-AF65-F5344CB8AC3E}">
        <p14:creationId xmlns:p14="http://schemas.microsoft.com/office/powerpoint/2010/main" val="28369850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BBCD3FC2-B2C3-7B38-7E87-8CE005B007E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38870D9A-E7AA-D97F-C3FB-374AE0CF639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anose="020B0600070205080204" pitchFamily="34" charset="-128"/>
            </a:endParaRPr>
          </a:p>
        </p:txBody>
      </p:sp>
      <p:sp>
        <p:nvSpPr>
          <p:cNvPr id="4100" name="Slide Number Placeholder 3">
            <a:extLst>
              <a:ext uri="{FF2B5EF4-FFF2-40B4-BE49-F238E27FC236}">
                <a16:creationId xmlns:a16="http://schemas.microsoft.com/office/drawing/2014/main" id="{E4DAFBBD-9D8A-3FAD-9F29-A2C487D52B3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ＭＳ Ｐゴシック" panose="020B0600070205080204" pitchFamily="34" charset="-128"/>
              </a:defRPr>
            </a:lvl1pPr>
            <a:lvl2pPr marL="37931725" indent="-37474525">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a:spcBef>
                <a:spcPct val="0"/>
              </a:spcBef>
            </a:pPr>
            <a:fld id="{4D998D82-4D5D-4C43-B97F-22AB2B45E4D5}" type="slidenum">
              <a:rPr lang="en-US" altLang="en-US" smtClean="0"/>
              <a:pPr>
                <a:spcBef>
                  <a:spcPct val="0"/>
                </a:spcBef>
              </a:pPr>
              <a:t>1</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187E276-A2FF-44DA-AFBC-94D1F12118AD}" type="datetimeFigureOut">
              <a:rPr lang="en-US" smtClean="0"/>
              <a:t>7/8/2025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A0AF06-D14C-4E3B-B2D5-1E184397769E}"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86654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187E276-A2FF-44DA-AFBC-94D1F12118AD}" type="datetimeFigureOut">
              <a:rPr lang="en-US" smtClean="0"/>
              <a:t>7/8/2025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A0AF06-D14C-4E3B-B2D5-1E184397769E}" type="slidenum">
              <a:rPr lang="en-US" smtClean="0"/>
              <a:t>‹#›</a:t>
            </a:fld>
            <a:endParaRPr lang="en-US"/>
          </a:p>
        </p:txBody>
      </p:sp>
    </p:spTree>
    <p:extLst>
      <p:ext uri="{BB962C8B-B14F-4D97-AF65-F5344CB8AC3E}">
        <p14:creationId xmlns:p14="http://schemas.microsoft.com/office/powerpoint/2010/main" val="25613080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187E276-A2FF-44DA-AFBC-94D1F12118AD}" type="datetimeFigureOut">
              <a:rPr lang="en-US" smtClean="0"/>
              <a:t>7/8/2025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A0AF06-D14C-4E3B-B2D5-1E184397769E}" type="slidenum">
              <a:rPr lang="en-US" smtClean="0"/>
              <a:t>‹#›</a:t>
            </a:fld>
            <a:endParaRPr lang="en-US"/>
          </a:p>
        </p:txBody>
      </p:sp>
    </p:spTree>
    <p:extLst>
      <p:ext uri="{BB962C8B-B14F-4D97-AF65-F5344CB8AC3E}">
        <p14:creationId xmlns:p14="http://schemas.microsoft.com/office/powerpoint/2010/main" val="13113746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187E276-A2FF-44DA-AFBC-94D1F12118AD}" type="datetimeFigureOut">
              <a:rPr lang="en-US" smtClean="0"/>
              <a:t>7/8/2025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A0AF06-D14C-4E3B-B2D5-1E184397769E}" type="slidenum">
              <a:rPr lang="en-US" smtClean="0"/>
              <a:t>‹#›</a:t>
            </a:fld>
            <a:endParaRPr lang="en-US"/>
          </a:p>
        </p:txBody>
      </p:sp>
    </p:spTree>
    <p:extLst>
      <p:ext uri="{BB962C8B-B14F-4D97-AF65-F5344CB8AC3E}">
        <p14:creationId xmlns:p14="http://schemas.microsoft.com/office/powerpoint/2010/main" val="42871656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187E276-A2FF-44DA-AFBC-94D1F12118AD}" type="datetimeFigureOut">
              <a:rPr lang="en-US" smtClean="0"/>
              <a:t>7/8/2025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A0AF06-D14C-4E3B-B2D5-1E184397769E}"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94839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187E276-A2FF-44DA-AFBC-94D1F12118AD}" type="datetimeFigureOut">
              <a:rPr lang="en-US" smtClean="0"/>
              <a:t>7/8/2025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A0AF06-D14C-4E3B-B2D5-1E184397769E}" type="slidenum">
              <a:rPr lang="en-US" smtClean="0"/>
              <a:t>‹#›</a:t>
            </a:fld>
            <a:endParaRPr lang="en-US"/>
          </a:p>
        </p:txBody>
      </p:sp>
    </p:spTree>
    <p:extLst>
      <p:ext uri="{BB962C8B-B14F-4D97-AF65-F5344CB8AC3E}">
        <p14:creationId xmlns:p14="http://schemas.microsoft.com/office/powerpoint/2010/main" val="37947488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187E276-A2FF-44DA-AFBC-94D1F12118AD}" type="datetimeFigureOut">
              <a:rPr lang="en-US" smtClean="0"/>
              <a:t>7/8/2025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4A0AF06-D14C-4E3B-B2D5-1E184397769E}" type="slidenum">
              <a:rPr lang="en-US" smtClean="0"/>
              <a:t>‹#›</a:t>
            </a:fld>
            <a:endParaRPr lang="en-US"/>
          </a:p>
        </p:txBody>
      </p:sp>
    </p:spTree>
    <p:extLst>
      <p:ext uri="{BB962C8B-B14F-4D97-AF65-F5344CB8AC3E}">
        <p14:creationId xmlns:p14="http://schemas.microsoft.com/office/powerpoint/2010/main" val="22038748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187E276-A2FF-44DA-AFBC-94D1F12118AD}" type="datetimeFigureOut">
              <a:rPr lang="en-US" smtClean="0"/>
              <a:t>7/8/2025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4A0AF06-D14C-4E3B-B2D5-1E184397769E}" type="slidenum">
              <a:rPr lang="en-US" smtClean="0"/>
              <a:t>‹#›</a:t>
            </a:fld>
            <a:endParaRPr lang="en-US"/>
          </a:p>
        </p:txBody>
      </p:sp>
    </p:spTree>
    <p:extLst>
      <p:ext uri="{BB962C8B-B14F-4D97-AF65-F5344CB8AC3E}">
        <p14:creationId xmlns:p14="http://schemas.microsoft.com/office/powerpoint/2010/main" val="29707089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E187E276-A2FF-44DA-AFBC-94D1F12118AD}" type="datetimeFigureOut">
              <a:rPr lang="en-US" smtClean="0"/>
              <a:t>7/8/2025</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54A0AF06-D14C-4E3B-B2D5-1E184397769E}" type="slidenum">
              <a:rPr lang="en-US" smtClean="0"/>
              <a:t>‹#›</a:t>
            </a:fld>
            <a:endParaRPr lang="en-US"/>
          </a:p>
        </p:txBody>
      </p:sp>
    </p:spTree>
    <p:extLst>
      <p:ext uri="{BB962C8B-B14F-4D97-AF65-F5344CB8AC3E}">
        <p14:creationId xmlns:p14="http://schemas.microsoft.com/office/powerpoint/2010/main" val="7642328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E187E276-A2FF-44DA-AFBC-94D1F12118AD}" type="datetimeFigureOut">
              <a:rPr lang="en-US" smtClean="0"/>
              <a:t>7/8/2025</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54A0AF06-D14C-4E3B-B2D5-1E184397769E}" type="slidenum">
              <a:rPr lang="en-US" smtClean="0"/>
              <a:t>‹#›</a:t>
            </a:fld>
            <a:endParaRPr lang="en-US"/>
          </a:p>
        </p:txBody>
      </p:sp>
    </p:spTree>
    <p:extLst>
      <p:ext uri="{BB962C8B-B14F-4D97-AF65-F5344CB8AC3E}">
        <p14:creationId xmlns:p14="http://schemas.microsoft.com/office/powerpoint/2010/main" val="27367830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187E276-A2FF-44DA-AFBC-94D1F12118AD}" type="datetimeFigureOut">
              <a:rPr lang="en-US" smtClean="0"/>
              <a:t>7/8/2025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A0AF06-D14C-4E3B-B2D5-1E184397769E}" type="slidenum">
              <a:rPr lang="en-US" smtClean="0"/>
              <a:t>‹#›</a:t>
            </a:fld>
            <a:endParaRPr lang="en-US"/>
          </a:p>
        </p:txBody>
      </p:sp>
    </p:spTree>
    <p:extLst>
      <p:ext uri="{BB962C8B-B14F-4D97-AF65-F5344CB8AC3E}">
        <p14:creationId xmlns:p14="http://schemas.microsoft.com/office/powerpoint/2010/main" val="3697152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E187E276-A2FF-44DA-AFBC-94D1F12118AD}" type="datetimeFigureOut">
              <a:rPr lang="en-US" smtClean="0"/>
              <a:t>7/8/2025</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54A0AF06-D14C-4E3B-B2D5-1E184397769E}"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8029039"/>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hyperlink" Target="https://www.esv.org/verses/John%2012%3A6/" TargetMode="Externa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hyperlink" Target="https://www.esv.org/verses/John%2010%3A10/" TargetMode="External"/><Relationship Id="rId2" Type="http://schemas.openxmlformats.org/officeDocument/2006/relationships/hyperlink" Target="https://www.esv.org/verses/Isaiah%2053%3A5/" TargetMode="Externa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hyperlink" Target="libronixdls:keylink|ref=[en]bible:John16.23-24|res=LLS:ESV" TargetMode="External"/><Relationship Id="rId1" Type="http://schemas.openxmlformats.org/officeDocument/2006/relationships/slideLayout" Target="../slideLayouts/slideLayout2.xml"/><Relationship Id="rId4" Type="http://schemas.openxmlformats.org/officeDocument/2006/relationships/hyperlink" Target="libronixdls:keylink|ref=[en]bible:Rom8.26-28|res=LLS:ESV"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a:extLst>
              <a:ext uri="{FF2B5EF4-FFF2-40B4-BE49-F238E27FC236}">
                <a16:creationId xmlns:a16="http://schemas.microsoft.com/office/drawing/2014/main" id="{6674BF75-2D69-11CF-FE38-AE3024BCB04E}"/>
              </a:ext>
            </a:extLst>
          </p:cNvPr>
          <p:cNvSpPr>
            <a:spLocks noGrp="1"/>
          </p:cNvSpPr>
          <p:nvPr>
            <p:ph type="ctrTitle"/>
          </p:nvPr>
        </p:nvSpPr>
        <p:spPr>
          <a:xfrm>
            <a:off x="1471630" y="955919"/>
            <a:ext cx="9161446" cy="1031876"/>
          </a:xfrm>
        </p:spPr>
        <p:txBody>
          <a:bodyPr>
            <a:normAutofit fontScale="90000"/>
          </a:bodyPr>
          <a:lstStyle/>
          <a:p>
            <a:pPr algn="ctr" eaLnBrk="1" hangingPunct="1"/>
            <a:r>
              <a:rPr lang="en-US" altLang="en-US" dirty="0">
                <a:ea typeface="ＭＳ Ｐゴシック" panose="020B0600070205080204" pitchFamily="34" charset="-128"/>
              </a:rPr>
              <a:t>Understanding and Answering</a:t>
            </a:r>
          </a:p>
        </p:txBody>
      </p:sp>
      <p:sp>
        <p:nvSpPr>
          <p:cNvPr id="3075" name="Subtitle 2">
            <a:extLst>
              <a:ext uri="{FF2B5EF4-FFF2-40B4-BE49-F238E27FC236}">
                <a16:creationId xmlns:a16="http://schemas.microsoft.com/office/drawing/2014/main" id="{762431E2-CD37-19C6-2B32-61656AADD955}"/>
              </a:ext>
            </a:extLst>
          </p:cNvPr>
          <p:cNvSpPr>
            <a:spLocks noGrp="1"/>
          </p:cNvSpPr>
          <p:nvPr>
            <p:ph type="subTitle" idx="1"/>
          </p:nvPr>
        </p:nvSpPr>
        <p:spPr>
          <a:xfrm>
            <a:off x="2666094" y="2544512"/>
            <a:ext cx="9001125" cy="1752600"/>
          </a:xfrm>
        </p:spPr>
        <p:txBody>
          <a:bodyPr/>
          <a:lstStyle/>
          <a:p>
            <a:pPr algn="l" eaLnBrk="1" hangingPunct="1">
              <a:defRPr/>
            </a:pPr>
            <a:r>
              <a:rPr lang="en-US" sz="4400" dirty="0">
                <a:latin typeface="+mj-lt"/>
                <a:ea typeface="ＭＳ Ｐゴシック" panose="020B0600070205080204" pitchFamily="34" charset="-128"/>
              </a:rPr>
              <a:t>Prosperity Gospel</a:t>
            </a:r>
            <a:endParaRPr lang="en-US" altLang="en-US" sz="4400" dirty="0">
              <a:latin typeface="+mj-lt"/>
              <a:ea typeface="ＭＳ Ｐゴシック" panose="020B0600070205080204" pitchFamily="34" charset="-128"/>
            </a:endParaRPr>
          </a:p>
        </p:txBody>
      </p:sp>
      <p:sp>
        <p:nvSpPr>
          <p:cNvPr id="2" name="TextBox 1">
            <a:extLst>
              <a:ext uri="{FF2B5EF4-FFF2-40B4-BE49-F238E27FC236}">
                <a16:creationId xmlns:a16="http://schemas.microsoft.com/office/drawing/2014/main" id="{001DDC34-AC7C-3349-493E-CAC4F8BD9B24}"/>
              </a:ext>
            </a:extLst>
          </p:cNvPr>
          <p:cNvSpPr txBox="1"/>
          <p:nvPr/>
        </p:nvSpPr>
        <p:spPr>
          <a:xfrm>
            <a:off x="239598" y="5532749"/>
            <a:ext cx="6442854" cy="369332"/>
          </a:xfrm>
          <a:prstGeom prst="rect">
            <a:avLst/>
          </a:prstGeom>
          <a:noFill/>
        </p:spPr>
        <p:txBody>
          <a:bodyPr wrap="none" rtlCol="0">
            <a:spAutoFit/>
          </a:bodyPr>
          <a:lstStyle/>
          <a:p>
            <a:r>
              <a:rPr lang="en-US" dirty="0"/>
              <a:t>Source: Veritas International University RE505 course notes. </a:t>
            </a:r>
          </a:p>
        </p:txBody>
      </p:sp>
      <p:sp>
        <p:nvSpPr>
          <p:cNvPr id="3" name="TextBox 2">
            <a:extLst>
              <a:ext uri="{FF2B5EF4-FFF2-40B4-BE49-F238E27FC236}">
                <a16:creationId xmlns:a16="http://schemas.microsoft.com/office/drawing/2014/main" id="{8F373FF4-E92A-CFEF-F1DF-99DD6EE709E9}"/>
              </a:ext>
            </a:extLst>
          </p:cNvPr>
          <p:cNvSpPr txBox="1"/>
          <p:nvPr/>
        </p:nvSpPr>
        <p:spPr>
          <a:xfrm>
            <a:off x="200409" y="6211669"/>
            <a:ext cx="9348158" cy="646331"/>
          </a:xfrm>
          <a:prstGeom prst="rect">
            <a:avLst/>
          </a:prstGeom>
          <a:noFill/>
        </p:spPr>
        <p:txBody>
          <a:bodyPr wrap="square">
            <a:spAutoFit/>
          </a:bodyPr>
          <a:lstStyle/>
          <a:p>
            <a:r>
              <a:rPr lang="en-US" dirty="0"/>
              <a:t>Source: https://www.ligonier.org/learn/articles/field-guide-on-false-teaching-prosperity-gospel?srsltid=AfmBOoq88U3m0UUFEB9k8l7T01_gAT_tQb-oUsfBB0XcgZaggvhiWeWf</a:t>
            </a:r>
          </a:p>
        </p:txBody>
      </p:sp>
    </p:spTree>
  </p:cSld>
  <p:clrMapOvr>
    <a:masterClrMapping/>
  </p:clrMapOvr>
  <p:transition>
    <p:push/>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974711-4CA7-7D00-8D6D-F8EE0CFF2BB9}"/>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307392A6-50C0-F33F-7C02-B73005B91986}"/>
              </a:ext>
            </a:extLst>
          </p:cNvPr>
          <p:cNvSpPr txBox="1"/>
          <p:nvPr/>
        </p:nvSpPr>
        <p:spPr>
          <a:xfrm>
            <a:off x="3668486" y="2503715"/>
            <a:ext cx="4169731" cy="584775"/>
          </a:xfrm>
          <a:prstGeom prst="rect">
            <a:avLst/>
          </a:prstGeom>
          <a:noFill/>
        </p:spPr>
        <p:txBody>
          <a:bodyPr wrap="none" rtlCol="0">
            <a:spAutoFit/>
          </a:bodyPr>
          <a:lstStyle/>
          <a:p>
            <a:r>
              <a:rPr lang="en-US" sz="3200" dirty="0"/>
              <a:t>Progressive Christianity</a:t>
            </a:r>
          </a:p>
        </p:txBody>
      </p:sp>
      <p:pic>
        <p:nvPicPr>
          <p:cNvPr id="5" name="Picture 4">
            <a:extLst>
              <a:ext uri="{FF2B5EF4-FFF2-40B4-BE49-F238E27FC236}">
                <a16:creationId xmlns:a16="http://schemas.microsoft.com/office/drawing/2014/main" id="{35249525-E1D6-10DD-4261-7DF80C7C6277}"/>
              </a:ext>
            </a:extLst>
          </p:cNvPr>
          <p:cNvPicPr>
            <a:picLocks noChangeAspect="1"/>
          </p:cNvPicPr>
          <p:nvPr/>
        </p:nvPicPr>
        <p:blipFill>
          <a:blip r:embed="rId2"/>
          <a:stretch>
            <a:fillRect/>
          </a:stretch>
        </p:blipFill>
        <p:spPr>
          <a:xfrm>
            <a:off x="8316687" y="2796101"/>
            <a:ext cx="3333860" cy="3194535"/>
          </a:xfrm>
          <a:prstGeom prst="rect">
            <a:avLst/>
          </a:prstGeom>
        </p:spPr>
      </p:pic>
    </p:spTree>
    <p:extLst>
      <p:ext uri="{BB962C8B-B14F-4D97-AF65-F5344CB8AC3E}">
        <p14:creationId xmlns:p14="http://schemas.microsoft.com/office/powerpoint/2010/main" val="9261705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BC119F5-7431-C6B7-FFF8-F6D4E0B75B76}"/>
              </a:ext>
            </a:extLst>
          </p:cNvPr>
          <p:cNvSpPr txBox="1"/>
          <p:nvPr/>
        </p:nvSpPr>
        <p:spPr>
          <a:xfrm>
            <a:off x="598713" y="975809"/>
            <a:ext cx="10787743" cy="2062103"/>
          </a:xfrm>
          <a:prstGeom prst="rect">
            <a:avLst/>
          </a:prstGeom>
          <a:noFill/>
        </p:spPr>
        <p:txBody>
          <a:bodyPr wrap="square">
            <a:spAutoFit/>
          </a:bodyPr>
          <a:lstStyle/>
          <a:p>
            <a:pPr fontAlgn="base"/>
            <a:r>
              <a:rPr lang="en-US" sz="3200" dirty="0"/>
              <a:t>1 Thessalonians 2:13: “And we also thank God constantly for this, that when you received the word of God, which you heard from us, you accepted it not as the word of men but as what it really is, the word of God, which is at work in you believers?”</a:t>
            </a:r>
          </a:p>
        </p:txBody>
      </p:sp>
      <p:sp>
        <p:nvSpPr>
          <p:cNvPr id="4" name="TextBox 3">
            <a:extLst>
              <a:ext uri="{FF2B5EF4-FFF2-40B4-BE49-F238E27FC236}">
                <a16:creationId xmlns:a16="http://schemas.microsoft.com/office/drawing/2014/main" id="{DBA2921E-D546-7DB8-163A-ECB088EFC573}"/>
              </a:ext>
            </a:extLst>
          </p:cNvPr>
          <p:cNvSpPr txBox="1"/>
          <p:nvPr/>
        </p:nvSpPr>
        <p:spPr>
          <a:xfrm>
            <a:off x="3113313" y="0"/>
            <a:ext cx="4959563" cy="584775"/>
          </a:xfrm>
          <a:prstGeom prst="rect">
            <a:avLst/>
          </a:prstGeom>
          <a:noFill/>
        </p:spPr>
        <p:txBody>
          <a:bodyPr wrap="none" rtlCol="0">
            <a:spAutoFit/>
          </a:bodyPr>
          <a:lstStyle/>
          <a:p>
            <a:r>
              <a:rPr lang="en-US" sz="3200" dirty="0"/>
              <a:t>The Bible is the Word of God</a:t>
            </a:r>
          </a:p>
        </p:txBody>
      </p:sp>
      <p:sp>
        <p:nvSpPr>
          <p:cNvPr id="6" name="TextBox 5">
            <a:extLst>
              <a:ext uri="{FF2B5EF4-FFF2-40B4-BE49-F238E27FC236}">
                <a16:creationId xmlns:a16="http://schemas.microsoft.com/office/drawing/2014/main" id="{18965C7D-F6A9-8CE9-A726-2AF2D369B6DF}"/>
              </a:ext>
            </a:extLst>
          </p:cNvPr>
          <p:cNvSpPr txBox="1"/>
          <p:nvPr/>
        </p:nvSpPr>
        <p:spPr>
          <a:xfrm>
            <a:off x="185055" y="3302614"/>
            <a:ext cx="11342917" cy="3046988"/>
          </a:xfrm>
          <a:prstGeom prst="rect">
            <a:avLst/>
          </a:prstGeom>
          <a:noFill/>
        </p:spPr>
        <p:txBody>
          <a:bodyPr wrap="square">
            <a:spAutoFit/>
          </a:bodyPr>
          <a:lstStyle/>
          <a:p>
            <a:pPr fontAlgn="base"/>
            <a:r>
              <a:rPr lang="en-US" sz="3200" dirty="0"/>
              <a:t>The Bible is the only thing that is infallible and is the source of teaching:</a:t>
            </a:r>
          </a:p>
          <a:p>
            <a:pPr fontAlgn="base"/>
            <a:r>
              <a:rPr lang="en-US" sz="3200" dirty="0"/>
              <a:t>2 Timothy 3:16–17 declares, “All Scripture is breathed out by God and profitable for teaching, for reproof, for correction, and for training in righteousness, that the man of God may be competent, equipped for every good work”?</a:t>
            </a:r>
          </a:p>
        </p:txBody>
      </p:sp>
    </p:spTree>
    <p:extLst>
      <p:ext uri="{BB962C8B-B14F-4D97-AF65-F5344CB8AC3E}">
        <p14:creationId xmlns:p14="http://schemas.microsoft.com/office/powerpoint/2010/main" val="365285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053FEF4-6A4F-A6B5-EECA-9E6D2F3CFCF0}"/>
              </a:ext>
            </a:extLst>
          </p:cNvPr>
          <p:cNvSpPr txBox="1"/>
          <p:nvPr/>
        </p:nvSpPr>
        <p:spPr>
          <a:xfrm>
            <a:off x="3048000" y="1719161"/>
            <a:ext cx="6096000" cy="646331"/>
          </a:xfrm>
          <a:prstGeom prst="rect">
            <a:avLst/>
          </a:prstGeom>
          <a:noFill/>
        </p:spPr>
        <p:txBody>
          <a:bodyPr wrap="square">
            <a:spAutoFit/>
          </a:bodyPr>
          <a:lstStyle/>
          <a:p>
            <a:r>
              <a:rPr lang="en-US" dirty="0"/>
              <a:t>https://www.alisachildersblog.com/blog/5-signs-your-church-might-be-heading-toward-progressive-christianity</a:t>
            </a:r>
          </a:p>
        </p:txBody>
      </p:sp>
      <p:sp>
        <p:nvSpPr>
          <p:cNvPr id="4" name="TextBox 3">
            <a:extLst>
              <a:ext uri="{FF2B5EF4-FFF2-40B4-BE49-F238E27FC236}">
                <a16:creationId xmlns:a16="http://schemas.microsoft.com/office/drawing/2014/main" id="{26A4F9A7-CDBC-19A7-6984-37D7323578CF}"/>
              </a:ext>
            </a:extLst>
          </p:cNvPr>
          <p:cNvSpPr txBox="1"/>
          <p:nvPr/>
        </p:nvSpPr>
        <p:spPr>
          <a:xfrm>
            <a:off x="3918856" y="206829"/>
            <a:ext cx="4070538" cy="584775"/>
          </a:xfrm>
          <a:prstGeom prst="rect">
            <a:avLst/>
          </a:prstGeom>
          <a:noFill/>
        </p:spPr>
        <p:txBody>
          <a:bodyPr wrap="none" rtlCol="0">
            <a:spAutoFit/>
          </a:bodyPr>
          <a:lstStyle/>
          <a:p>
            <a:r>
              <a:rPr lang="en-US" sz="3200" dirty="0"/>
              <a:t>Progressive Christianity</a:t>
            </a:r>
          </a:p>
        </p:txBody>
      </p:sp>
      <p:sp>
        <p:nvSpPr>
          <p:cNvPr id="5" name="TextBox 4">
            <a:extLst>
              <a:ext uri="{FF2B5EF4-FFF2-40B4-BE49-F238E27FC236}">
                <a16:creationId xmlns:a16="http://schemas.microsoft.com/office/drawing/2014/main" id="{E51BE232-E59F-F9AB-714C-9E75CDC83774}"/>
              </a:ext>
            </a:extLst>
          </p:cNvPr>
          <p:cNvSpPr txBox="1"/>
          <p:nvPr/>
        </p:nvSpPr>
        <p:spPr>
          <a:xfrm>
            <a:off x="1981200" y="1349829"/>
            <a:ext cx="8082662" cy="369332"/>
          </a:xfrm>
          <a:prstGeom prst="rect">
            <a:avLst/>
          </a:prstGeom>
          <a:noFill/>
        </p:spPr>
        <p:txBody>
          <a:bodyPr wrap="none" rtlCol="0">
            <a:spAutoFit/>
          </a:bodyPr>
          <a:lstStyle/>
          <a:p>
            <a:r>
              <a:rPr lang="en-US" dirty="0"/>
              <a:t>Major topics to look for if the church is moving to a Progressive Christianity Teaching:</a:t>
            </a:r>
          </a:p>
        </p:txBody>
      </p:sp>
      <p:sp>
        <p:nvSpPr>
          <p:cNvPr id="7" name="TextBox 6">
            <a:extLst>
              <a:ext uri="{FF2B5EF4-FFF2-40B4-BE49-F238E27FC236}">
                <a16:creationId xmlns:a16="http://schemas.microsoft.com/office/drawing/2014/main" id="{FA5BA104-2622-D859-A55D-156DADF9E323}"/>
              </a:ext>
            </a:extLst>
          </p:cNvPr>
          <p:cNvSpPr txBox="1"/>
          <p:nvPr/>
        </p:nvSpPr>
        <p:spPr>
          <a:xfrm>
            <a:off x="1404257" y="3531551"/>
            <a:ext cx="9133114" cy="1938992"/>
          </a:xfrm>
          <a:prstGeom prst="rect">
            <a:avLst/>
          </a:prstGeom>
          <a:noFill/>
        </p:spPr>
        <p:txBody>
          <a:bodyPr wrap="square">
            <a:spAutoFit/>
          </a:bodyPr>
          <a:lstStyle/>
          <a:p>
            <a:r>
              <a:rPr lang="en-US" sz="2400" b="0" i="0" dirty="0">
                <a:solidFill>
                  <a:srgbClr val="00060E"/>
                </a:solidFill>
                <a:effectLst/>
                <a:latin typeface="Times New Roman" panose="02020603050405020304" pitchFamily="18" charset="0"/>
              </a:rPr>
              <a:t> Paul wrote to the church of Galatia in </a:t>
            </a:r>
            <a:r>
              <a:rPr lang="en-US" sz="2400" b="0" i="0" u="none" strike="noStrike" dirty="0">
                <a:solidFill>
                  <a:srgbClr val="337AB7"/>
                </a:solidFill>
                <a:effectLst/>
                <a:latin typeface="Times New Roman" panose="02020603050405020304" pitchFamily="18" charset="0"/>
              </a:rPr>
              <a:t>Galatians 1:6-7</a:t>
            </a:r>
            <a:r>
              <a:rPr lang="en-US" sz="2400" b="0" i="0" dirty="0">
                <a:solidFill>
                  <a:srgbClr val="00060E"/>
                </a:solidFill>
                <a:effectLst/>
                <a:latin typeface="Times New Roman" panose="02020603050405020304" pitchFamily="18" charset="0"/>
              </a:rPr>
              <a:t>, “I am astonished that you are so quickly deserting the one who called you to live in the grace of Christ and are turning to a different gospel—which is really no gospel at all. Evidently some people are throwing you into confusion and are trying to pervert the gospel of Christ.”</a:t>
            </a:r>
            <a:endParaRPr lang="en-US" sz="2400" dirty="0"/>
          </a:p>
        </p:txBody>
      </p:sp>
    </p:spTree>
    <p:extLst>
      <p:ext uri="{BB962C8B-B14F-4D97-AF65-F5344CB8AC3E}">
        <p14:creationId xmlns:p14="http://schemas.microsoft.com/office/powerpoint/2010/main" val="20667729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2170927-5AC7-D4A8-585F-0C2BE1B48867}"/>
              </a:ext>
            </a:extLst>
          </p:cNvPr>
          <p:cNvSpPr txBox="1"/>
          <p:nvPr/>
        </p:nvSpPr>
        <p:spPr>
          <a:xfrm>
            <a:off x="489857" y="617195"/>
            <a:ext cx="10646229" cy="2677656"/>
          </a:xfrm>
          <a:prstGeom prst="rect">
            <a:avLst/>
          </a:prstGeom>
          <a:noFill/>
        </p:spPr>
        <p:txBody>
          <a:bodyPr wrap="square">
            <a:spAutoFit/>
          </a:bodyPr>
          <a:lstStyle/>
          <a:p>
            <a:r>
              <a:rPr lang="en-US" sz="2800" b="0" i="0" dirty="0">
                <a:solidFill>
                  <a:srgbClr val="00060E"/>
                </a:solidFill>
                <a:effectLst/>
                <a:latin typeface="Times New Roman" panose="02020603050405020304" pitchFamily="18" charset="0"/>
              </a:rPr>
              <a:t>Allan Parr brings clarity to the quest to understand progressive Christianity and why it is dangerous: “The progressive Christian movement says that the church needs to revisit and adjust its methods, practices, and beliefs as the culture changes. In other words, the church should conform to culture rather than holding to the transformative power of the gospel to point culture to Jesus.”</a:t>
            </a:r>
            <a:endParaRPr lang="en-US" sz="2800" dirty="0"/>
          </a:p>
        </p:txBody>
      </p:sp>
      <p:sp>
        <p:nvSpPr>
          <p:cNvPr id="5" name="TextBox 4">
            <a:extLst>
              <a:ext uri="{FF2B5EF4-FFF2-40B4-BE49-F238E27FC236}">
                <a16:creationId xmlns:a16="http://schemas.microsoft.com/office/drawing/2014/main" id="{8FDDE632-78A0-DAE7-880D-7D792361B119}"/>
              </a:ext>
            </a:extLst>
          </p:cNvPr>
          <p:cNvSpPr txBox="1"/>
          <p:nvPr/>
        </p:nvSpPr>
        <p:spPr>
          <a:xfrm>
            <a:off x="174172" y="6393205"/>
            <a:ext cx="10961914" cy="369332"/>
          </a:xfrm>
          <a:prstGeom prst="rect">
            <a:avLst/>
          </a:prstGeom>
          <a:noFill/>
        </p:spPr>
        <p:txBody>
          <a:bodyPr wrap="square">
            <a:spAutoFit/>
          </a:bodyPr>
          <a:lstStyle/>
          <a:p>
            <a:r>
              <a:rPr lang="en-US" dirty="0"/>
              <a:t>https://www.summit.org/resources/articles/the-dangerous-progression-of-progressive-christianity/</a:t>
            </a:r>
          </a:p>
        </p:txBody>
      </p:sp>
    </p:spTree>
    <p:extLst>
      <p:ext uri="{BB962C8B-B14F-4D97-AF65-F5344CB8AC3E}">
        <p14:creationId xmlns:p14="http://schemas.microsoft.com/office/powerpoint/2010/main" val="12512177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a:extLst>
              <a:ext uri="{FF2B5EF4-FFF2-40B4-BE49-F238E27FC236}">
                <a16:creationId xmlns:a16="http://schemas.microsoft.com/office/drawing/2014/main" id="{9B5E24C0-C282-75A1-C014-A54D3D709EEA}"/>
              </a:ext>
            </a:extLst>
          </p:cNvPr>
          <p:cNvSpPr>
            <a:spLocks noGrp="1"/>
          </p:cNvSpPr>
          <p:nvPr>
            <p:ph type="title"/>
          </p:nvPr>
        </p:nvSpPr>
        <p:spPr/>
        <p:txBody>
          <a:bodyPr/>
          <a:lstStyle/>
          <a:p>
            <a:r>
              <a:rPr lang="en-US" altLang="en-US">
                <a:ea typeface="ＭＳ Ｐゴシック" panose="020B0600070205080204" pitchFamily="34" charset="-128"/>
              </a:rPr>
              <a:t>Theology</a:t>
            </a:r>
          </a:p>
        </p:txBody>
      </p:sp>
      <p:sp>
        <p:nvSpPr>
          <p:cNvPr id="6147" name="Content Placeholder 2">
            <a:extLst>
              <a:ext uri="{FF2B5EF4-FFF2-40B4-BE49-F238E27FC236}">
                <a16:creationId xmlns:a16="http://schemas.microsoft.com/office/drawing/2014/main" id="{456CCDBA-51A7-3416-52E1-828A5FBC5EA6}"/>
              </a:ext>
            </a:extLst>
          </p:cNvPr>
          <p:cNvSpPr>
            <a:spLocks noGrp="1"/>
          </p:cNvSpPr>
          <p:nvPr>
            <p:ph idx="1"/>
          </p:nvPr>
        </p:nvSpPr>
        <p:spPr/>
        <p:txBody>
          <a:bodyPr/>
          <a:lstStyle/>
          <a:p>
            <a:r>
              <a:rPr lang="en-US" b="0" i="0" dirty="0">
                <a:effectLst/>
                <a:latin typeface="Google Sans"/>
              </a:rPr>
              <a:t>The prosperity gospel, also known as the health and wealth gospel, is a Protestant Christian belief that faith can lead to wealth, health, and happiness. It teaches that God wants believers to be blessed in this life, and that material riches and physical well-being are God's will for the faithful.</a:t>
            </a:r>
            <a:br>
              <a:rPr lang="en-US" altLang="en-US" dirty="0">
                <a:ea typeface="ＭＳ Ｐゴシック" panose="020B0600070205080204" pitchFamily="34" charset="-128"/>
              </a:rPr>
            </a:br>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11956229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73D79E-4F15-DD26-E5EB-379AFB7DB96C}"/>
            </a:ext>
          </a:extLst>
        </p:cNvPr>
        <p:cNvGrpSpPr/>
        <p:nvPr/>
      </p:nvGrpSpPr>
      <p:grpSpPr>
        <a:xfrm>
          <a:off x="0" y="0"/>
          <a:ext cx="0" cy="0"/>
          <a:chOff x="0" y="0"/>
          <a:chExt cx="0" cy="0"/>
        </a:xfrm>
      </p:grpSpPr>
      <p:sp>
        <p:nvSpPr>
          <p:cNvPr id="6146" name="Title 1">
            <a:extLst>
              <a:ext uri="{FF2B5EF4-FFF2-40B4-BE49-F238E27FC236}">
                <a16:creationId xmlns:a16="http://schemas.microsoft.com/office/drawing/2014/main" id="{A95D22E3-141D-784E-029C-2534583A8DC5}"/>
              </a:ext>
            </a:extLst>
          </p:cNvPr>
          <p:cNvSpPr>
            <a:spLocks noGrp="1"/>
          </p:cNvSpPr>
          <p:nvPr>
            <p:ph type="title"/>
          </p:nvPr>
        </p:nvSpPr>
        <p:spPr/>
        <p:txBody>
          <a:bodyPr/>
          <a:lstStyle/>
          <a:p>
            <a:r>
              <a:rPr lang="en-US" altLang="en-US">
                <a:ea typeface="ＭＳ Ｐゴシック" panose="020B0600070205080204" pitchFamily="34" charset="-128"/>
              </a:rPr>
              <a:t>Theology</a:t>
            </a:r>
          </a:p>
        </p:txBody>
      </p:sp>
      <p:sp>
        <p:nvSpPr>
          <p:cNvPr id="6147" name="Content Placeholder 2">
            <a:extLst>
              <a:ext uri="{FF2B5EF4-FFF2-40B4-BE49-F238E27FC236}">
                <a16:creationId xmlns:a16="http://schemas.microsoft.com/office/drawing/2014/main" id="{9FF6FD3C-527B-51CB-A3D4-DD4F71CB80A9}"/>
              </a:ext>
            </a:extLst>
          </p:cNvPr>
          <p:cNvSpPr>
            <a:spLocks noGrp="1"/>
          </p:cNvSpPr>
          <p:nvPr>
            <p:ph idx="1"/>
          </p:nvPr>
        </p:nvSpPr>
        <p:spPr/>
        <p:txBody>
          <a:bodyPr/>
          <a:lstStyle/>
          <a:p>
            <a:r>
              <a:rPr lang="en-US" b="0" i="0" dirty="0">
                <a:effectLst/>
                <a:latin typeface="Google Sans"/>
              </a:rPr>
              <a:t>The prosperity gospel is based on the idea that believers can use faith, positive thoughts, and donations to the church to break the curses of poverty and illness. It also teaches that material success is a sign of God's favor and blessings</a:t>
            </a:r>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28565538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82DC0A-8604-965E-A582-13B287E54B5A}"/>
            </a:ext>
          </a:extLst>
        </p:cNvPr>
        <p:cNvGrpSpPr/>
        <p:nvPr/>
      </p:nvGrpSpPr>
      <p:grpSpPr>
        <a:xfrm>
          <a:off x="0" y="0"/>
          <a:ext cx="0" cy="0"/>
          <a:chOff x="0" y="0"/>
          <a:chExt cx="0" cy="0"/>
        </a:xfrm>
      </p:grpSpPr>
      <p:sp>
        <p:nvSpPr>
          <p:cNvPr id="6146" name="Title 1">
            <a:extLst>
              <a:ext uri="{FF2B5EF4-FFF2-40B4-BE49-F238E27FC236}">
                <a16:creationId xmlns:a16="http://schemas.microsoft.com/office/drawing/2014/main" id="{3A70FBC4-11A1-1C4B-9B95-A4DB21D8C66D}"/>
              </a:ext>
            </a:extLst>
          </p:cNvPr>
          <p:cNvSpPr>
            <a:spLocks noGrp="1"/>
          </p:cNvSpPr>
          <p:nvPr>
            <p:ph type="title"/>
          </p:nvPr>
        </p:nvSpPr>
        <p:spPr/>
        <p:txBody>
          <a:bodyPr/>
          <a:lstStyle/>
          <a:p>
            <a:r>
              <a:rPr lang="en-US" altLang="en-US">
                <a:ea typeface="ＭＳ Ｐゴシック" panose="020B0600070205080204" pitchFamily="34" charset="-128"/>
              </a:rPr>
              <a:t>Theology</a:t>
            </a:r>
          </a:p>
        </p:txBody>
      </p:sp>
      <p:sp>
        <p:nvSpPr>
          <p:cNvPr id="6147" name="Content Placeholder 2">
            <a:extLst>
              <a:ext uri="{FF2B5EF4-FFF2-40B4-BE49-F238E27FC236}">
                <a16:creationId xmlns:a16="http://schemas.microsoft.com/office/drawing/2014/main" id="{D19FDB60-4E84-BD4C-43DE-CB0C9B3EFB68}"/>
              </a:ext>
            </a:extLst>
          </p:cNvPr>
          <p:cNvSpPr>
            <a:spLocks noGrp="1"/>
          </p:cNvSpPr>
          <p:nvPr>
            <p:ph idx="1"/>
          </p:nvPr>
        </p:nvSpPr>
        <p:spPr>
          <a:xfrm>
            <a:off x="838200" y="1825625"/>
            <a:ext cx="10591800" cy="1603375"/>
          </a:xfrm>
        </p:spPr>
        <p:txBody>
          <a:bodyPr>
            <a:normAutofit/>
          </a:bodyPr>
          <a:lstStyle/>
          <a:p>
            <a:r>
              <a:rPr lang="en-US" b="0" i="0" dirty="0">
                <a:effectLst/>
                <a:latin typeface="Google Sans"/>
              </a:rPr>
              <a:t>The prosperity gospel has been a significant influence in Christianity since the early 20th century. It is popular in impoverished communities. However, it can also be criticized for being predatory and manipulative, especially when churches require heavy tithing</a:t>
            </a:r>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36918415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98915F-1F54-B326-A97E-173D2697E648}"/>
            </a:ext>
          </a:extLst>
        </p:cNvPr>
        <p:cNvGrpSpPr/>
        <p:nvPr/>
      </p:nvGrpSpPr>
      <p:grpSpPr>
        <a:xfrm>
          <a:off x="0" y="0"/>
          <a:ext cx="0" cy="0"/>
          <a:chOff x="0" y="0"/>
          <a:chExt cx="0" cy="0"/>
        </a:xfrm>
      </p:grpSpPr>
      <p:sp>
        <p:nvSpPr>
          <p:cNvPr id="6146" name="Title 1">
            <a:extLst>
              <a:ext uri="{FF2B5EF4-FFF2-40B4-BE49-F238E27FC236}">
                <a16:creationId xmlns:a16="http://schemas.microsoft.com/office/drawing/2014/main" id="{3AF81549-D3AD-0493-50FC-4789BC098B73}"/>
              </a:ext>
            </a:extLst>
          </p:cNvPr>
          <p:cNvSpPr>
            <a:spLocks noGrp="1"/>
          </p:cNvSpPr>
          <p:nvPr>
            <p:ph type="title"/>
          </p:nvPr>
        </p:nvSpPr>
        <p:spPr/>
        <p:txBody>
          <a:bodyPr/>
          <a:lstStyle/>
          <a:p>
            <a:r>
              <a:rPr lang="en-US" altLang="en-US">
                <a:ea typeface="ＭＳ Ｐゴシック" panose="020B0600070205080204" pitchFamily="34" charset="-128"/>
              </a:rPr>
              <a:t>Theology</a:t>
            </a:r>
          </a:p>
        </p:txBody>
      </p:sp>
      <p:sp>
        <p:nvSpPr>
          <p:cNvPr id="6147" name="Content Placeholder 2">
            <a:extLst>
              <a:ext uri="{FF2B5EF4-FFF2-40B4-BE49-F238E27FC236}">
                <a16:creationId xmlns:a16="http://schemas.microsoft.com/office/drawing/2014/main" id="{3850E233-EF08-A27E-20A2-8480F5DFF6E3}"/>
              </a:ext>
            </a:extLst>
          </p:cNvPr>
          <p:cNvSpPr>
            <a:spLocks noGrp="1"/>
          </p:cNvSpPr>
          <p:nvPr>
            <p:ph idx="1"/>
          </p:nvPr>
        </p:nvSpPr>
        <p:spPr/>
        <p:txBody>
          <a:bodyPr/>
          <a:lstStyle/>
          <a:p>
            <a:r>
              <a:rPr lang="en-US" b="0" i="0" dirty="0">
                <a:effectLst/>
                <a:latin typeface="Google Sans"/>
              </a:rPr>
              <a:t>The prosperity gospel was influenced by the New Thought movement, an early 20th-century mind-healing movement that taught that individuals were responsible for their own happiness and health.</a:t>
            </a:r>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12222829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B8EC9E6-38D7-4B69-09AB-0A3C4462CB9F}"/>
              </a:ext>
            </a:extLst>
          </p:cNvPr>
          <p:cNvSpPr txBox="1"/>
          <p:nvPr/>
        </p:nvSpPr>
        <p:spPr>
          <a:xfrm>
            <a:off x="4212772" y="2971800"/>
            <a:ext cx="4844339" cy="584775"/>
          </a:xfrm>
          <a:prstGeom prst="rect">
            <a:avLst/>
          </a:prstGeom>
          <a:noFill/>
        </p:spPr>
        <p:txBody>
          <a:bodyPr wrap="none" rtlCol="0">
            <a:spAutoFit/>
          </a:bodyPr>
          <a:lstStyle/>
          <a:p>
            <a:r>
              <a:rPr lang="en-US" sz="3200" dirty="0"/>
              <a:t>Word Faith (WF) Movement</a:t>
            </a:r>
          </a:p>
        </p:txBody>
      </p:sp>
      <p:sp>
        <p:nvSpPr>
          <p:cNvPr id="3" name="TextBox 2">
            <a:extLst>
              <a:ext uri="{FF2B5EF4-FFF2-40B4-BE49-F238E27FC236}">
                <a16:creationId xmlns:a16="http://schemas.microsoft.com/office/drawing/2014/main" id="{C616F1C5-670A-80AF-4884-FFA03D9069CB}"/>
              </a:ext>
            </a:extLst>
          </p:cNvPr>
          <p:cNvSpPr txBox="1"/>
          <p:nvPr/>
        </p:nvSpPr>
        <p:spPr>
          <a:xfrm>
            <a:off x="193595" y="6349178"/>
            <a:ext cx="8038354" cy="369332"/>
          </a:xfrm>
          <a:prstGeom prst="rect">
            <a:avLst/>
          </a:prstGeom>
          <a:noFill/>
        </p:spPr>
        <p:txBody>
          <a:bodyPr wrap="none" rtlCol="0">
            <a:spAutoFit/>
          </a:bodyPr>
          <a:lstStyle/>
          <a:p>
            <a:r>
              <a:rPr lang="en-US" dirty="0"/>
              <a:t>Source: Ron Rhodes slides from Veritas International University RE505 course notes. </a:t>
            </a:r>
          </a:p>
        </p:txBody>
      </p:sp>
    </p:spTree>
    <p:extLst>
      <p:ext uri="{BB962C8B-B14F-4D97-AF65-F5344CB8AC3E}">
        <p14:creationId xmlns:p14="http://schemas.microsoft.com/office/powerpoint/2010/main" val="32402998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A4C8877-3A01-4342-8E1A-9F8F6FD94833}"/>
              </a:ext>
            </a:extLst>
          </p:cNvPr>
          <p:cNvPicPr>
            <a:picLocks noChangeAspect="1"/>
          </p:cNvPicPr>
          <p:nvPr/>
        </p:nvPicPr>
        <p:blipFill>
          <a:blip r:embed="rId2"/>
          <a:stretch>
            <a:fillRect/>
          </a:stretch>
        </p:blipFill>
        <p:spPr>
          <a:xfrm>
            <a:off x="1101517" y="139490"/>
            <a:ext cx="8402594" cy="6185502"/>
          </a:xfrm>
          <a:prstGeom prst="rect">
            <a:avLst/>
          </a:prstGeom>
        </p:spPr>
      </p:pic>
      <p:sp>
        <p:nvSpPr>
          <p:cNvPr id="3" name="TextBox 2">
            <a:extLst>
              <a:ext uri="{FF2B5EF4-FFF2-40B4-BE49-F238E27FC236}">
                <a16:creationId xmlns:a16="http://schemas.microsoft.com/office/drawing/2014/main" id="{03242CDD-0FD3-B049-D5F0-5899FCAE90E7}"/>
              </a:ext>
            </a:extLst>
          </p:cNvPr>
          <p:cNvSpPr txBox="1"/>
          <p:nvPr/>
        </p:nvSpPr>
        <p:spPr>
          <a:xfrm>
            <a:off x="193595" y="6349178"/>
            <a:ext cx="8038354" cy="369332"/>
          </a:xfrm>
          <a:prstGeom prst="rect">
            <a:avLst/>
          </a:prstGeom>
          <a:noFill/>
        </p:spPr>
        <p:txBody>
          <a:bodyPr wrap="none" rtlCol="0">
            <a:spAutoFit/>
          </a:bodyPr>
          <a:lstStyle/>
          <a:p>
            <a:r>
              <a:rPr lang="en-US" dirty="0"/>
              <a:t>Source: Ron Rhodes slides from Veritas International University RE505 course notes. </a:t>
            </a:r>
          </a:p>
        </p:txBody>
      </p:sp>
    </p:spTree>
    <p:extLst>
      <p:ext uri="{BB962C8B-B14F-4D97-AF65-F5344CB8AC3E}">
        <p14:creationId xmlns:p14="http://schemas.microsoft.com/office/powerpoint/2010/main" val="20308776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F6CC1B7-48E9-5489-7897-182973C1512F}"/>
              </a:ext>
            </a:extLst>
          </p:cNvPr>
          <p:cNvSpPr txBox="1"/>
          <p:nvPr/>
        </p:nvSpPr>
        <p:spPr>
          <a:xfrm>
            <a:off x="1124147" y="1111729"/>
            <a:ext cx="6094428" cy="1477328"/>
          </a:xfrm>
          <a:prstGeom prst="rect">
            <a:avLst/>
          </a:prstGeom>
          <a:noFill/>
        </p:spPr>
        <p:txBody>
          <a:bodyPr wrap="square">
            <a:spAutoFit/>
          </a:bodyPr>
          <a:lstStyle/>
          <a:p>
            <a:r>
              <a:rPr lang="en-US" dirty="0"/>
              <a:t>Great Mike Winger You Tube series on refuting Word Faith/Prosperity gospel :</a:t>
            </a:r>
            <a:br>
              <a:rPr lang="en-US" dirty="0"/>
            </a:br>
            <a:br>
              <a:rPr lang="en-US" dirty="0"/>
            </a:br>
            <a:r>
              <a:rPr lang="en-US" dirty="0"/>
              <a:t>https://www.youtube.com/playlist?list=PLZ3iRMLYFlHv8qF8ajudjyT8hOTdK7CXP</a:t>
            </a:r>
          </a:p>
        </p:txBody>
      </p:sp>
      <p:sp>
        <p:nvSpPr>
          <p:cNvPr id="5" name="TextBox 4">
            <a:extLst>
              <a:ext uri="{FF2B5EF4-FFF2-40B4-BE49-F238E27FC236}">
                <a16:creationId xmlns:a16="http://schemas.microsoft.com/office/drawing/2014/main" id="{20FEF778-CFB6-078A-D594-B83F07AD991C}"/>
              </a:ext>
            </a:extLst>
          </p:cNvPr>
          <p:cNvSpPr txBox="1"/>
          <p:nvPr/>
        </p:nvSpPr>
        <p:spPr>
          <a:xfrm>
            <a:off x="1124147" y="3570105"/>
            <a:ext cx="6094428" cy="1200329"/>
          </a:xfrm>
          <a:prstGeom prst="rect">
            <a:avLst/>
          </a:prstGeom>
          <a:noFill/>
        </p:spPr>
        <p:txBody>
          <a:bodyPr wrap="square">
            <a:spAutoFit/>
          </a:bodyPr>
          <a:lstStyle/>
          <a:p>
            <a:r>
              <a:rPr lang="en-US" dirty="0"/>
              <a:t>Mike Winger Series on Benny Hinn:</a:t>
            </a:r>
            <a:br>
              <a:rPr lang="en-US" dirty="0"/>
            </a:br>
            <a:br>
              <a:rPr lang="en-US" dirty="0"/>
            </a:br>
            <a:r>
              <a:rPr lang="en-US" dirty="0"/>
              <a:t>https://www.youtube.com/watch?v=X2Ip_3A32W0&amp;list=PLZ3iRMLYFlHujAK-ADyDk9Cc4s9gzDq-5</a:t>
            </a:r>
          </a:p>
        </p:txBody>
      </p:sp>
    </p:spTree>
    <p:extLst>
      <p:ext uri="{BB962C8B-B14F-4D97-AF65-F5344CB8AC3E}">
        <p14:creationId xmlns:p14="http://schemas.microsoft.com/office/powerpoint/2010/main" val="38931814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EFCD2E8-9AEC-4495-831E-EDA5D5ECFD79}"/>
              </a:ext>
            </a:extLst>
          </p:cNvPr>
          <p:cNvPicPr>
            <a:picLocks noChangeAspect="1"/>
          </p:cNvPicPr>
          <p:nvPr/>
        </p:nvPicPr>
        <p:blipFill>
          <a:blip r:embed="rId2"/>
          <a:stretch>
            <a:fillRect/>
          </a:stretch>
        </p:blipFill>
        <p:spPr>
          <a:xfrm>
            <a:off x="1535179" y="-100501"/>
            <a:ext cx="9333298" cy="6675472"/>
          </a:xfrm>
          <a:prstGeom prst="rect">
            <a:avLst/>
          </a:prstGeom>
        </p:spPr>
      </p:pic>
      <p:sp>
        <p:nvSpPr>
          <p:cNvPr id="3" name="TextBox 2">
            <a:extLst>
              <a:ext uri="{FF2B5EF4-FFF2-40B4-BE49-F238E27FC236}">
                <a16:creationId xmlns:a16="http://schemas.microsoft.com/office/drawing/2014/main" id="{7D2281A9-53A1-7D22-744B-C7A09E2617A1}"/>
              </a:ext>
            </a:extLst>
          </p:cNvPr>
          <p:cNvSpPr txBox="1"/>
          <p:nvPr/>
        </p:nvSpPr>
        <p:spPr>
          <a:xfrm>
            <a:off x="248023" y="6574971"/>
            <a:ext cx="8038354" cy="369332"/>
          </a:xfrm>
          <a:prstGeom prst="rect">
            <a:avLst/>
          </a:prstGeom>
          <a:noFill/>
        </p:spPr>
        <p:txBody>
          <a:bodyPr wrap="none" rtlCol="0">
            <a:spAutoFit/>
          </a:bodyPr>
          <a:lstStyle/>
          <a:p>
            <a:r>
              <a:rPr lang="en-US" dirty="0"/>
              <a:t>Source: Ron Rhodes slides from Veritas International University RE505 course notes. </a:t>
            </a:r>
          </a:p>
        </p:txBody>
      </p:sp>
    </p:spTree>
    <p:extLst>
      <p:ext uri="{BB962C8B-B14F-4D97-AF65-F5344CB8AC3E}">
        <p14:creationId xmlns:p14="http://schemas.microsoft.com/office/powerpoint/2010/main" val="37349729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3F8A171-5FFC-40B7-A460-BBFAA188CACA}"/>
              </a:ext>
            </a:extLst>
          </p:cNvPr>
          <p:cNvPicPr>
            <a:picLocks noChangeAspect="1"/>
          </p:cNvPicPr>
          <p:nvPr/>
        </p:nvPicPr>
        <p:blipFill>
          <a:blip r:embed="rId2"/>
          <a:stretch>
            <a:fillRect/>
          </a:stretch>
        </p:blipFill>
        <p:spPr>
          <a:xfrm>
            <a:off x="308919" y="0"/>
            <a:ext cx="11574162" cy="6510466"/>
          </a:xfrm>
          <a:prstGeom prst="rect">
            <a:avLst/>
          </a:prstGeom>
        </p:spPr>
      </p:pic>
      <p:sp>
        <p:nvSpPr>
          <p:cNvPr id="3" name="TextBox 2">
            <a:extLst>
              <a:ext uri="{FF2B5EF4-FFF2-40B4-BE49-F238E27FC236}">
                <a16:creationId xmlns:a16="http://schemas.microsoft.com/office/drawing/2014/main" id="{D3B9841E-10A8-3864-9589-AE9528CCF525}"/>
              </a:ext>
            </a:extLst>
          </p:cNvPr>
          <p:cNvSpPr txBox="1"/>
          <p:nvPr/>
        </p:nvSpPr>
        <p:spPr>
          <a:xfrm>
            <a:off x="308919" y="6488668"/>
            <a:ext cx="8038354" cy="369332"/>
          </a:xfrm>
          <a:prstGeom prst="rect">
            <a:avLst/>
          </a:prstGeom>
          <a:noFill/>
        </p:spPr>
        <p:txBody>
          <a:bodyPr wrap="none" rtlCol="0">
            <a:spAutoFit/>
          </a:bodyPr>
          <a:lstStyle/>
          <a:p>
            <a:r>
              <a:rPr lang="en-US" dirty="0"/>
              <a:t>Source: Ron Rhodes slides from Veritas International University RE505 course notes. </a:t>
            </a:r>
          </a:p>
        </p:txBody>
      </p:sp>
    </p:spTree>
    <p:extLst>
      <p:ext uri="{BB962C8B-B14F-4D97-AF65-F5344CB8AC3E}">
        <p14:creationId xmlns:p14="http://schemas.microsoft.com/office/powerpoint/2010/main" val="5636285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6FB99EA-D487-4762-A574-C7100F34185D}"/>
              </a:ext>
            </a:extLst>
          </p:cNvPr>
          <p:cNvPicPr>
            <a:picLocks noChangeAspect="1"/>
          </p:cNvPicPr>
          <p:nvPr/>
        </p:nvPicPr>
        <p:blipFill>
          <a:blip r:embed="rId2"/>
          <a:stretch>
            <a:fillRect/>
          </a:stretch>
        </p:blipFill>
        <p:spPr>
          <a:xfrm>
            <a:off x="2124324" y="59227"/>
            <a:ext cx="8791686" cy="6254488"/>
          </a:xfrm>
          <a:prstGeom prst="rect">
            <a:avLst/>
          </a:prstGeom>
        </p:spPr>
      </p:pic>
      <p:sp>
        <p:nvSpPr>
          <p:cNvPr id="3" name="TextBox 2">
            <a:extLst>
              <a:ext uri="{FF2B5EF4-FFF2-40B4-BE49-F238E27FC236}">
                <a16:creationId xmlns:a16="http://schemas.microsoft.com/office/drawing/2014/main" id="{8AB5BEBE-F538-C6F7-014B-E7E34DE169E7}"/>
              </a:ext>
            </a:extLst>
          </p:cNvPr>
          <p:cNvSpPr txBox="1"/>
          <p:nvPr/>
        </p:nvSpPr>
        <p:spPr>
          <a:xfrm>
            <a:off x="193595" y="6349178"/>
            <a:ext cx="8038354" cy="369332"/>
          </a:xfrm>
          <a:prstGeom prst="rect">
            <a:avLst/>
          </a:prstGeom>
          <a:noFill/>
        </p:spPr>
        <p:txBody>
          <a:bodyPr wrap="none" rtlCol="0">
            <a:spAutoFit/>
          </a:bodyPr>
          <a:lstStyle/>
          <a:p>
            <a:r>
              <a:rPr lang="en-US" dirty="0"/>
              <a:t>Source: Ron Rhodes slides from Veritas International University RE505 course notes. </a:t>
            </a:r>
          </a:p>
        </p:txBody>
      </p:sp>
    </p:spTree>
    <p:extLst>
      <p:ext uri="{BB962C8B-B14F-4D97-AF65-F5344CB8AC3E}">
        <p14:creationId xmlns:p14="http://schemas.microsoft.com/office/powerpoint/2010/main" val="23274325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B3C53BCE-5C6B-A21A-DE21-A93BB7DCE135}"/>
              </a:ext>
            </a:extLst>
          </p:cNvPr>
          <p:cNvSpPr>
            <a:spLocks noGrp="1"/>
          </p:cNvSpPr>
          <p:nvPr>
            <p:ph type="title"/>
          </p:nvPr>
        </p:nvSpPr>
        <p:spPr>
          <a:xfrm>
            <a:off x="1981200" y="-76200"/>
            <a:ext cx="8229600" cy="1143000"/>
          </a:xfrm>
        </p:spPr>
        <p:txBody>
          <a:bodyPr/>
          <a:lstStyle/>
          <a:p>
            <a:r>
              <a:rPr lang="en-US" altLang="en-US" dirty="0">
                <a:ea typeface="ＭＳ Ｐゴシック" panose="020B0600070205080204" pitchFamily="34" charset="-128"/>
              </a:rPr>
              <a:t>Main Leaders</a:t>
            </a:r>
          </a:p>
        </p:txBody>
      </p:sp>
      <p:sp>
        <p:nvSpPr>
          <p:cNvPr id="7171" name="Content Placeholder 2">
            <a:extLst>
              <a:ext uri="{FF2B5EF4-FFF2-40B4-BE49-F238E27FC236}">
                <a16:creationId xmlns:a16="http://schemas.microsoft.com/office/drawing/2014/main" id="{FEB084FF-B7FD-BBAE-6016-70F0FBFE1EBF}"/>
              </a:ext>
            </a:extLst>
          </p:cNvPr>
          <p:cNvSpPr>
            <a:spLocks noGrp="1"/>
          </p:cNvSpPr>
          <p:nvPr>
            <p:ph idx="1"/>
          </p:nvPr>
        </p:nvSpPr>
        <p:spPr>
          <a:xfrm>
            <a:off x="261257" y="838200"/>
            <a:ext cx="10178143" cy="3635829"/>
          </a:xfrm>
        </p:spPr>
        <p:txBody>
          <a:bodyPr/>
          <a:lstStyle/>
          <a:p>
            <a:r>
              <a:rPr lang="en-US" b="0" i="0" dirty="0">
                <a:effectLst/>
                <a:latin typeface="Avenir LT W01_45 Book1475508"/>
              </a:rPr>
              <a:t>Founders: E.W. Kenyon. Later Kenneth </a:t>
            </a:r>
            <a:r>
              <a:rPr lang="en-US" b="0" i="0" dirty="0" err="1">
                <a:effectLst/>
                <a:latin typeface="Avenir LT W01_45 Book1475508"/>
              </a:rPr>
              <a:t>Hagin</a:t>
            </a:r>
            <a:r>
              <a:rPr lang="en-US" b="0" i="0" dirty="0">
                <a:effectLst/>
                <a:latin typeface="Avenir LT W01_45 Book1475508"/>
              </a:rPr>
              <a:t>.</a:t>
            </a:r>
            <a:br>
              <a:rPr lang="en-US" b="0" i="0" dirty="0">
                <a:effectLst/>
                <a:latin typeface="Avenir LT W01_45 Book1475508"/>
              </a:rPr>
            </a:br>
            <a:r>
              <a:rPr lang="en-US" b="0" i="0" dirty="0">
                <a:effectLst/>
                <a:latin typeface="Avenir LT W01_45 Book1475508"/>
              </a:rPr>
              <a:t>Today: Kenneth Copeland, Benny Hinn, Joel Osteen, T.D. Jakes, John Hagee, Creflo Dollar, Paula White, Joyce Meyer, and Juanita Bynum are a few of the leading televangelists who have commercialized the teaching of the prosperity gospel in our day. For decades, these men and women have broadcast a false gospel over the radio and on television channels such as the Trinity Broadcast Network (TBN). In this way, they have exported their false teaching to Africa, South America, and Asia as well.</a:t>
            </a:r>
            <a:endParaRPr lang="en-US" altLang="en-US" baseline="30000" dirty="0">
              <a:ea typeface="ＭＳ Ｐゴシック" panose="020B0600070205080204" pitchFamily="34" charset="-128"/>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C01CC38-8ACF-48A4-8FBE-06EFD9492DAC}"/>
              </a:ext>
            </a:extLst>
          </p:cNvPr>
          <p:cNvPicPr>
            <a:picLocks noChangeAspect="1"/>
          </p:cNvPicPr>
          <p:nvPr/>
        </p:nvPicPr>
        <p:blipFill>
          <a:blip r:embed="rId2"/>
          <a:stretch>
            <a:fillRect/>
          </a:stretch>
        </p:blipFill>
        <p:spPr>
          <a:xfrm>
            <a:off x="1581666" y="393666"/>
            <a:ext cx="8995718" cy="6048513"/>
          </a:xfrm>
          <a:prstGeom prst="rect">
            <a:avLst/>
          </a:prstGeom>
        </p:spPr>
      </p:pic>
      <p:sp>
        <p:nvSpPr>
          <p:cNvPr id="3" name="TextBox 2">
            <a:extLst>
              <a:ext uri="{FF2B5EF4-FFF2-40B4-BE49-F238E27FC236}">
                <a16:creationId xmlns:a16="http://schemas.microsoft.com/office/drawing/2014/main" id="{5B495568-4FA6-FA67-8C9D-ED2BDFAD2B97}"/>
              </a:ext>
            </a:extLst>
          </p:cNvPr>
          <p:cNvSpPr txBox="1"/>
          <p:nvPr/>
        </p:nvSpPr>
        <p:spPr>
          <a:xfrm>
            <a:off x="215367" y="6464334"/>
            <a:ext cx="8038354" cy="369332"/>
          </a:xfrm>
          <a:prstGeom prst="rect">
            <a:avLst/>
          </a:prstGeom>
          <a:noFill/>
        </p:spPr>
        <p:txBody>
          <a:bodyPr wrap="none" rtlCol="0">
            <a:spAutoFit/>
          </a:bodyPr>
          <a:lstStyle/>
          <a:p>
            <a:r>
              <a:rPr lang="en-US" dirty="0"/>
              <a:t>Source: Ron Rhodes slides from Veritas International University RE505 course notes. </a:t>
            </a:r>
          </a:p>
        </p:txBody>
      </p:sp>
    </p:spTree>
    <p:extLst>
      <p:ext uri="{BB962C8B-B14F-4D97-AF65-F5344CB8AC3E}">
        <p14:creationId xmlns:p14="http://schemas.microsoft.com/office/powerpoint/2010/main" val="42729775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5698958-83DC-46B9-8935-15E73300C600}"/>
              </a:ext>
            </a:extLst>
          </p:cNvPr>
          <p:cNvPicPr>
            <a:picLocks noChangeAspect="1"/>
          </p:cNvPicPr>
          <p:nvPr/>
        </p:nvPicPr>
        <p:blipFill>
          <a:blip r:embed="rId2"/>
          <a:stretch>
            <a:fillRect/>
          </a:stretch>
        </p:blipFill>
        <p:spPr>
          <a:xfrm>
            <a:off x="2065364" y="168768"/>
            <a:ext cx="8709727" cy="6188490"/>
          </a:xfrm>
          <a:prstGeom prst="rect">
            <a:avLst/>
          </a:prstGeom>
        </p:spPr>
      </p:pic>
      <p:sp>
        <p:nvSpPr>
          <p:cNvPr id="3" name="TextBox 2">
            <a:extLst>
              <a:ext uri="{FF2B5EF4-FFF2-40B4-BE49-F238E27FC236}">
                <a16:creationId xmlns:a16="http://schemas.microsoft.com/office/drawing/2014/main" id="{F483160D-F5CB-E7B9-7530-D737DAAFF532}"/>
              </a:ext>
            </a:extLst>
          </p:cNvPr>
          <p:cNvSpPr txBox="1"/>
          <p:nvPr/>
        </p:nvSpPr>
        <p:spPr>
          <a:xfrm>
            <a:off x="193595" y="6349178"/>
            <a:ext cx="8038354" cy="369332"/>
          </a:xfrm>
          <a:prstGeom prst="rect">
            <a:avLst/>
          </a:prstGeom>
          <a:noFill/>
        </p:spPr>
        <p:txBody>
          <a:bodyPr wrap="none" rtlCol="0">
            <a:spAutoFit/>
          </a:bodyPr>
          <a:lstStyle/>
          <a:p>
            <a:r>
              <a:rPr lang="en-US" dirty="0"/>
              <a:t>Source: Ron Rhodes slides from Veritas International University RE505 course notes. </a:t>
            </a:r>
          </a:p>
        </p:txBody>
      </p:sp>
    </p:spTree>
    <p:extLst>
      <p:ext uri="{BB962C8B-B14F-4D97-AF65-F5344CB8AC3E}">
        <p14:creationId xmlns:p14="http://schemas.microsoft.com/office/powerpoint/2010/main" val="24947001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E1028FC-BD90-40D6-A6D5-397CA7CE9A6D}"/>
              </a:ext>
            </a:extLst>
          </p:cNvPr>
          <p:cNvPicPr>
            <a:picLocks noChangeAspect="1"/>
          </p:cNvPicPr>
          <p:nvPr/>
        </p:nvPicPr>
        <p:blipFill>
          <a:blip r:embed="rId2"/>
          <a:stretch>
            <a:fillRect/>
          </a:stretch>
        </p:blipFill>
        <p:spPr>
          <a:xfrm>
            <a:off x="1433385" y="202592"/>
            <a:ext cx="8921570" cy="6173494"/>
          </a:xfrm>
          <a:prstGeom prst="rect">
            <a:avLst/>
          </a:prstGeom>
        </p:spPr>
      </p:pic>
      <p:sp>
        <p:nvSpPr>
          <p:cNvPr id="3" name="TextBox 2">
            <a:extLst>
              <a:ext uri="{FF2B5EF4-FFF2-40B4-BE49-F238E27FC236}">
                <a16:creationId xmlns:a16="http://schemas.microsoft.com/office/drawing/2014/main" id="{B2BE1D98-2027-717F-41D3-796AD17949AD}"/>
              </a:ext>
            </a:extLst>
          </p:cNvPr>
          <p:cNvSpPr txBox="1"/>
          <p:nvPr/>
        </p:nvSpPr>
        <p:spPr>
          <a:xfrm>
            <a:off x="193595" y="6349178"/>
            <a:ext cx="8038354" cy="369332"/>
          </a:xfrm>
          <a:prstGeom prst="rect">
            <a:avLst/>
          </a:prstGeom>
          <a:noFill/>
        </p:spPr>
        <p:txBody>
          <a:bodyPr wrap="none" rtlCol="0">
            <a:spAutoFit/>
          </a:bodyPr>
          <a:lstStyle/>
          <a:p>
            <a:r>
              <a:rPr lang="en-US" dirty="0"/>
              <a:t>Source: Ron Rhodes slides from Veritas International University RE505 course notes. </a:t>
            </a:r>
          </a:p>
        </p:txBody>
      </p:sp>
    </p:spTree>
    <p:extLst>
      <p:ext uri="{BB962C8B-B14F-4D97-AF65-F5344CB8AC3E}">
        <p14:creationId xmlns:p14="http://schemas.microsoft.com/office/powerpoint/2010/main" val="1820871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7C27531-92B1-4361-AE3A-760B0C09F6F2}"/>
              </a:ext>
            </a:extLst>
          </p:cNvPr>
          <p:cNvPicPr>
            <a:picLocks noChangeAspect="1"/>
          </p:cNvPicPr>
          <p:nvPr/>
        </p:nvPicPr>
        <p:blipFill>
          <a:blip r:embed="rId2"/>
          <a:stretch>
            <a:fillRect/>
          </a:stretch>
        </p:blipFill>
        <p:spPr>
          <a:xfrm>
            <a:off x="1334531" y="84510"/>
            <a:ext cx="9027534" cy="6341003"/>
          </a:xfrm>
          <a:prstGeom prst="rect">
            <a:avLst/>
          </a:prstGeom>
        </p:spPr>
      </p:pic>
      <p:sp>
        <p:nvSpPr>
          <p:cNvPr id="3" name="TextBox 2">
            <a:extLst>
              <a:ext uri="{FF2B5EF4-FFF2-40B4-BE49-F238E27FC236}">
                <a16:creationId xmlns:a16="http://schemas.microsoft.com/office/drawing/2014/main" id="{A0D391E1-46B7-3141-F90B-D6FBD1497BCC}"/>
              </a:ext>
            </a:extLst>
          </p:cNvPr>
          <p:cNvSpPr txBox="1"/>
          <p:nvPr/>
        </p:nvSpPr>
        <p:spPr>
          <a:xfrm>
            <a:off x="193595" y="6349178"/>
            <a:ext cx="8038354" cy="369332"/>
          </a:xfrm>
          <a:prstGeom prst="rect">
            <a:avLst/>
          </a:prstGeom>
          <a:noFill/>
        </p:spPr>
        <p:txBody>
          <a:bodyPr wrap="none" rtlCol="0">
            <a:spAutoFit/>
          </a:bodyPr>
          <a:lstStyle/>
          <a:p>
            <a:r>
              <a:rPr lang="en-US" dirty="0"/>
              <a:t>Source: Ron Rhodes slides from Veritas International University RE505 course notes. </a:t>
            </a:r>
          </a:p>
        </p:txBody>
      </p:sp>
    </p:spTree>
    <p:extLst>
      <p:ext uri="{BB962C8B-B14F-4D97-AF65-F5344CB8AC3E}">
        <p14:creationId xmlns:p14="http://schemas.microsoft.com/office/powerpoint/2010/main" val="42665211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7456088-0BB7-4731-8DC9-AFD95286C861}"/>
              </a:ext>
            </a:extLst>
          </p:cNvPr>
          <p:cNvPicPr>
            <a:picLocks noChangeAspect="1"/>
          </p:cNvPicPr>
          <p:nvPr/>
        </p:nvPicPr>
        <p:blipFill>
          <a:blip r:embed="rId2"/>
          <a:stretch>
            <a:fillRect/>
          </a:stretch>
        </p:blipFill>
        <p:spPr>
          <a:xfrm>
            <a:off x="1852950" y="225651"/>
            <a:ext cx="8844697" cy="6044520"/>
          </a:xfrm>
          <a:prstGeom prst="rect">
            <a:avLst/>
          </a:prstGeom>
        </p:spPr>
      </p:pic>
      <p:sp>
        <p:nvSpPr>
          <p:cNvPr id="2" name="TextBox 1">
            <a:extLst>
              <a:ext uri="{FF2B5EF4-FFF2-40B4-BE49-F238E27FC236}">
                <a16:creationId xmlns:a16="http://schemas.microsoft.com/office/drawing/2014/main" id="{00E890AC-877E-407F-29E6-941A58EAA656}"/>
              </a:ext>
            </a:extLst>
          </p:cNvPr>
          <p:cNvSpPr txBox="1"/>
          <p:nvPr/>
        </p:nvSpPr>
        <p:spPr>
          <a:xfrm>
            <a:off x="193595" y="6349178"/>
            <a:ext cx="8038354" cy="369332"/>
          </a:xfrm>
          <a:prstGeom prst="rect">
            <a:avLst/>
          </a:prstGeom>
          <a:noFill/>
        </p:spPr>
        <p:txBody>
          <a:bodyPr wrap="none" rtlCol="0">
            <a:spAutoFit/>
          </a:bodyPr>
          <a:lstStyle/>
          <a:p>
            <a:r>
              <a:rPr lang="en-US" dirty="0"/>
              <a:t>Source: Ron Rhodes slides from Veritas International University RE505 course notes. </a:t>
            </a:r>
          </a:p>
        </p:txBody>
      </p:sp>
    </p:spTree>
    <p:extLst>
      <p:ext uri="{BB962C8B-B14F-4D97-AF65-F5344CB8AC3E}">
        <p14:creationId xmlns:p14="http://schemas.microsoft.com/office/powerpoint/2010/main" val="34400780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63EDF0F-2E35-4C2E-A11A-B552AC53BA3A}"/>
              </a:ext>
            </a:extLst>
          </p:cNvPr>
          <p:cNvPicPr>
            <a:picLocks noChangeAspect="1"/>
          </p:cNvPicPr>
          <p:nvPr/>
        </p:nvPicPr>
        <p:blipFill>
          <a:blip r:embed="rId2"/>
          <a:stretch>
            <a:fillRect/>
          </a:stretch>
        </p:blipFill>
        <p:spPr>
          <a:xfrm>
            <a:off x="1671301" y="80083"/>
            <a:ext cx="8955509" cy="6331603"/>
          </a:xfrm>
          <a:prstGeom prst="rect">
            <a:avLst/>
          </a:prstGeom>
        </p:spPr>
      </p:pic>
      <p:sp>
        <p:nvSpPr>
          <p:cNvPr id="3" name="TextBox 2">
            <a:extLst>
              <a:ext uri="{FF2B5EF4-FFF2-40B4-BE49-F238E27FC236}">
                <a16:creationId xmlns:a16="http://schemas.microsoft.com/office/drawing/2014/main" id="{14DB624E-51AF-9DB4-6A2E-0184E188CA78}"/>
              </a:ext>
            </a:extLst>
          </p:cNvPr>
          <p:cNvSpPr txBox="1"/>
          <p:nvPr/>
        </p:nvSpPr>
        <p:spPr>
          <a:xfrm>
            <a:off x="193595" y="6349178"/>
            <a:ext cx="8038354" cy="369332"/>
          </a:xfrm>
          <a:prstGeom prst="rect">
            <a:avLst/>
          </a:prstGeom>
          <a:noFill/>
        </p:spPr>
        <p:txBody>
          <a:bodyPr wrap="none" rtlCol="0">
            <a:spAutoFit/>
          </a:bodyPr>
          <a:lstStyle/>
          <a:p>
            <a:r>
              <a:rPr lang="en-US" dirty="0"/>
              <a:t>Source: Ron Rhodes slides from Veritas International University RE505 course notes. </a:t>
            </a:r>
          </a:p>
        </p:txBody>
      </p:sp>
    </p:spTree>
    <p:extLst>
      <p:ext uri="{BB962C8B-B14F-4D97-AF65-F5344CB8AC3E}">
        <p14:creationId xmlns:p14="http://schemas.microsoft.com/office/powerpoint/2010/main" val="32275880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7A1ADD0-52C0-CBDD-2185-F52ECD33CBB1}"/>
              </a:ext>
            </a:extLst>
          </p:cNvPr>
          <p:cNvSpPr txBox="1"/>
          <p:nvPr/>
        </p:nvSpPr>
        <p:spPr>
          <a:xfrm>
            <a:off x="381000" y="2333685"/>
            <a:ext cx="11593286" cy="2554545"/>
          </a:xfrm>
          <a:prstGeom prst="rect">
            <a:avLst/>
          </a:prstGeom>
          <a:noFill/>
        </p:spPr>
        <p:txBody>
          <a:bodyPr wrap="square">
            <a:spAutoFit/>
          </a:bodyPr>
          <a:lstStyle/>
          <a:p>
            <a:r>
              <a:rPr lang="en-US" sz="3200" b="0" i="0" dirty="0">
                <a:solidFill>
                  <a:srgbClr val="000000"/>
                </a:solidFill>
                <a:effectLst/>
                <a:latin typeface="Arial" panose="020B0604020202020204" pitchFamily="34" charset="0"/>
                <a:cs typeface="Arial" panose="020B0604020202020204" pitchFamily="34" charset="0"/>
              </a:rPr>
              <a:t>“For </a:t>
            </a:r>
            <a:r>
              <a:rPr lang="en-US" sz="3200" b="0" i="1" dirty="0">
                <a:solidFill>
                  <a:srgbClr val="000000"/>
                </a:solidFill>
                <a:effectLst/>
                <a:latin typeface="Arial" panose="020B0604020202020204" pitchFamily="34" charset="0"/>
                <a:cs typeface="Arial" panose="020B0604020202020204" pitchFamily="34" charset="0"/>
              </a:rPr>
              <a:t>the</a:t>
            </a:r>
            <a:r>
              <a:rPr lang="en-US" sz="3200" b="0" i="0" dirty="0">
                <a:solidFill>
                  <a:srgbClr val="000000"/>
                </a:solidFill>
                <a:effectLst/>
                <a:latin typeface="Arial" panose="020B0604020202020204" pitchFamily="34" charset="0"/>
                <a:cs typeface="Arial" panose="020B0604020202020204" pitchFamily="34" charset="0"/>
              </a:rPr>
              <a:t> time will come when they will not tolerate sound doctrine; but </a:t>
            </a:r>
            <a:r>
              <a:rPr lang="en-US" sz="3200" b="0" i="1" dirty="0">
                <a:solidFill>
                  <a:srgbClr val="000000"/>
                </a:solidFill>
                <a:effectLst/>
                <a:latin typeface="Arial" panose="020B0604020202020204" pitchFamily="34" charset="0"/>
                <a:cs typeface="Arial" panose="020B0604020202020204" pitchFamily="34" charset="0"/>
              </a:rPr>
              <a:t>wanting</a:t>
            </a:r>
            <a:r>
              <a:rPr lang="en-US" sz="3200" b="0" i="0" dirty="0">
                <a:solidFill>
                  <a:srgbClr val="000000"/>
                </a:solidFill>
                <a:effectLst/>
                <a:latin typeface="Arial" panose="020B0604020202020204" pitchFamily="34" charset="0"/>
                <a:cs typeface="Arial" panose="020B0604020202020204" pitchFamily="34" charset="0"/>
              </a:rPr>
              <a:t> to have their ears tickled, they will accumulate for themselves teachers in accordance with their own desires, </a:t>
            </a:r>
            <a:r>
              <a:rPr lang="en-US" sz="3200" b="1" i="0" baseline="30000" dirty="0">
                <a:solidFill>
                  <a:srgbClr val="000000"/>
                </a:solidFill>
                <a:effectLst/>
                <a:latin typeface="Arial" panose="020B0604020202020204" pitchFamily="34" charset="0"/>
                <a:cs typeface="Arial" panose="020B0604020202020204" pitchFamily="34" charset="0"/>
              </a:rPr>
              <a:t> </a:t>
            </a:r>
            <a:r>
              <a:rPr lang="en-US" sz="3200" b="0" i="0" dirty="0">
                <a:solidFill>
                  <a:srgbClr val="000000"/>
                </a:solidFill>
                <a:effectLst/>
                <a:latin typeface="Arial" panose="020B0604020202020204" pitchFamily="34" charset="0"/>
                <a:cs typeface="Arial" panose="020B0604020202020204" pitchFamily="34" charset="0"/>
              </a:rPr>
              <a:t>and they will turn their ears away from the truth and will turn aside to myths.”</a:t>
            </a:r>
            <a:endParaRPr lang="en-US" sz="3200"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565563C4-64A9-B7B3-0BFF-235CF038E3A5}"/>
              </a:ext>
            </a:extLst>
          </p:cNvPr>
          <p:cNvSpPr txBox="1"/>
          <p:nvPr/>
        </p:nvSpPr>
        <p:spPr>
          <a:xfrm>
            <a:off x="283029" y="1567934"/>
            <a:ext cx="6096000" cy="584775"/>
          </a:xfrm>
          <a:prstGeom prst="rect">
            <a:avLst/>
          </a:prstGeom>
          <a:noFill/>
        </p:spPr>
        <p:txBody>
          <a:bodyPr wrap="square">
            <a:spAutoFit/>
          </a:bodyPr>
          <a:lstStyle/>
          <a:p>
            <a:r>
              <a:rPr lang="en-US" sz="3200" b="0" i="1" dirty="0">
                <a:solidFill>
                  <a:srgbClr val="000000"/>
                </a:solidFill>
                <a:effectLst/>
                <a:latin typeface="Arial" panose="020B0604020202020204" pitchFamily="34" charset="0"/>
                <a:cs typeface="Arial" panose="020B0604020202020204" pitchFamily="34" charset="0"/>
              </a:rPr>
              <a:t>2 Timothy 4:3-4</a:t>
            </a:r>
            <a:endParaRPr lang="en-US" sz="3200" dirty="0"/>
          </a:p>
        </p:txBody>
      </p:sp>
    </p:spTree>
    <p:extLst>
      <p:ext uri="{BB962C8B-B14F-4D97-AF65-F5344CB8AC3E}">
        <p14:creationId xmlns:p14="http://schemas.microsoft.com/office/powerpoint/2010/main" val="19666007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E3E45B0-1D20-4190-A06D-DEBBC40FDB80}"/>
              </a:ext>
            </a:extLst>
          </p:cNvPr>
          <p:cNvPicPr>
            <a:picLocks noChangeAspect="1"/>
          </p:cNvPicPr>
          <p:nvPr/>
        </p:nvPicPr>
        <p:blipFill>
          <a:blip r:embed="rId2"/>
          <a:stretch>
            <a:fillRect/>
          </a:stretch>
        </p:blipFill>
        <p:spPr>
          <a:xfrm>
            <a:off x="1458097" y="257339"/>
            <a:ext cx="9242854" cy="6320786"/>
          </a:xfrm>
          <a:prstGeom prst="rect">
            <a:avLst/>
          </a:prstGeom>
        </p:spPr>
      </p:pic>
      <p:sp>
        <p:nvSpPr>
          <p:cNvPr id="3" name="TextBox 2">
            <a:extLst>
              <a:ext uri="{FF2B5EF4-FFF2-40B4-BE49-F238E27FC236}">
                <a16:creationId xmlns:a16="http://schemas.microsoft.com/office/drawing/2014/main" id="{5BA0D8DA-F25B-4239-8992-6CC12F9EA1DB}"/>
              </a:ext>
            </a:extLst>
          </p:cNvPr>
          <p:cNvSpPr txBox="1"/>
          <p:nvPr/>
        </p:nvSpPr>
        <p:spPr>
          <a:xfrm>
            <a:off x="204481" y="6488668"/>
            <a:ext cx="8038354" cy="369332"/>
          </a:xfrm>
          <a:prstGeom prst="rect">
            <a:avLst/>
          </a:prstGeom>
          <a:noFill/>
        </p:spPr>
        <p:txBody>
          <a:bodyPr wrap="none" rtlCol="0">
            <a:spAutoFit/>
          </a:bodyPr>
          <a:lstStyle/>
          <a:p>
            <a:r>
              <a:rPr lang="en-US" dirty="0"/>
              <a:t>Source: Ron Rhodes slides from Veritas International University RE505 course notes. </a:t>
            </a:r>
          </a:p>
        </p:txBody>
      </p:sp>
    </p:spTree>
    <p:extLst>
      <p:ext uri="{BB962C8B-B14F-4D97-AF65-F5344CB8AC3E}">
        <p14:creationId xmlns:p14="http://schemas.microsoft.com/office/powerpoint/2010/main" val="9119927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F0BD182-1711-4C0F-8B7E-0157EB758944}"/>
              </a:ext>
            </a:extLst>
          </p:cNvPr>
          <p:cNvPicPr>
            <a:picLocks noChangeAspect="1"/>
          </p:cNvPicPr>
          <p:nvPr/>
        </p:nvPicPr>
        <p:blipFill>
          <a:blip r:embed="rId2"/>
          <a:stretch>
            <a:fillRect/>
          </a:stretch>
        </p:blipFill>
        <p:spPr>
          <a:xfrm>
            <a:off x="1844900" y="204529"/>
            <a:ext cx="8880765" cy="6109185"/>
          </a:xfrm>
          <a:prstGeom prst="rect">
            <a:avLst/>
          </a:prstGeom>
        </p:spPr>
      </p:pic>
      <p:sp>
        <p:nvSpPr>
          <p:cNvPr id="3" name="TextBox 2">
            <a:extLst>
              <a:ext uri="{FF2B5EF4-FFF2-40B4-BE49-F238E27FC236}">
                <a16:creationId xmlns:a16="http://schemas.microsoft.com/office/drawing/2014/main" id="{317E273A-E90F-ABB6-0A01-2D65C1936A5A}"/>
              </a:ext>
            </a:extLst>
          </p:cNvPr>
          <p:cNvSpPr txBox="1"/>
          <p:nvPr/>
        </p:nvSpPr>
        <p:spPr>
          <a:xfrm>
            <a:off x="193595" y="6349178"/>
            <a:ext cx="8038354" cy="369332"/>
          </a:xfrm>
          <a:prstGeom prst="rect">
            <a:avLst/>
          </a:prstGeom>
          <a:noFill/>
        </p:spPr>
        <p:txBody>
          <a:bodyPr wrap="none" rtlCol="0">
            <a:spAutoFit/>
          </a:bodyPr>
          <a:lstStyle/>
          <a:p>
            <a:r>
              <a:rPr lang="en-US" dirty="0"/>
              <a:t>Source: Ron Rhodes slides from Veritas International University RE505 course notes. </a:t>
            </a:r>
          </a:p>
        </p:txBody>
      </p:sp>
    </p:spTree>
    <p:extLst>
      <p:ext uri="{BB962C8B-B14F-4D97-AF65-F5344CB8AC3E}">
        <p14:creationId xmlns:p14="http://schemas.microsoft.com/office/powerpoint/2010/main" val="7041709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92B2FE7-9A23-4B55-887E-62C01247E80A}"/>
              </a:ext>
            </a:extLst>
          </p:cNvPr>
          <p:cNvPicPr>
            <a:picLocks noChangeAspect="1"/>
          </p:cNvPicPr>
          <p:nvPr/>
        </p:nvPicPr>
        <p:blipFill>
          <a:blip r:embed="rId2"/>
          <a:stretch>
            <a:fillRect/>
          </a:stretch>
        </p:blipFill>
        <p:spPr>
          <a:xfrm>
            <a:off x="2504383" y="218006"/>
            <a:ext cx="8386056" cy="5997737"/>
          </a:xfrm>
          <a:prstGeom prst="rect">
            <a:avLst/>
          </a:prstGeom>
        </p:spPr>
      </p:pic>
      <p:sp>
        <p:nvSpPr>
          <p:cNvPr id="3" name="TextBox 2">
            <a:extLst>
              <a:ext uri="{FF2B5EF4-FFF2-40B4-BE49-F238E27FC236}">
                <a16:creationId xmlns:a16="http://schemas.microsoft.com/office/drawing/2014/main" id="{E97FE217-AED4-00CF-C5C5-8939AFECBFC1}"/>
              </a:ext>
            </a:extLst>
          </p:cNvPr>
          <p:cNvSpPr txBox="1"/>
          <p:nvPr/>
        </p:nvSpPr>
        <p:spPr>
          <a:xfrm>
            <a:off x="193595" y="6349178"/>
            <a:ext cx="8038354" cy="369332"/>
          </a:xfrm>
          <a:prstGeom prst="rect">
            <a:avLst/>
          </a:prstGeom>
          <a:noFill/>
        </p:spPr>
        <p:txBody>
          <a:bodyPr wrap="none" rtlCol="0">
            <a:spAutoFit/>
          </a:bodyPr>
          <a:lstStyle/>
          <a:p>
            <a:r>
              <a:rPr lang="en-US" dirty="0"/>
              <a:t>Source: Ron Rhodes slides from Veritas International University RE505 course notes. </a:t>
            </a:r>
          </a:p>
        </p:txBody>
      </p:sp>
    </p:spTree>
    <p:extLst>
      <p:ext uri="{BB962C8B-B14F-4D97-AF65-F5344CB8AC3E}">
        <p14:creationId xmlns:p14="http://schemas.microsoft.com/office/powerpoint/2010/main" val="7282346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8F33A5C-30FD-4A8A-BFD3-E556A6024EC4}"/>
              </a:ext>
            </a:extLst>
          </p:cNvPr>
          <p:cNvPicPr>
            <a:picLocks noChangeAspect="1"/>
          </p:cNvPicPr>
          <p:nvPr/>
        </p:nvPicPr>
        <p:blipFill>
          <a:blip r:embed="rId2"/>
          <a:stretch>
            <a:fillRect/>
          </a:stretch>
        </p:blipFill>
        <p:spPr>
          <a:xfrm>
            <a:off x="2278116" y="144808"/>
            <a:ext cx="8571115" cy="6201563"/>
          </a:xfrm>
          <a:prstGeom prst="rect">
            <a:avLst/>
          </a:prstGeom>
        </p:spPr>
      </p:pic>
      <p:sp>
        <p:nvSpPr>
          <p:cNvPr id="3" name="TextBox 2">
            <a:extLst>
              <a:ext uri="{FF2B5EF4-FFF2-40B4-BE49-F238E27FC236}">
                <a16:creationId xmlns:a16="http://schemas.microsoft.com/office/drawing/2014/main" id="{2777AA66-05B2-417A-1BE8-A0311B8E8651}"/>
              </a:ext>
            </a:extLst>
          </p:cNvPr>
          <p:cNvSpPr txBox="1"/>
          <p:nvPr/>
        </p:nvSpPr>
        <p:spPr>
          <a:xfrm>
            <a:off x="193595" y="6349178"/>
            <a:ext cx="8038354" cy="369332"/>
          </a:xfrm>
          <a:prstGeom prst="rect">
            <a:avLst/>
          </a:prstGeom>
          <a:noFill/>
        </p:spPr>
        <p:txBody>
          <a:bodyPr wrap="none" rtlCol="0">
            <a:spAutoFit/>
          </a:bodyPr>
          <a:lstStyle/>
          <a:p>
            <a:r>
              <a:rPr lang="en-US" dirty="0"/>
              <a:t>Source: Ron Rhodes slides from Veritas International University RE505 course notes. </a:t>
            </a:r>
          </a:p>
        </p:txBody>
      </p:sp>
    </p:spTree>
    <p:extLst>
      <p:ext uri="{BB962C8B-B14F-4D97-AF65-F5344CB8AC3E}">
        <p14:creationId xmlns:p14="http://schemas.microsoft.com/office/powerpoint/2010/main" val="27998263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0B21433-9B4E-4F0A-9159-75376445BA9E}"/>
              </a:ext>
            </a:extLst>
          </p:cNvPr>
          <p:cNvPicPr>
            <a:picLocks noChangeAspect="1"/>
          </p:cNvPicPr>
          <p:nvPr/>
        </p:nvPicPr>
        <p:blipFill>
          <a:blip r:embed="rId2"/>
          <a:stretch>
            <a:fillRect/>
          </a:stretch>
        </p:blipFill>
        <p:spPr>
          <a:xfrm>
            <a:off x="2079171" y="122550"/>
            <a:ext cx="8621780" cy="6179559"/>
          </a:xfrm>
          <a:prstGeom prst="rect">
            <a:avLst/>
          </a:prstGeom>
        </p:spPr>
      </p:pic>
      <p:sp>
        <p:nvSpPr>
          <p:cNvPr id="3" name="TextBox 2">
            <a:extLst>
              <a:ext uri="{FF2B5EF4-FFF2-40B4-BE49-F238E27FC236}">
                <a16:creationId xmlns:a16="http://schemas.microsoft.com/office/drawing/2014/main" id="{D1712F14-3AAA-A796-B3B1-199674C4BE8F}"/>
              </a:ext>
            </a:extLst>
          </p:cNvPr>
          <p:cNvSpPr txBox="1"/>
          <p:nvPr/>
        </p:nvSpPr>
        <p:spPr>
          <a:xfrm>
            <a:off x="193595" y="6349178"/>
            <a:ext cx="8038354" cy="369332"/>
          </a:xfrm>
          <a:prstGeom prst="rect">
            <a:avLst/>
          </a:prstGeom>
          <a:noFill/>
        </p:spPr>
        <p:txBody>
          <a:bodyPr wrap="none" rtlCol="0">
            <a:spAutoFit/>
          </a:bodyPr>
          <a:lstStyle/>
          <a:p>
            <a:r>
              <a:rPr lang="en-US" dirty="0"/>
              <a:t>Source: Ron Rhodes slides from Veritas International University RE505 course notes. </a:t>
            </a:r>
          </a:p>
        </p:txBody>
      </p:sp>
    </p:spTree>
    <p:extLst>
      <p:ext uri="{BB962C8B-B14F-4D97-AF65-F5344CB8AC3E}">
        <p14:creationId xmlns:p14="http://schemas.microsoft.com/office/powerpoint/2010/main" val="28877207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D4613CC-273A-46A6-8BE1-CFA25E8C0699}"/>
              </a:ext>
            </a:extLst>
          </p:cNvPr>
          <p:cNvPicPr>
            <a:picLocks noChangeAspect="1"/>
          </p:cNvPicPr>
          <p:nvPr/>
        </p:nvPicPr>
        <p:blipFill>
          <a:blip r:embed="rId2"/>
          <a:stretch>
            <a:fillRect/>
          </a:stretch>
        </p:blipFill>
        <p:spPr>
          <a:xfrm>
            <a:off x="1915886" y="5686"/>
            <a:ext cx="8636784" cy="6341168"/>
          </a:xfrm>
          <a:prstGeom prst="rect">
            <a:avLst/>
          </a:prstGeom>
        </p:spPr>
      </p:pic>
      <p:sp>
        <p:nvSpPr>
          <p:cNvPr id="3" name="TextBox 2">
            <a:extLst>
              <a:ext uri="{FF2B5EF4-FFF2-40B4-BE49-F238E27FC236}">
                <a16:creationId xmlns:a16="http://schemas.microsoft.com/office/drawing/2014/main" id="{AF794083-5851-5F57-7607-3111A0DE5A9A}"/>
              </a:ext>
            </a:extLst>
          </p:cNvPr>
          <p:cNvSpPr txBox="1"/>
          <p:nvPr/>
        </p:nvSpPr>
        <p:spPr>
          <a:xfrm>
            <a:off x="193595" y="6349178"/>
            <a:ext cx="8038354" cy="369332"/>
          </a:xfrm>
          <a:prstGeom prst="rect">
            <a:avLst/>
          </a:prstGeom>
          <a:noFill/>
        </p:spPr>
        <p:txBody>
          <a:bodyPr wrap="none" rtlCol="0">
            <a:spAutoFit/>
          </a:bodyPr>
          <a:lstStyle/>
          <a:p>
            <a:r>
              <a:rPr lang="en-US" dirty="0"/>
              <a:t>Source: Ron Rhodes slides from Veritas International University RE505 course notes. </a:t>
            </a:r>
          </a:p>
        </p:txBody>
      </p:sp>
    </p:spTree>
    <p:extLst>
      <p:ext uri="{BB962C8B-B14F-4D97-AF65-F5344CB8AC3E}">
        <p14:creationId xmlns:p14="http://schemas.microsoft.com/office/powerpoint/2010/main" val="9945317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EA8114D-58E3-44E3-8E85-59F5BB758BEA}"/>
              </a:ext>
            </a:extLst>
          </p:cNvPr>
          <p:cNvPicPr>
            <a:picLocks noChangeAspect="1"/>
          </p:cNvPicPr>
          <p:nvPr/>
        </p:nvPicPr>
        <p:blipFill>
          <a:blip r:embed="rId2"/>
          <a:stretch>
            <a:fillRect/>
          </a:stretch>
        </p:blipFill>
        <p:spPr>
          <a:xfrm>
            <a:off x="1977669" y="79363"/>
            <a:ext cx="8846850" cy="6256124"/>
          </a:xfrm>
          <a:prstGeom prst="rect">
            <a:avLst/>
          </a:prstGeom>
        </p:spPr>
      </p:pic>
      <p:sp>
        <p:nvSpPr>
          <p:cNvPr id="3" name="TextBox 2">
            <a:extLst>
              <a:ext uri="{FF2B5EF4-FFF2-40B4-BE49-F238E27FC236}">
                <a16:creationId xmlns:a16="http://schemas.microsoft.com/office/drawing/2014/main" id="{4D474C11-4E0A-C8FC-E1C7-E3D77C342AAB}"/>
              </a:ext>
            </a:extLst>
          </p:cNvPr>
          <p:cNvSpPr txBox="1"/>
          <p:nvPr/>
        </p:nvSpPr>
        <p:spPr>
          <a:xfrm>
            <a:off x="193595" y="6349178"/>
            <a:ext cx="8038354" cy="369332"/>
          </a:xfrm>
          <a:prstGeom prst="rect">
            <a:avLst/>
          </a:prstGeom>
          <a:noFill/>
        </p:spPr>
        <p:txBody>
          <a:bodyPr wrap="none" rtlCol="0">
            <a:spAutoFit/>
          </a:bodyPr>
          <a:lstStyle/>
          <a:p>
            <a:r>
              <a:rPr lang="en-US" dirty="0"/>
              <a:t>Source: Ron Rhodes slides from Veritas International University RE505 course notes. </a:t>
            </a:r>
          </a:p>
        </p:txBody>
      </p:sp>
    </p:spTree>
    <p:extLst>
      <p:ext uri="{BB962C8B-B14F-4D97-AF65-F5344CB8AC3E}">
        <p14:creationId xmlns:p14="http://schemas.microsoft.com/office/powerpoint/2010/main" val="12465108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CC9B517-4FD8-4D19-AADF-6A7C046DE7CD}"/>
              </a:ext>
            </a:extLst>
          </p:cNvPr>
          <p:cNvPicPr>
            <a:picLocks noChangeAspect="1"/>
          </p:cNvPicPr>
          <p:nvPr/>
        </p:nvPicPr>
        <p:blipFill>
          <a:blip r:embed="rId2"/>
          <a:stretch>
            <a:fillRect/>
          </a:stretch>
        </p:blipFill>
        <p:spPr>
          <a:xfrm>
            <a:off x="1726866" y="151434"/>
            <a:ext cx="8738267" cy="6260252"/>
          </a:xfrm>
          <a:prstGeom prst="rect">
            <a:avLst/>
          </a:prstGeom>
        </p:spPr>
      </p:pic>
      <p:sp>
        <p:nvSpPr>
          <p:cNvPr id="3" name="TextBox 2">
            <a:extLst>
              <a:ext uri="{FF2B5EF4-FFF2-40B4-BE49-F238E27FC236}">
                <a16:creationId xmlns:a16="http://schemas.microsoft.com/office/drawing/2014/main" id="{9DAB1278-5576-549F-C6B5-A52AF78D5724}"/>
              </a:ext>
            </a:extLst>
          </p:cNvPr>
          <p:cNvSpPr txBox="1"/>
          <p:nvPr/>
        </p:nvSpPr>
        <p:spPr>
          <a:xfrm>
            <a:off x="193595" y="6349178"/>
            <a:ext cx="8038354" cy="369332"/>
          </a:xfrm>
          <a:prstGeom prst="rect">
            <a:avLst/>
          </a:prstGeom>
          <a:noFill/>
        </p:spPr>
        <p:txBody>
          <a:bodyPr wrap="none" rtlCol="0">
            <a:spAutoFit/>
          </a:bodyPr>
          <a:lstStyle/>
          <a:p>
            <a:r>
              <a:rPr lang="en-US" dirty="0"/>
              <a:t>Source: Ron Rhodes slides from Veritas International University RE505 course notes. </a:t>
            </a:r>
          </a:p>
        </p:txBody>
      </p:sp>
    </p:spTree>
    <p:extLst>
      <p:ext uri="{BB962C8B-B14F-4D97-AF65-F5344CB8AC3E}">
        <p14:creationId xmlns:p14="http://schemas.microsoft.com/office/powerpoint/2010/main" val="24269857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47F4ABF-B8E5-428B-8467-F84111EF9788}"/>
              </a:ext>
            </a:extLst>
          </p:cNvPr>
          <p:cNvPicPr>
            <a:picLocks noChangeAspect="1"/>
          </p:cNvPicPr>
          <p:nvPr/>
        </p:nvPicPr>
        <p:blipFill>
          <a:blip r:embed="rId2"/>
          <a:stretch>
            <a:fillRect/>
          </a:stretch>
        </p:blipFill>
        <p:spPr>
          <a:xfrm>
            <a:off x="1351005" y="78789"/>
            <a:ext cx="9489989" cy="6406744"/>
          </a:xfrm>
          <a:prstGeom prst="rect">
            <a:avLst/>
          </a:prstGeom>
        </p:spPr>
      </p:pic>
      <p:sp>
        <p:nvSpPr>
          <p:cNvPr id="3" name="TextBox 2">
            <a:extLst>
              <a:ext uri="{FF2B5EF4-FFF2-40B4-BE49-F238E27FC236}">
                <a16:creationId xmlns:a16="http://schemas.microsoft.com/office/drawing/2014/main" id="{62300205-130A-C81D-562E-5F2485E35E15}"/>
              </a:ext>
            </a:extLst>
          </p:cNvPr>
          <p:cNvSpPr txBox="1"/>
          <p:nvPr/>
        </p:nvSpPr>
        <p:spPr>
          <a:xfrm>
            <a:off x="171823" y="6594545"/>
            <a:ext cx="8038354" cy="369332"/>
          </a:xfrm>
          <a:prstGeom prst="rect">
            <a:avLst/>
          </a:prstGeom>
          <a:noFill/>
        </p:spPr>
        <p:txBody>
          <a:bodyPr wrap="none" rtlCol="0">
            <a:spAutoFit/>
          </a:bodyPr>
          <a:lstStyle/>
          <a:p>
            <a:r>
              <a:rPr lang="en-US" dirty="0"/>
              <a:t>Source: Ron Rhodes slides from Veritas International University RE505 course notes. </a:t>
            </a:r>
          </a:p>
        </p:txBody>
      </p:sp>
    </p:spTree>
    <p:extLst>
      <p:ext uri="{BB962C8B-B14F-4D97-AF65-F5344CB8AC3E}">
        <p14:creationId xmlns:p14="http://schemas.microsoft.com/office/powerpoint/2010/main" val="10946054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10ACF15-A088-4BD3-BA19-88991A085C6A}"/>
              </a:ext>
            </a:extLst>
          </p:cNvPr>
          <p:cNvPicPr>
            <a:picLocks noChangeAspect="1"/>
          </p:cNvPicPr>
          <p:nvPr/>
        </p:nvPicPr>
        <p:blipFill>
          <a:blip r:embed="rId2"/>
          <a:stretch>
            <a:fillRect/>
          </a:stretch>
        </p:blipFill>
        <p:spPr>
          <a:xfrm>
            <a:off x="1655699" y="173784"/>
            <a:ext cx="8987587" cy="6433846"/>
          </a:xfrm>
          <a:prstGeom prst="rect">
            <a:avLst/>
          </a:prstGeom>
        </p:spPr>
      </p:pic>
      <p:sp>
        <p:nvSpPr>
          <p:cNvPr id="3" name="TextBox 2">
            <a:extLst>
              <a:ext uri="{FF2B5EF4-FFF2-40B4-BE49-F238E27FC236}">
                <a16:creationId xmlns:a16="http://schemas.microsoft.com/office/drawing/2014/main" id="{B163B120-46E5-AAFF-CE7E-2ACAF516CFF4}"/>
              </a:ext>
            </a:extLst>
          </p:cNvPr>
          <p:cNvSpPr txBox="1"/>
          <p:nvPr/>
        </p:nvSpPr>
        <p:spPr>
          <a:xfrm>
            <a:off x="226252" y="6499550"/>
            <a:ext cx="8038354" cy="369332"/>
          </a:xfrm>
          <a:prstGeom prst="rect">
            <a:avLst/>
          </a:prstGeom>
          <a:noFill/>
        </p:spPr>
        <p:txBody>
          <a:bodyPr wrap="none" rtlCol="0">
            <a:spAutoFit/>
          </a:bodyPr>
          <a:lstStyle/>
          <a:p>
            <a:r>
              <a:rPr lang="en-US" dirty="0"/>
              <a:t>Source: Ron Rhodes slides from Veritas International University RE505 course notes. </a:t>
            </a:r>
          </a:p>
        </p:txBody>
      </p:sp>
    </p:spTree>
    <p:extLst>
      <p:ext uri="{BB962C8B-B14F-4D97-AF65-F5344CB8AC3E}">
        <p14:creationId xmlns:p14="http://schemas.microsoft.com/office/powerpoint/2010/main" val="4663180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8FCD7D4-5B19-B1AC-590A-A7935B8DA80C}"/>
              </a:ext>
            </a:extLst>
          </p:cNvPr>
          <p:cNvSpPr>
            <a:spLocks noChangeArrowheads="1"/>
          </p:cNvSpPr>
          <p:nvPr/>
        </p:nvSpPr>
        <p:spPr bwMode="auto">
          <a:xfrm>
            <a:off x="402770" y="506086"/>
            <a:ext cx="11408229" cy="3516287"/>
          </a:xfrm>
          <a:prstGeom prst="rect">
            <a:avLst/>
          </a:prstGeom>
          <a:noFill/>
          <a:ln>
            <a:noFill/>
          </a:ln>
          <a:effectLst/>
        </p:spPr>
        <p:txBody>
          <a:bodyPr vert="horz" wrap="square" lIns="0" tIns="63480" rIns="0" bIns="12696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1F1F1F"/>
                </a:solidFill>
                <a:effectLst/>
                <a:latin typeface="+mn-lt"/>
              </a:rPr>
              <a:t>1. Biblical Interpretation:</a:t>
            </a:r>
            <a:endParaRPr kumimoji="0" lang="en-US" altLang="en-US" sz="2400" b="0" i="0" u="none" strike="noStrike" cap="none" normalizeH="0" baseline="0" dirty="0">
              <a:ln>
                <a:noFill/>
              </a:ln>
              <a:solidFill>
                <a:schemeClr val="tx1"/>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b="0" i="0" u="none" strike="noStrike" cap="none" normalizeH="0" baseline="0" dirty="0">
                <a:ln>
                  <a:noFill/>
                </a:ln>
                <a:solidFill>
                  <a:srgbClr val="1F1F1F"/>
                </a:solidFill>
                <a:effectLst/>
                <a:latin typeface="+mn-lt"/>
              </a:rPr>
              <a:t>Progressive Christianity:</a:t>
            </a:r>
            <a:r>
              <a:rPr kumimoji="0" lang="en-US" altLang="en-US" sz="2400" b="0" i="0" u="none" strike="noStrike" cap="none" normalizeH="0" baseline="0" dirty="0">
                <a:ln>
                  <a:noFill/>
                </a:ln>
                <a:solidFill>
                  <a:srgbClr val="001D35"/>
                </a:solidFill>
                <a:effectLst/>
                <a:latin typeface="+mn-lt"/>
              </a:rPr>
              <a:t> Views the Bible as a historical and cultural document open to multiple interpretations, and emphasizes applying its teachings in the context of contemporary life. This approach acknowledges potential inconsistencies and contradictions in the Bible, and may reject passages considered to be promoting injustice or negativity.</a:t>
            </a:r>
          </a:p>
          <a:p>
            <a:pPr marL="0" marR="0" lvl="0" indent="0" algn="l" defTabSz="914400" rtl="0" eaLnBrk="0" fontAlgn="base" latinLnBrk="0" hangingPunct="0">
              <a:lnSpc>
                <a:spcPct val="100000"/>
              </a:lnSpc>
              <a:spcBef>
                <a:spcPct val="0"/>
              </a:spcBef>
              <a:spcAft>
                <a:spcPct val="0"/>
              </a:spcAft>
              <a:buClrTx/>
              <a:buSzTx/>
              <a:tabLst/>
            </a:pPr>
            <a:endParaRPr kumimoji="0" lang="en-US" altLang="en-US" sz="2400" b="0" i="0" u="none" strike="noStrike" cap="none" normalizeH="0" baseline="0" dirty="0">
              <a:ln>
                <a:noFill/>
              </a:ln>
              <a:solidFill>
                <a:srgbClr val="001D35"/>
              </a:solidFill>
              <a:effectLst/>
              <a:latin typeface="+mn-l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b="0" i="0" u="none" strike="noStrike" cap="none" normalizeH="0" baseline="0" dirty="0">
                <a:ln>
                  <a:noFill/>
                </a:ln>
                <a:solidFill>
                  <a:srgbClr val="1F1F1F"/>
                </a:solidFill>
                <a:effectLst/>
                <a:latin typeface="+mn-lt"/>
              </a:rPr>
              <a:t>Word of Faith Movement:</a:t>
            </a:r>
            <a:r>
              <a:rPr kumimoji="0" lang="en-US" altLang="en-US" sz="2400" b="0" i="0" u="none" strike="noStrike" cap="none" normalizeH="0" baseline="0" dirty="0">
                <a:ln>
                  <a:noFill/>
                </a:ln>
                <a:solidFill>
                  <a:srgbClr val="001D35"/>
                </a:solidFill>
                <a:effectLst/>
                <a:latin typeface="+mn-lt"/>
              </a:rPr>
              <a:t> Generally interprets the Bible literally, often emphasizing specific verses to support its teachings on </a:t>
            </a:r>
            <a:r>
              <a:rPr kumimoji="0" lang="en-US" altLang="en-US" sz="2400" b="0" i="0" u="sng" strike="noStrike" cap="none" normalizeH="0" baseline="0" dirty="0">
                <a:ln>
                  <a:noFill/>
                </a:ln>
                <a:solidFill>
                  <a:srgbClr val="001D35"/>
                </a:solidFill>
                <a:effectLst/>
                <a:latin typeface="+mn-lt"/>
              </a:rPr>
              <a:t>health, wealth, and prosperity.   </a:t>
            </a:r>
            <a:r>
              <a:rPr kumimoji="0" lang="en-US" altLang="en-US" sz="2400" b="0" i="0" strike="noStrike" cap="none" normalizeH="0" baseline="0" dirty="0">
                <a:ln>
                  <a:noFill/>
                </a:ln>
                <a:solidFill>
                  <a:srgbClr val="001D35"/>
                </a:solidFill>
                <a:effectLst/>
                <a:latin typeface="+mn-lt"/>
              </a:rPr>
              <a:t>Another related term is the Prosperity Gospel.</a:t>
            </a:r>
          </a:p>
        </p:txBody>
      </p:sp>
      <p:sp>
        <p:nvSpPr>
          <p:cNvPr id="3" name="TextBox 2">
            <a:extLst>
              <a:ext uri="{FF2B5EF4-FFF2-40B4-BE49-F238E27FC236}">
                <a16:creationId xmlns:a16="http://schemas.microsoft.com/office/drawing/2014/main" id="{1270EDE7-68D8-5343-2CDD-258FB4EDD267}"/>
              </a:ext>
            </a:extLst>
          </p:cNvPr>
          <p:cNvSpPr txBox="1"/>
          <p:nvPr/>
        </p:nvSpPr>
        <p:spPr>
          <a:xfrm>
            <a:off x="566056" y="6488668"/>
            <a:ext cx="1320746" cy="369332"/>
          </a:xfrm>
          <a:prstGeom prst="rect">
            <a:avLst/>
          </a:prstGeom>
          <a:noFill/>
        </p:spPr>
        <p:txBody>
          <a:bodyPr wrap="none" rtlCol="0">
            <a:spAutoFit/>
          </a:bodyPr>
          <a:lstStyle/>
          <a:p>
            <a:r>
              <a:rPr lang="en-US" dirty="0"/>
              <a:t>AI Summary</a:t>
            </a:r>
          </a:p>
        </p:txBody>
      </p:sp>
    </p:spTree>
    <p:extLst>
      <p:ext uri="{BB962C8B-B14F-4D97-AF65-F5344CB8AC3E}">
        <p14:creationId xmlns:p14="http://schemas.microsoft.com/office/powerpoint/2010/main" val="179666126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E0B0942-1DE5-4EEE-9D90-4EA6475517A0}"/>
              </a:ext>
            </a:extLst>
          </p:cNvPr>
          <p:cNvPicPr>
            <a:picLocks noChangeAspect="1"/>
          </p:cNvPicPr>
          <p:nvPr/>
        </p:nvPicPr>
        <p:blipFill>
          <a:blip r:embed="rId2"/>
          <a:stretch>
            <a:fillRect/>
          </a:stretch>
        </p:blipFill>
        <p:spPr>
          <a:xfrm>
            <a:off x="1725193" y="47644"/>
            <a:ext cx="8852191" cy="6385813"/>
          </a:xfrm>
          <a:prstGeom prst="rect">
            <a:avLst/>
          </a:prstGeom>
        </p:spPr>
      </p:pic>
      <p:sp>
        <p:nvSpPr>
          <p:cNvPr id="3" name="TextBox 2">
            <a:extLst>
              <a:ext uri="{FF2B5EF4-FFF2-40B4-BE49-F238E27FC236}">
                <a16:creationId xmlns:a16="http://schemas.microsoft.com/office/drawing/2014/main" id="{F720F41D-ECDA-9E47-C715-7408528D0DFE}"/>
              </a:ext>
            </a:extLst>
          </p:cNvPr>
          <p:cNvSpPr txBox="1"/>
          <p:nvPr/>
        </p:nvSpPr>
        <p:spPr>
          <a:xfrm>
            <a:off x="193595" y="6349178"/>
            <a:ext cx="8038354" cy="369332"/>
          </a:xfrm>
          <a:prstGeom prst="rect">
            <a:avLst/>
          </a:prstGeom>
          <a:noFill/>
        </p:spPr>
        <p:txBody>
          <a:bodyPr wrap="none" rtlCol="0">
            <a:spAutoFit/>
          </a:bodyPr>
          <a:lstStyle/>
          <a:p>
            <a:r>
              <a:rPr lang="en-US" dirty="0"/>
              <a:t>Source: Ron Rhodes slides from Veritas International University RE505 course notes. </a:t>
            </a:r>
          </a:p>
        </p:txBody>
      </p:sp>
    </p:spTree>
    <p:extLst>
      <p:ext uri="{BB962C8B-B14F-4D97-AF65-F5344CB8AC3E}">
        <p14:creationId xmlns:p14="http://schemas.microsoft.com/office/powerpoint/2010/main" val="20486532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9B5FDFB-D552-4BEA-82D7-FFF6FE229DBC}"/>
              </a:ext>
            </a:extLst>
          </p:cNvPr>
          <p:cNvPicPr>
            <a:picLocks noChangeAspect="1"/>
          </p:cNvPicPr>
          <p:nvPr/>
        </p:nvPicPr>
        <p:blipFill>
          <a:blip r:embed="rId2"/>
          <a:stretch>
            <a:fillRect/>
          </a:stretch>
        </p:blipFill>
        <p:spPr>
          <a:xfrm>
            <a:off x="1995361" y="0"/>
            <a:ext cx="8869449" cy="6466114"/>
          </a:xfrm>
          <a:prstGeom prst="rect">
            <a:avLst/>
          </a:prstGeom>
        </p:spPr>
      </p:pic>
      <p:sp>
        <p:nvSpPr>
          <p:cNvPr id="3" name="TextBox 2">
            <a:extLst>
              <a:ext uri="{FF2B5EF4-FFF2-40B4-BE49-F238E27FC236}">
                <a16:creationId xmlns:a16="http://schemas.microsoft.com/office/drawing/2014/main" id="{2C191864-09EF-841A-F936-25E871C5464E}"/>
              </a:ext>
            </a:extLst>
          </p:cNvPr>
          <p:cNvSpPr txBox="1"/>
          <p:nvPr/>
        </p:nvSpPr>
        <p:spPr>
          <a:xfrm>
            <a:off x="226252" y="6488668"/>
            <a:ext cx="8038354" cy="369332"/>
          </a:xfrm>
          <a:prstGeom prst="rect">
            <a:avLst/>
          </a:prstGeom>
          <a:noFill/>
        </p:spPr>
        <p:txBody>
          <a:bodyPr wrap="none" rtlCol="0">
            <a:spAutoFit/>
          </a:bodyPr>
          <a:lstStyle/>
          <a:p>
            <a:r>
              <a:rPr lang="en-US" dirty="0"/>
              <a:t>Source: Ron Rhodes slides from Veritas International University RE505 course notes. </a:t>
            </a:r>
          </a:p>
        </p:txBody>
      </p:sp>
    </p:spTree>
    <p:extLst>
      <p:ext uri="{BB962C8B-B14F-4D97-AF65-F5344CB8AC3E}">
        <p14:creationId xmlns:p14="http://schemas.microsoft.com/office/powerpoint/2010/main" val="171796141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2208E0E-E9DD-4481-838A-716A3A8F2859}"/>
              </a:ext>
            </a:extLst>
          </p:cNvPr>
          <p:cNvPicPr>
            <a:picLocks noChangeAspect="1"/>
          </p:cNvPicPr>
          <p:nvPr/>
        </p:nvPicPr>
        <p:blipFill>
          <a:blip r:embed="rId2"/>
          <a:stretch>
            <a:fillRect/>
          </a:stretch>
        </p:blipFill>
        <p:spPr>
          <a:xfrm>
            <a:off x="1359243" y="107117"/>
            <a:ext cx="9221002" cy="6466677"/>
          </a:xfrm>
          <a:prstGeom prst="rect">
            <a:avLst/>
          </a:prstGeom>
        </p:spPr>
      </p:pic>
      <p:sp>
        <p:nvSpPr>
          <p:cNvPr id="3" name="TextBox 2">
            <a:extLst>
              <a:ext uri="{FF2B5EF4-FFF2-40B4-BE49-F238E27FC236}">
                <a16:creationId xmlns:a16="http://schemas.microsoft.com/office/drawing/2014/main" id="{3294DB4F-8E1A-C19F-AA4F-078FD1B324AF}"/>
              </a:ext>
            </a:extLst>
          </p:cNvPr>
          <p:cNvSpPr txBox="1"/>
          <p:nvPr/>
        </p:nvSpPr>
        <p:spPr>
          <a:xfrm>
            <a:off x="193595" y="6573794"/>
            <a:ext cx="8038354" cy="369332"/>
          </a:xfrm>
          <a:prstGeom prst="rect">
            <a:avLst/>
          </a:prstGeom>
          <a:noFill/>
        </p:spPr>
        <p:txBody>
          <a:bodyPr wrap="none" rtlCol="0">
            <a:spAutoFit/>
          </a:bodyPr>
          <a:lstStyle/>
          <a:p>
            <a:r>
              <a:rPr lang="en-US" dirty="0"/>
              <a:t>Source: Ron Rhodes slides from Veritas International University RE505 course notes. </a:t>
            </a:r>
          </a:p>
        </p:txBody>
      </p:sp>
    </p:spTree>
    <p:extLst>
      <p:ext uri="{BB962C8B-B14F-4D97-AF65-F5344CB8AC3E}">
        <p14:creationId xmlns:p14="http://schemas.microsoft.com/office/powerpoint/2010/main" val="324739975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75F82EE-4B9D-421C-8554-D79F65929828}"/>
              </a:ext>
            </a:extLst>
          </p:cNvPr>
          <p:cNvPicPr>
            <a:picLocks noChangeAspect="1"/>
          </p:cNvPicPr>
          <p:nvPr/>
        </p:nvPicPr>
        <p:blipFill>
          <a:blip r:embed="rId2"/>
          <a:stretch>
            <a:fillRect/>
          </a:stretch>
        </p:blipFill>
        <p:spPr>
          <a:xfrm>
            <a:off x="1894114" y="113455"/>
            <a:ext cx="8757409" cy="6327935"/>
          </a:xfrm>
          <a:prstGeom prst="rect">
            <a:avLst/>
          </a:prstGeom>
        </p:spPr>
      </p:pic>
      <p:sp>
        <p:nvSpPr>
          <p:cNvPr id="3" name="TextBox 2">
            <a:extLst>
              <a:ext uri="{FF2B5EF4-FFF2-40B4-BE49-F238E27FC236}">
                <a16:creationId xmlns:a16="http://schemas.microsoft.com/office/drawing/2014/main" id="{1F0978AB-900F-8FC1-9DC2-284F89117B2D}"/>
              </a:ext>
            </a:extLst>
          </p:cNvPr>
          <p:cNvSpPr txBox="1"/>
          <p:nvPr/>
        </p:nvSpPr>
        <p:spPr>
          <a:xfrm>
            <a:off x="193595" y="6441390"/>
            <a:ext cx="8038354" cy="369332"/>
          </a:xfrm>
          <a:prstGeom prst="rect">
            <a:avLst/>
          </a:prstGeom>
          <a:noFill/>
        </p:spPr>
        <p:txBody>
          <a:bodyPr wrap="none" rtlCol="0">
            <a:spAutoFit/>
          </a:bodyPr>
          <a:lstStyle/>
          <a:p>
            <a:r>
              <a:rPr lang="en-US" dirty="0"/>
              <a:t>Source: Ron Rhodes slides from Veritas International University RE505 course notes. </a:t>
            </a:r>
          </a:p>
        </p:txBody>
      </p:sp>
    </p:spTree>
    <p:extLst>
      <p:ext uri="{BB962C8B-B14F-4D97-AF65-F5344CB8AC3E}">
        <p14:creationId xmlns:p14="http://schemas.microsoft.com/office/powerpoint/2010/main" val="83051713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4B9669D-C6DC-4E8F-97B9-18976D0FE4F6}"/>
              </a:ext>
            </a:extLst>
          </p:cNvPr>
          <p:cNvPicPr>
            <a:picLocks noChangeAspect="1"/>
          </p:cNvPicPr>
          <p:nvPr/>
        </p:nvPicPr>
        <p:blipFill>
          <a:blip r:embed="rId2"/>
          <a:stretch>
            <a:fillRect/>
          </a:stretch>
        </p:blipFill>
        <p:spPr>
          <a:xfrm>
            <a:off x="1763485" y="188952"/>
            <a:ext cx="8566763" cy="6148575"/>
          </a:xfrm>
          <a:prstGeom prst="rect">
            <a:avLst/>
          </a:prstGeom>
        </p:spPr>
      </p:pic>
      <p:sp>
        <p:nvSpPr>
          <p:cNvPr id="3" name="TextBox 2">
            <a:extLst>
              <a:ext uri="{FF2B5EF4-FFF2-40B4-BE49-F238E27FC236}">
                <a16:creationId xmlns:a16="http://schemas.microsoft.com/office/drawing/2014/main" id="{92D8292D-CC22-B208-4D4D-43DD28E3DD6B}"/>
              </a:ext>
            </a:extLst>
          </p:cNvPr>
          <p:cNvSpPr txBox="1"/>
          <p:nvPr/>
        </p:nvSpPr>
        <p:spPr>
          <a:xfrm>
            <a:off x="193595" y="6349178"/>
            <a:ext cx="8038354" cy="369332"/>
          </a:xfrm>
          <a:prstGeom prst="rect">
            <a:avLst/>
          </a:prstGeom>
          <a:noFill/>
        </p:spPr>
        <p:txBody>
          <a:bodyPr wrap="none" rtlCol="0">
            <a:spAutoFit/>
          </a:bodyPr>
          <a:lstStyle/>
          <a:p>
            <a:r>
              <a:rPr lang="en-US" dirty="0"/>
              <a:t>Source: Ron Rhodes slides from Veritas International University RE505 course notes. </a:t>
            </a:r>
          </a:p>
        </p:txBody>
      </p:sp>
    </p:spTree>
    <p:extLst>
      <p:ext uri="{BB962C8B-B14F-4D97-AF65-F5344CB8AC3E}">
        <p14:creationId xmlns:p14="http://schemas.microsoft.com/office/powerpoint/2010/main" val="428876489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F48DC99-35A3-4121-AE4D-2819630A175E}"/>
              </a:ext>
            </a:extLst>
          </p:cNvPr>
          <p:cNvPicPr>
            <a:picLocks noChangeAspect="1"/>
          </p:cNvPicPr>
          <p:nvPr/>
        </p:nvPicPr>
        <p:blipFill>
          <a:blip r:embed="rId2"/>
          <a:stretch>
            <a:fillRect/>
          </a:stretch>
        </p:blipFill>
        <p:spPr>
          <a:xfrm>
            <a:off x="1741713" y="72958"/>
            <a:ext cx="8959237" cy="6347714"/>
          </a:xfrm>
          <a:prstGeom prst="rect">
            <a:avLst/>
          </a:prstGeom>
        </p:spPr>
      </p:pic>
      <p:sp>
        <p:nvSpPr>
          <p:cNvPr id="3" name="TextBox 2">
            <a:extLst>
              <a:ext uri="{FF2B5EF4-FFF2-40B4-BE49-F238E27FC236}">
                <a16:creationId xmlns:a16="http://schemas.microsoft.com/office/drawing/2014/main" id="{97045D71-36D4-333B-1210-024C1C6C273C}"/>
              </a:ext>
            </a:extLst>
          </p:cNvPr>
          <p:cNvSpPr txBox="1"/>
          <p:nvPr/>
        </p:nvSpPr>
        <p:spPr>
          <a:xfrm>
            <a:off x="193595" y="6349178"/>
            <a:ext cx="8038354" cy="369332"/>
          </a:xfrm>
          <a:prstGeom prst="rect">
            <a:avLst/>
          </a:prstGeom>
          <a:noFill/>
        </p:spPr>
        <p:txBody>
          <a:bodyPr wrap="none" rtlCol="0">
            <a:spAutoFit/>
          </a:bodyPr>
          <a:lstStyle/>
          <a:p>
            <a:r>
              <a:rPr lang="en-US" dirty="0"/>
              <a:t>Source: Ron Rhodes slides from Veritas International University RE505 course notes. </a:t>
            </a:r>
          </a:p>
        </p:txBody>
      </p:sp>
    </p:spTree>
    <p:extLst>
      <p:ext uri="{BB962C8B-B14F-4D97-AF65-F5344CB8AC3E}">
        <p14:creationId xmlns:p14="http://schemas.microsoft.com/office/powerpoint/2010/main" val="356587482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E225801-E84D-4272-97F0-77B6AA051FCA}"/>
              </a:ext>
            </a:extLst>
          </p:cNvPr>
          <p:cNvPicPr>
            <a:picLocks noChangeAspect="1"/>
          </p:cNvPicPr>
          <p:nvPr/>
        </p:nvPicPr>
        <p:blipFill>
          <a:blip r:embed="rId2"/>
          <a:stretch>
            <a:fillRect/>
          </a:stretch>
        </p:blipFill>
        <p:spPr>
          <a:xfrm>
            <a:off x="1981200" y="202302"/>
            <a:ext cx="8472616" cy="6191528"/>
          </a:xfrm>
          <a:prstGeom prst="rect">
            <a:avLst/>
          </a:prstGeom>
        </p:spPr>
      </p:pic>
      <p:sp>
        <p:nvSpPr>
          <p:cNvPr id="3" name="TextBox 2">
            <a:extLst>
              <a:ext uri="{FF2B5EF4-FFF2-40B4-BE49-F238E27FC236}">
                <a16:creationId xmlns:a16="http://schemas.microsoft.com/office/drawing/2014/main" id="{4FF44071-EC4E-700B-90CF-BA3929BFE07B}"/>
              </a:ext>
            </a:extLst>
          </p:cNvPr>
          <p:cNvSpPr txBox="1"/>
          <p:nvPr/>
        </p:nvSpPr>
        <p:spPr>
          <a:xfrm>
            <a:off x="193595" y="6349178"/>
            <a:ext cx="8038354" cy="369332"/>
          </a:xfrm>
          <a:prstGeom prst="rect">
            <a:avLst/>
          </a:prstGeom>
          <a:noFill/>
        </p:spPr>
        <p:txBody>
          <a:bodyPr wrap="none" rtlCol="0">
            <a:spAutoFit/>
          </a:bodyPr>
          <a:lstStyle/>
          <a:p>
            <a:r>
              <a:rPr lang="en-US" dirty="0"/>
              <a:t>Source: Ron Rhodes slides from Veritas International University RE505 course notes. </a:t>
            </a:r>
          </a:p>
        </p:txBody>
      </p:sp>
    </p:spTree>
    <p:extLst>
      <p:ext uri="{BB962C8B-B14F-4D97-AF65-F5344CB8AC3E}">
        <p14:creationId xmlns:p14="http://schemas.microsoft.com/office/powerpoint/2010/main" val="52889961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94D9516-151D-40E5-8AEA-4A7849932444}"/>
              </a:ext>
            </a:extLst>
          </p:cNvPr>
          <p:cNvPicPr>
            <a:picLocks noChangeAspect="1"/>
          </p:cNvPicPr>
          <p:nvPr/>
        </p:nvPicPr>
        <p:blipFill>
          <a:blip r:embed="rId2"/>
          <a:stretch>
            <a:fillRect/>
          </a:stretch>
        </p:blipFill>
        <p:spPr>
          <a:xfrm>
            <a:off x="2002971" y="192490"/>
            <a:ext cx="8700039" cy="6294845"/>
          </a:xfrm>
          <a:prstGeom prst="rect">
            <a:avLst/>
          </a:prstGeom>
        </p:spPr>
      </p:pic>
      <p:sp>
        <p:nvSpPr>
          <p:cNvPr id="3" name="TextBox 2">
            <a:extLst>
              <a:ext uri="{FF2B5EF4-FFF2-40B4-BE49-F238E27FC236}">
                <a16:creationId xmlns:a16="http://schemas.microsoft.com/office/drawing/2014/main" id="{F6C66012-BDCB-0477-0A68-C4AD34EEC690}"/>
              </a:ext>
            </a:extLst>
          </p:cNvPr>
          <p:cNvSpPr txBox="1"/>
          <p:nvPr/>
        </p:nvSpPr>
        <p:spPr>
          <a:xfrm>
            <a:off x="248023" y="6488668"/>
            <a:ext cx="8038354" cy="369332"/>
          </a:xfrm>
          <a:prstGeom prst="rect">
            <a:avLst/>
          </a:prstGeom>
          <a:noFill/>
        </p:spPr>
        <p:txBody>
          <a:bodyPr wrap="none" rtlCol="0">
            <a:spAutoFit/>
          </a:bodyPr>
          <a:lstStyle/>
          <a:p>
            <a:r>
              <a:rPr lang="en-US" dirty="0"/>
              <a:t>Source: Ron Rhodes slides from Veritas International University RE505 course notes. </a:t>
            </a:r>
          </a:p>
        </p:txBody>
      </p:sp>
    </p:spTree>
    <p:extLst>
      <p:ext uri="{BB962C8B-B14F-4D97-AF65-F5344CB8AC3E}">
        <p14:creationId xmlns:p14="http://schemas.microsoft.com/office/powerpoint/2010/main" val="74479807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89E6A91-0C38-4E2A-82A4-C938146527B3}"/>
              </a:ext>
            </a:extLst>
          </p:cNvPr>
          <p:cNvPicPr>
            <a:picLocks noChangeAspect="1"/>
          </p:cNvPicPr>
          <p:nvPr/>
        </p:nvPicPr>
        <p:blipFill>
          <a:blip r:embed="rId2"/>
          <a:stretch>
            <a:fillRect/>
          </a:stretch>
        </p:blipFill>
        <p:spPr>
          <a:xfrm>
            <a:off x="1426028" y="543698"/>
            <a:ext cx="10282685" cy="5784010"/>
          </a:xfrm>
          <a:prstGeom prst="rect">
            <a:avLst/>
          </a:prstGeom>
        </p:spPr>
      </p:pic>
      <p:sp>
        <p:nvSpPr>
          <p:cNvPr id="3" name="TextBox 2">
            <a:extLst>
              <a:ext uri="{FF2B5EF4-FFF2-40B4-BE49-F238E27FC236}">
                <a16:creationId xmlns:a16="http://schemas.microsoft.com/office/drawing/2014/main" id="{62D94454-F5A9-1D06-91C0-6A954B949423}"/>
              </a:ext>
            </a:extLst>
          </p:cNvPr>
          <p:cNvSpPr txBox="1"/>
          <p:nvPr/>
        </p:nvSpPr>
        <p:spPr>
          <a:xfrm>
            <a:off x="193595" y="6349178"/>
            <a:ext cx="8038354" cy="369332"/>
          </a:xfrm>
          <a:prstGeom prst="rect">
            <a:avLst/>
          </a:prstGeom>
          <a:noFill/>
        </p:spPr>
        <p:txBody>
          <a:bodyPr wrap="none" rtlCol="0">
            <a:spAutoFit/>
          </a:bodyPr>
          <a:lstStyle/>
          <a:p>
            <a:r>
              <a:rPr lang="en-US" dirty="0"/>
              <a:t>Source: Ron Rhodes slides from Veritas International University RE505 course notes. </a:t>
            </a:r>
          </a:p>
        </p:txBody>
      </p:sp>
    </p:spTree>
    <p:extLst>
      <p:ext uri="{BB962C8B-B14F-4D97-AF65-F5344CB8AC3E}">
        <p14:creationId xmlns:p14="http://schemas.microsoft.com/office/powerpoint/2010/main" val="21806106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0ADFF16-C0E5-4C71-9CE1-7121D1A65774}"/>
              </a:ext>
            </a:extLst>
          </p:cNvPr>
          <p:cNvPicPr>
            <a:picLocks noChangeAspect="1"/>
          </p:cNvPicPr>
          <p:nvPr/>
        </p:nvPicPr>
        <p:blipFill>
          <a:blip r:embed="rId2"/>
          <a:stretch>
            <a:fillRect/>
          </a:stretch>
        </p:blipFill>
        <p:spPr>
          <a:xfrm>
            <a:off x="1918114" y="182718"/>
            <a:ext cx="8675745" cy="6261625"/>
          </a:xfrm>
          <a:prstGeom prst="rect">
            <a:avLst/>
          </a:prstGeom>
        </p:spPr>
      </p:pic>
      <p:sp>
        <p:nvSpPr>
          <p:cNvPr id="3" name="TextBox 2">
            <a:extLst>
              <a:ext uri="{FF2B5EF4-FFF2-40B4-BE49-F238E27FC236}">
                <a16:creationId xmlns:a16="http://schemas.microsoft.com/office/drawing/2014/main" id="{74AA181B-33F4-A03E-688A-D04DCBE86862}"/>
              </a:ext>
            </a:extLst>
          </p:cNvPr>
          <p:cNvSpPr txBox="1"/>
          <p:nvPr/>
        </p:nvSpPr>
        <p:spPr>
          <a:xfrm>
            <a:off x="182710" y="6490616"/>
            <a:ext cx="8038354" cy="369332"/>
          </a:xfrm>
          <a:prstGeom prst="rect">
            <a:avLst/>
          </a:prstGeom>
          <a:noFill/>
        </p:spPr>
        <p:txBody>
          <a:bodyPr wrap="none" rtlCol="0">
            <a:spAutoFit/>
          </a:bodyPr>
          <a:lstStyle/>
          <a:p>
            <a:r>
              <a:rPr lang="en-US" dirty="0"/>
              <a:t>Source: Ron Rhodes slides from Veritas International University RE505 course notes. </a:t>
            </a:r>
          </a:p>
        </p:txBody>
      </p:sp>
    </p:spTree>
    <p:extLst>
      <p:ext uri="{BB962C8B-B14F-4D97-AF65-F5344CB8AC3E}">
        <p14:creationId xmlns:p14="http://schemas.microsoft.com/office/powerpoint/2010/main" val="39879844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C99623C-5053-C7B9-6DC9-A87121AF1F42}"/>
              </a:ext>
            </a:extLst>
          </p:cNvPr>
          <p:cNvSpPr txBox="1"/>
          <p:nvPr/>
        </p:nvSpPr>
        <p:spPr>
          <a:xfrm>
            <a:off x="533399" y="445728"/>
            <a:ext cx="10101943" cy="3470181"/>
          </a:xfrm>
          <a:prstGeom prst="rect">
            <a:avLst/>
          </a:prstGeom>
          <a:noFill/>
        </p:spPr>
        <p:txBody>
          <a:bodyPr wrap="square">
            <a:spAutoFit/>
          </a:bodyPr>
          <a:lstStyle/>
          <a:p>
            <a:pPr algn="l">
              <a:lnSpc>
                <a:spcPts val="1800"/>
              </a:lnSpc>
              <a:spcBef>
                <a:spcPts val="750"/>
              </a:spcBef>
              <a:spcAft>
                <a:spcPts val="1500"/>
              </a:spcAft>
              <a:buNone/>
            </a:pPr>
            <a:r>
              <a:rPr lang="en-US" sz="2400" b="0" i="0" dirty="0">
                <a:solidFill>
                  <a:srgbClr val="1F1F1F"/>
                </a:solidFill>
                <a:effectLst/>
                <a:latin typeface="Google Sans"/>
              </a:rPr>
              <a:t>2. Emphasis and Focus:</a:t>
            </a:r>
            <a:endParaRPr lang="en-US" sz="2400" b="0" i="0" dirty="0">
              <a:solidFill>
                <a:srgbClr val="001D35"/>
              </a:solidFill>
              <a:effectLst/>
              <a:latin typeface="Google Sans"/>
            </a:endParaRPr>
          </a:p>
          <a:p>
            <a:pPr algn="l">
              <a:buFont typeface="Arial" panose="020B0604020202020204" pitchFamily="34" charset="0"/>
              <a:buChar char="•"/>
            </a:pPr>
            <a:r>
              <a:rPr lang="en-US" sz="2400" b="0" i="0" dirty="0">
                <a:solidFill>
                  <a:srgbClr val="1F1F1F"/>
                </a:solidFill>
                <a:effectLst/>
                <a:latin typeface="Google Sans"/>
              </a:rPr>
              <a:t>Progressive Christianity:</a:t>
            </a:r>
            <a:r>
              <a:rPr lang="en-US" sz="2400" b="0" i="0" dirty="0">
                <a:solidFill>
                  <a:srgbClr val="001D35"/>
                </a:solidFill>
                <a:effectLst/>
                <a:latin typeface="Google Sans"/>
              </a:rPr>
              <a:t> Prioritizes social justice, inclusivity, and compassion, seeking to reinterpret Christian teachings in light of modern societal values. Progressive Christians actively engage in social action to address issues like poverty, inequality, and environmental concerns.</a:t>
            </a:r>
          </a:p>
          <a:p>
            <a:pPr algn="l"/>
            <a:endParaRPr lang="en-US" sz="2400" b="0" i="0" dirty="0">
              <a:solidFill>
                <a:srgbClr val="001D35"/>
              </a:solidFill>
              <a:effectLst/>
              <a:latin typeface="Google Sans"/>
            </a:endParaRPr>
          </a:p>
          <a:p>
            <a:pPr algn="l">
              <a:buFont typeface="Arial" panose="020B0604020202020204" pitchFamily="34" charset="0"/>
              <a:buChar char="•"/>
            </a:pPr>
            <a:r>
              <a:rPr lang="en-US" sz="2400" b="0" i="0" dirty="0">
                <a:solidFill>
                  <a:srgbClr val="1F1F1F"/>
                </a:solidFill>
                <a:effectLst/>
                <a:latin typeface="Google Sans"/>
              </a:rPr>
              <a:t>Word of Faith Movement:</a:t>
            </a:r>
            <a:r>
              <a:rPr lang="en-US" sz="2400" b="0" i="0" dirty="0">
                <a:solidFill>
                  <a:srgbClr val="001D35"/>
                </a:solidFill>
                <a:effectLst/>
                <a:latin typeface="Google Sans"/>
              </a:rPr>
              <a:t> Focuses on the power of spoken words, positive confession, and faith as means to achieve health, wealth, and success. This is also known as the "Health and Wealth Gospel" or "Prosperity Gospel". </a:t>
            </a:r>
          </a:p>
        </p:txBody>
      </p:sp>
      <p:sp>
        <p:nvSpPr>
          <p:cNvPr id="4" name="TextBox 3">
            <a:extLst>
              <a:ext uri="{FF2B5EF4-FFF2-40B4-BE49-F238E27FC236}">
                <a16:creationId xmlns:a16="http://schemas.microsoft.com/office/drawing/2014/main" id="{D07D5079-4725-7BA9-4A32-0C91FA5A2B5F}"/>
              </a:ext>
            </a:extLst>
          </p:cNvPr>
          <p:cNvSpPr txBox="1"/>
          <p:nvPr/>
        </p:nvSpPr>
        <p:spPr>
          <a:xfrm>
            <a:off x="533399" y="6488668"/>
            <a:ext cx="1320746" cy="369332"/>
          </a:xfrm>
          <a:prstGeom prst="rect">
            <a:avLst/>
          </a:prstGeom>
          <a:noFill/>
        </p:spPr>
        <p:txBody>
          <a:bodyPr wrap="none" rtlCol="0">
            <a:spAutoFit/>
          </a:bodyPr>
          <a:lstStyle/>
          <a:p>
            <a:r>
              <a:rPr lang="en-US" dirty="0"/>
              <a:t>AI Summary</a:t>
            </a:r>
          </a:p>
        </p:txBody>
      </p:sp>
    </p:spTree>
    <p:extLst>
      <p:ext uri="{BB962C8B-B14F-4D97-AF65-F5344CB8AC3E}">
        <p14:creationId xmlns:p14="http://schemas.microsoft.com/office/powerpoint/2010/main" val="268169773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BDDF302-637A-4721-812F-B38AB4445931}"/>
              </a:ext>
            </a:extLst>
          </p:cNvPr>
          <p:cNvPicPr>
            <a:picLocks noChangeAspect="1"/>
          </p:cNvPicPr>
          <p:nvPr/>
        </p:nvPicPr>
        <p:blipFill>
          <a:blip r:embed="rId2"/>
          <a:stretch>
            <a:fillRect/>
          </a:stretch>
        </p:blipFill>
        <p:spPr>
          <a:xfrm>
            <a:off x="1647567" y="0"/>
            <a:ext cx="8896865" cy="6354904"/>
          </a:xfrm>
          <a:prstGeom prst="rect">
            <a:avLst/>
          </a:prstGeom>
        </p:spPr>
      </p:pic>
      <p:sp>
        <p:nvSpPr>
          <p:cNvPr id="3" name="TextBox 2">
            <a:extLst>
              <a:ext uri="{FF2B5EF4-FFF2-40B4-BE49-F238E27FC236}">
                <a16:creationId xmlns:a16="http://schemas.microsoft.com/office/drawing/2014/main" id="{FBEC1C59-249C-1870-D3AC-8FB12CD10F4C}"/>
              </a:ext>
            </a:extLst>
          </p:cNvPr>
          <p:cNvSpPr txBox="1"/>
          <p:nvPr/>
        </p:nvSpPr>
        <p:spPr>
          <a:xfrm>
            <a:off x="193595" y="6349178"/>
            <a:ext cx="8038354" cy="369332"/>
          </a:xfrm>
          <a:prstGeom prst="rect">
            <a:avLst/>
          </a:prstGeom>
          <a:noFill/>
        </p:spPr>
        <p:txBody>
          <a:bodyPr wrap="none" rtlCol="0">
            <a:spAutoFit/>
          </a:bodyPr>
          <a:lstStyle/>
          <a:p>
            <a:r>
              <a:rPr lang="en-US" dirty="0"/>
              <a:t>Source: Ron Rhodes slides from Veritas International University RE505 course notes. </a:t>
            </a:r>
          </a:p>
        </p:txBody>
      </p:sp>
    </p:spTree>
    <p:extLst>
      <p:ext uri="{BB962C8B-B14F-4D97-AF65-F5344CB8AC3E}">
        <p14:creationId xmlns:p14="http://schemas.microsoft.com/office/powerpoint/2010/main" val="33400473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923FAB8-34E8-41C2-882D-4ED1763A3580}"/>
              </a:ext>
            </a:extLst>
          </p:cNvPr>
          <p:cNvPicPr>
            <a:picLocks noChangeAspect="1"/>
          </p:cNvPicPr>
          <p:nvPr/>
        </p:nvPicPr>
        <p:blipFill>
          <a:blip r:embed="rId2"/>
          <a:stretch>
            <a:fillRect/>
          </a:stretch>
        </p:blipFill>
        <p:spPr>
          <a:xfrm>
            <a:off x="1512526" y="0"/>
            <a:ext cx="9415849" cy="6429850"/>
          </a:xfrm>
          <a:prstGeom prst="rect">
            <a:avLst/>
          </a:prstGeom>
        </p:spPr>
      </p:pic>
      <p:sp>
        <p:nvSpPr>
          <p:cNvPr id="3" name="TextBox 2">
            <a:extLst>
              <a:ext uri="{FF2B5EF4-FFF2-40B4-BE49-F238E27FC236}">
                <a16:creationId xmlns:a16="http://schemas.microsoft.com/office/drawing/2014/main" id="{B5CA6DEC-ECA4-9384-36A7-C27A9986F60A}"/>
              </a:ext>
            </a:extLst>
          </p:cNvPr>
          <p:cNvSpPr txBox="1"/>
          <p:nvPr/>
        </p:nvSpPr>
        <p:spPr>
          <a:xfrm>
            <a:off x="160938" y="6488668"/>
            <a:ext cx="8038354" cy="369332"/>
          </a:xfrm>
          <a:prstGeom prst="rect">
            <a:avLst/>
          </a:prstGeom>
          <a:noFill/>
        </p:spPr>
        <p:txBody>
          <a:bodyPr wrap="none" rtlCol="0">
            <a:spAutoFit/>
          </a:bodyPr>
          <a:lstStyle/>
          <a:p>
            <a:r>
              <a:rPr lang="en-US" dirty="0"/>
              <a:t>Source: Ron Rhodes slides from Veritas International University RE505 course notes. </a:t>
            </a:r>
          </a:p>
        </p:txBody>
      </p:sp>
    </p:spTree>
    <p:extLst>
      <p:ext uri="{BB962C8B-B14F-4D97-AF65-F5344CB8AC3E}">
        <p14:creationId xmlns:p14="http://schemas.microsoft.com/office/powerpoint/2010/main" val="204700527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1B5DEAC-C9C4-48F6-BFD6-D89C9B0DB90B}"/>
              </a:ext>
            </a:extLst>
          </p:cNvPr>
          <p:cNvPicPr>
            <a:picLocks noChangeAspect="1"/>
          </p:cNvPicPr>
          <p:nvPr/>
        </p:nvPicPr>
        <p:blipFill>
          <a:blip r:embed="rId2"/>
          <a:stretch>
            <a:fillRect/>
          </a:stretch>
        </p:blipFill>
        <p:spPr>
          <a:xfrm>
            <a:off x="1804086" y="122403"/>
            <a:ext cx="8842452" cy="6206905"/>
          </a:xfrm>
          <a:prstGeom prst="rect">
            <a:avLst/>
          </a:prstGeom>
        </p:spPr>
      </p:pic>
      <p:sp>
        <p:nvSpPr>
          <p:cNvPr id="3" name="TextBox 2">
            <a:extLst>
              <a:ext uri="{FF2B5EF4-FFF2-40B4-BE49-F238E27FC236}">
                <a16:creationId xmlns:a16="http://schemas.microsoft.com/office/drawing/2014/main" id="{B59BBB87-5C48-F524-51B6-332B1BF4FFE7}"/>
              </a:ext>
            </a:extLst>
          </p:cNvPr>
          <p:cNvSpPr txBox="1"/>
          <p:nvPr/>
        </p:nvSpPr>
        <p:spPr>
          <a:xfrm>
            <a:off x="193595" y="6349178"/>
            <a:ext cx="8038354" cy="369332"/>
          </a:xfrm>
          <a:prstGeom prst="rect">
            <a:avLst/>
          </a:prstGeom>
          <a:noFill/>
        </p:spPr>
        <p:txBody>
          <a:bodyPr wrap="none" rtlCol="0">
            <a:spAutoFit/>
          </a:bodyPr>
          <a:lstStyle/>
          <a:p>
            <a:r>
              <a:rPr lang="en-US" dirty="0"/>
              <a:t>Source: Ron Rhodes slides from Veritas International University RE505 course notes. </a:t>
            </a:r>
          </a:p>
        </p:txBody>
      </p:sp>
    </p:spTree>
    <p:extLst>
      <p:ext uri="{BB962C8B-B14F-4D97-AF65-F5344CB8AC3E}">
        <p14:creationId xmlns:p14="http://schemas.microsoft.com/office/powerpoint/2010/main" val="385810150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71D127CE-3C83-8459-47FC-D4D488710B17}"/>
              </a:ext>
            </a:extLst>
          </p:cNvPr>
          <p:cNvGraphicFramePr>
            <a:graphicFrameLocks noGrp="1"/>
          </p:cNvGraphicFramePr>
          <p:nvPr>
            <p:ph idx="1"/>
            <p:extLst>
              <p:ext uri="{D42A27DB-BD31-4B8C-83A1-F6EECF244321}">
                <p14:modId xmlns:p14="http://schemas.microsoft.com/office/powerpoint/2010/main" val="3577093133"/>
              </p:ext>
            </p:extLst>
          </p:nvPr>
        </p:nvGraphicFramePr>
        <p:xfrm>
          <a:off x="187290" y="2340430"/>
          <a:ext cx="11817420" cy="3205259"/>
        </p:xfrm>
        <a:graphic>
          <a:graphicData uri="http://schemas.openxmlformats.org/drawingml/2006/table">
            <a:tbl>
              <a:tblPr firstRow="1" bandRow="1">
                <a:tableStyleId>{5C22544A-7EE6-4342-B048-85BDC9FD1C3A}</a:tableStyleId>
              </a:tblPr>
              <a:tblGrid>
                <a:gridCol w="4056174">
                  <a:extLst>
                    <a:ext uri="{9D8B030D-6E8A-4147-A177-3AD203B41FA5}">
                      <a16:colId xmlns:a16="http://schemas.microsoft.com/office/drawing/2014/main" val="20000"/>
                    </a:ext>
                  </a:extLst>
                </a:gridCol>
                <a:gridCol w="3880623">
                  <a:extLst>
                    <a:ext uri="{9D8B030D-6E8A-4147-A177-3AD203B41FA5}">
                      <a16:colId xmlns:a16="http://schemas.microsoft.com/office/drawing/2014/main" val="20001"/>
                    </a:ext>
                  </a:extLst>
                </a:gridCol>
                <a:gridCol w="3880623">
                  <a:extLst>
                    <a:ext uri="{9D8B030D-6E8A-4147-A177-3AD203B41FA5}">
                      <a16:colId xmlns:a16="http://schemas.microsoft.com/office/drawing/2014/main" val="20002"/>
                    </a:ext>
                  </a:extLst>
                </a:gridCol>
              </a:tblGrid>
              <a:tr h="370665">
                <a:tc>
                  <a:txBody>
                    <a:bodyPr/>
                    <a:lstStyle/>
                    <a:p>
                      <a:endParaRPr lang="en-US" sz="1800" dirty="0"/>
                    </a:p>
                  </a:txBody>
                  <a:tcPr marT="45697" marB="45697"/>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t>Prosperity Gospel</a:t>
                      </a:r>
                    </a:p>
                  </a:txBody>
                  <a:tcPr marT="45697" marB="45697"/>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t>Christian</a:t>
                      </a:r>
                    </a:p>
                  </a:txBody>
                  <a:tcPr marT="45697" marB="45697"/>
                </a:tc>
                <a:extLst>
                  <a:ext uri="{0D108BD9-81ED-4DB2-BD59-A6C34878D82A}">
                    <a16:rowId xmlns:a16="http://schemas.microsoft.com/office/drawing/2014/main" val="10000"/>
                  </a:ext>
                </a:extLst>
              </a:tr>
              <a:tr h="639992">
                <a:tc>
                  <a:txBody>
                    <a:bodyPr/>
                    <a:lstStyle/>
                    <a:p>
                      <a:r>
                        <a:rPr lang="en-US" sz="1800" dirty="0"/>
                        <a:t>Jesus Atoning Death</a:t>
                      </a:r>
                    </a:p>
                  </a:txBody>
                  <a:tcPr marT="45697" marB="45697"/>
                </a:tc>
                <a:tc>
                  <a:txBody>
                    <a:bodyPr/>
                    <a:lstStyle/>
                    <a:p>
                      <a:r>
                        <a:rPr lang="en-US" b="0" i="0" dirty="0">
                          <a:effectLst/>
                          <a:latin typeface="Avenir LT W01_65 Medium1475532"/>
                        </a:rPr>
                        <a:t>Jesus purchased all the benefits of salvation for this life.</a:t>
                      </a:r>
                      <a:r>
                        <a:rPr lang="en-US" b="0" i="0" dirty="0">
                          <a:effectLst/>
                          <a:latin typeface="Avenir LT W01_45 Book1475508"/>
                        </a:rPr>
                        <a:t> Jesus purchased complete physical healing for His people in this life through His death on the cross. Jesus died to take away every sickness in this life and to atone for the “sin” of financial poverty.</a:t>
                      </a:r>
                      <a:endParaRPr lang="en-US" sz="1800" dirty="0"/>
                    </a:p>
                  </a:txBody>
                  <a:tcPr marT="45697" marB="45697"/>
                </a:tc>
                <a:tc>
                  <a:txBody>
                    <a:bodyPr/>
                    <a:lstStyle/>
                    <a:p>
                      <a:r>
                        <a:rPr lang="en-US" sz="1800" b="0" i="0" kern="1200" dirty="0">
                          <a:solidFill>
                            <a:schemeClr val="dk1"/>
                          </a:solidFill>
                          <a:effectLst/>
                          <a:latin typeface="+mn-lt"/>
                          <a:ea typeface="+mn-ea"/>
                          <a:cs typeface="+mn-cs"/>
                        </a:rPr>
                        <a:t>God calls people to come to Christ for the forgiveness of sins. Jesus died to atone for the sins of His people (</a:t>
                      </a:r>
                      <a:r>
                        <a:rPr lang="en-US" sz="1800" b="0" i="0" u="none" strike="noStrike" kern="1200" dirty="0">
                          <a:solidFill>
                            <a:schemeClr val="dk1"/>
                          </a:solidFill>
                          <a:effectLst/>
                          <a:latin typeface="+mn-lt"/>
                          <a:ea typeface="+mn-ea"/>
                          <a:cs typeface="+mn-cs"/>
                        </a:rPr>
                        <a:t>Acts 2:38; 5:31; 10:43; 13:38; 26:18</a:t>
                      </a:r>
                      <a:r>
                        <a:rPr lang="en-US" sz="1800" b="0" i="0" kern="1200" dirty="0">
                          <a:solidFill>
                            <a:schemeClr val="dk1"/>
                          </a:solidFill>
                          <a:effectLst/>
                          <a:latin typeface="+mn-lt"/>
                          <a:ea typeface="+mn-ea"/>
                          <a:cs typeface="+mn-cs"/>
                        </a:rPr>
                        <a:t>). The focus is never on physical, financial, or material prosperity in this life. Believers will come to enjoy the full benefits of the death of Christ only in the resurrection on the last day.</a:t>
                      </a:r>
                    </a:p>
                    <a:p>
                      <a:endParaRPr lang="en-US" sz="1800" dirty="0"/>
                    </a:p>
                  </a:txBody>
                  <a:tcPr marT="45697" marB="45697"/>
                </a:tc>
                <a:extLst>
                  <a:ext uri="{0D108BD9-81ED-4DB2-BD59-A6C34878D82A}">
                    <a16:rowId xmlns:a16="http://schemas.microsoft.com/office/drawing/2014/main" val="10001"/>
                  </a:ext>
                </a:extLst>
              </a:tr>
            </a:tbl>
          </a:graphicData>
        </a:graphic>
      </p:graphicFrame>
      <p:sp>
        <p:nvSpPr>
          <p:cNvPr id="2" name="TextBox 1">
            <a:extLst>
              <a:ext uri="{FF2B5EF4-FFF2-40B4-BE49-F238E27FC236}">
                <a16:creationId xmlns:a16="http://schemas.microsoft.com/office/drawing/2014/main" id="{282D08B9-C99A-29CC-BD6E-029EB90B42C0}"/>
              </a:ext>
            </a:extLst>
          </p:cNvPr>
          <p:cNvSpPr txBox="1"/>
          <p:nvPr/>
        </p:nvSpPr>
        <p:spPr>
          <a:xfrm>
            <a:off x="200409" y="6211669"/>
            <a:ext cx="9348158" cy="646331"/>
          </a:xfrm>
          <a:prstGeom prst="rect">
            <a:avLst/>
          </a:prstGeom>
          <a:noFill/>
        </p:spPr>
        <p:txBody>
          <a:bodyPr wrap="square">
            <a:spAutoFit/>
          </a:bodyPr>
          <a:lstStyle/>
          <a:p>
            <a:r>
              <a:rPr lang="en-US" dirty="0"/>
              <a:t>Source: https://www.ligonier.org/learn/articles/field-guide-on-false-teaching-prosperity-gospel?srsltid=AfmBOoq88U3m0UUFEB9k8l7T01_gAT_tQb-oUsfBB0XcgZaggvhiWeWf</a:t>
            </a:r>
          </a:p>
        </p:txBody>
      </p:sp>
      <p:sp>
        <p:nvSpPr>
          <p:cNvPr id="6" name="Title 1">
            <a:extLst>
              <a:ext uri="{FF2B5EF4-FFF2-40B4-BE49-F238E27FC236}">
                <a16:creationId xmlns:a16="http://schemas.microsoft.com/office/drawing/2014/main" id="{0B585894-D772-08A8-8928-5C01D272F26E}"/>
              </a:ext>
            </a:extLst>
          </p:cNvPr>
          <p:cNvSpPr txBox="1">
            <a:spLocks/>
          </p:cNvSpPr>
          <p:nvPr/>
        </p:nvSpPr>
        <p:spPr>
          <a:xfrm>
            <a:off x="4445725" y="291231"/>
            <a:ext cx="3696789" cy="870857"/>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altLang="en-US" dirty="0">
                <a:ea typeface="ＭＳ Ｐゴシック" panose="020B0600070205080204" pitchFamily="34" charset="-128"/>
              </a:rPr>
              <a:t>Comparison</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769DB3-B9B1-A564-07D0-9621AB448DB1}"/>
            </a:ext>
          </a:extLst>
        </p:cNvPr>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3FA5837F-83FF-99C4-346E-5CD2B57716E3}"/>
              </a:ext>
            </a:extLst>
          </p:cNvPr>
          <p:cNvGraphicFramePr>
            <a:graphicFrameLocks noGrp="1"/>
          </p:cNvGraphicFramePr>
          <p:nvPr>
            <p:ph idx="1"/>
            <p:extLst>
              <p:ext uri="{D42A27DB-BD31-4B8C-83A1-F6EECF244321}">
                <p14:modId xmlns:p14="http://schemas.microsoft.com/office/powerpoint/2010/main" val="1741168300"/>
              </p:ext>
            </p:extLst>
          </p:nvPr>
        </p:nvGraphicFramePr>
        <p:xfrm>
          <a:off x="315686" y="1992086"/>
          <a:ext cx="11560628" cy="4119659"/>
        </p:xfrm>
        <a:graphic>
          <a:graphicData uri="http://schemas.openxmlformats.org/drawingml/2006/table">
            <a:tbl>
              <a:tblPr firstRow="1" bandRow="1">
                <a:tableStyleId>{5C22544A-7EE6-4342-B048-85BDC9FD1C3A}</a:tableStyleId>
              </a:tblPr>
              <a:tblGrid>
                <a:gridCol w="3968034">
                  <a:extLst>
                    <a:ext uri="{9D8B030D-6E8A-4147-A177-3AD203B41FA5}">
                      <a16:colId xmlns:a16="http://schemas.microsoft.com/office/drawing/2014/main" val="20000"/>
                    </a:ext>
                  </a:extLst>
                </a:gridCol>
                <a:gridCol w="3796297">
                  <a:extLst>
                    <a:ext uri="{9D8B030D-6E8A-4147-A177-3AD203B41FA5}">
                      <a16:colId xmlns:a16="http://schemas.microsoft.com/office/drawing/2014/main" val="20001"/>
                    </a:ext>
                  </a:extLst>
                </a:gridCol>
                <a:gridCol w="3796297">
                  <a:extLst>
                    <a:ext uri="{9D8B030D-6E8A-4147-A177-3AD203B41FA5}">
                      <a16:colId xmlns:a16="http://schemas.microsoft.com/office/drawing/2014/main" val="20002"/>
                    </a:ext>
                  </a:extLst>
                </a:gridCol>
              </a:tblGrid>
              <a:tr h="370665">
                <a:tc>
                  <a:txBody>
                    <a:bodyPr/>
                    <a:lstStyle/>
                    <a:p>
                      <a:endParaRPr lang="en-US" sz="1800" dirty="0"/>
                    </a:p>
                  </a:txBody>
                  <a:tcPr marT="45697" marB="45697"/>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t>Prosperity Gospel</a:t>
                      </a:r>
                    </a:p>
                  </a:txBody>
                  <a:tcPr marT="45697" marB="45697"/>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t>Christian</a:t>
                      </a:r>
                    </a:p>
                  </a:txBody>
                  <a:tcPr marT="45697" marB="45697"/>
                </a:tc>
                <a:extLst>
                  <a:ext uri="{0D108BD9-81ED-4DB2-BD59-A6C34878D82A}">
                    <a16:rowId xmlns:a16="http://schemas.microsoft.com/office/drawing/2014/main" val="10000"/>
                  </a:ext>
                </a:extLst>
              </a:tr>
              <a:tr h="639992">
                <a:tc>
                  <a:txBody>
                    <a:bodyPr/>
                    <a:lstStyle/>
                    <a:p>
                      <a:r>
                        <a:rPr lang="en-US" sz="1800" dirty="0"/>
                        <a:t>Abrahamic Covenant Blessing</a:t>
                      </a:r>
                    </a:p>
                  </a:txBody>
                  <a:tcPr marT="45697" marB="45697"/>
                </a:tc>
                <a:tc>
                  <a:txBody>
                    <a:bodyPr/>
                    <a:lstStyle/>
                    <a:p>
                      <a:pPr marL="0" indent="0" algn="l">
                        <a:buNone/>
                      </a:pPr>
                      <a:r>
                        <a:rPr lang="en-US" b="0" i="0" dirty="0">
                          <a:effectLst/>
                          <a:latin typeface="Avenir LT W01_65 Medium1475532"/>
                        </a:rPr>
                        <a:t>A present-day inheritance.</a:t>
                      </a:r>
                      <a:r>
                        <a:rPr lang="en-US" b="0" i="0" dirty="0">
                          <a:effectLst/>
                          <a:latin typeface="Avenir LT W01_45 Book1475508"/>
                        </a:rPr>
                        <a:t> In the Abrahamic covenant, God promised a vast material and financial inheritance for believers in this life. If a person believes in Jesus, he will inherit great possessions and tangible blessings in this life.</a:t>
                      </a:r>
                    </a:p>
                  </a:txBody>
                  <a:tcPr marT="45697" marB="45697"/>
                </a:tc>
                <a:tc>
                  <a:txBody>
                    <a:bodyPr/>
                    <a:lstStyle/>
                    <a:p>
                      <a:r>
                        <a:rPr lang="en-US" sz="1600" b="0" i="0" kern="1200" dirty="0">
                          <a:solidFill>
                            <a:schemeClr val="dk1"/>
                          </a:solidFill>
                          <a:effectLst/>
                          <a:latin typeface="+mn-lt"/>
                          <a:ea typeface="+mn-ea"/>
                          <a:cs typeface="+mn-cs"/>
                        </a:rPr>
                        <a:t>God promised Abraham that he would inherit the world (</a:t>
                      </a:r>
                      <a:r>
                        <a:rPr lang="en-US" sz="1600" b="0" i="0" u="none" strike="noStrike" kern="1200" dirty="0">
                          <a:solidFill>
                            <a:schemeClr val="dk1"/>
                          </a:solidFill>
                          <a:effectLst/>
                          <a:latin typeface="+mn-lt"/>
                          <a:ea typeface="+mn-ea"/>
                          <a:cs typeface="+mn-cs"/>
                        </a:rPr>
                        <a:t>Rom. 4:13</a:t>
                      </a:r>
                      <a:r>
                        <a:rPr lang="en-US" sz="1600" b="0" i="0" kern="1200" dirty="0">
                          <a:solidFill>
                            <a:schemeClr val="dk1"/>
                          </a:solidFill>
                          <a:effectLst/>
                          <a:latin typeface="+mn-lt"/>
                          <a:ea typeface="+mn-ea"/>
                          <a:cs typeface="+mn-cs"/>
                        </a:rPr>
                        <a:t>). This promise was fulfilled in the person and work of the Son of Abraham, Jesus Christ (</a:t>
                      </a:r>
                      <a:r>
                        <a:rPr lang="en-US" sz="1600" b="0" i="0" u="none" strike="noStrike" kern="1200" dirty="0">
                          <a:solidFill>
                            <a:schemeClr val="dk1"/>
                          </a:solidFill>
                          <a:effectLst/>
                          <a:latin typeface="+mn-lt"/>
                          <a:ea typeface="+mn-ea"/>
                          <a:cs typeface="+mn-cs"/>
                        </a:rPr>
                        <a:t>Gal. 3:16</a:t>
                      </a:r>
                      <a:r>
                        <a:rPr lang="en-US" sz="1600" b="0" i="0" kern="1200" dirty="0">
                          <a:solidFill>
                            <a:schemeClr val="dk1"/>
                          </a:solidFill>
                          <a:effectLst/>
                          <a:latin typeface="+mn-lt"/>
                          <a:ea typeface="+mn-ea"/>
                          <a:cs typeface="+mn-cs"/>
                        </a:rPr>
                        <a:t>). Everyone who believes in Jesus Christ is a son or daughter of Abraham and coheir of the inheritance promised to him (</a:t>
                      </a:r>
                      <a:r>
                        <a:rPr lang="en-US" sz="1600" b="0" i="0" u="none" strike="noStrike" kern="1200" dirty="0">
                          <a:solidFill>
                            <a:schemeClr val="dk1"/>
                          </a:solidFill>
                          <a:effectLst/>
                          <a:latin typeface="+mn-lt"/>
                          <a:ea typeface="+mn-ea"/>
                          <a:cs typeface="+mn-cs"/>
                        </a:rPr>
                        <a:t>Gal. 3:29</a:t>
                      </a:r>
                      <a:r>
                        <a:rPr lang="en-US" sz="1600" b="0" i="0" kern="1200" dirty="0">
                          <a:solidFill>
                            <a:schemeClr val="dk1"/>
                          </a:solidFill>
                          <a:effectLst/>
                          <a:latin typeface="+mn-lt"/>
                          <a:ea typeface="+mn-ea"/>
                          <a:cs typeface="+mn-cs"/>
                        </a:rPr>
                        <a:t>). By the same faith Abraham exercised, we receive the blessings of salvation—justification, adoption, the promised Holy Spirit, and the guarantee of the everlasting inheritance (</a:t>
                      </a:r>
                      <a:r>
                        <a:rPr lang="en-US" sz="1600" b="0" i="0" u="none" strike="noStrike" kern="1200" dirty="0">
                          <a:solidFill>
                            <a:schemeClr val="dk1"/>
                          </a:solidFill>
                          <a:effectLst/>
                          <a:latin typeface="+mn-lt"/>
                          <a:ea typeface="+mn-ea"/>
                          <a:cs typeface="+mn-cs"/>
                        </a:rPr>
                        <a:t>Gal. 3:7–9</a:t>
                      </a:r>
                      <a:r>
                        <a:rPr lang="en-US" sz="1600" b="0" i="0" kern="1200" dirty="0">
                          <a:solidFill>
                            <a:schemeClr val="dk1"/>
                          </a:solidFill>
                          <a:effectLst/>
                          <a:latin typeface="+mn-lt"/>
                          <a:ea typeface="+mn-ea"/>
                          <a:cs typeface="+mn-cs"/>
                        </a:rPr>
                        <a:t>). Believers will not fully possess the inheritance until the resurrection on the last day (</a:t>
                      </a:r>
                      <a:r>
                        <a:rPr lang="en-US" sz="1600" b="0" i="0" u="none" strike="noStrike" kern="1200" dirty="0">
                          <a:solidFill>
                            <a:schemeClr val="dk1"/>
                          </a:solidFill>
                          <a:effectLst/>
                          <a:latin typeface="+mn-lt"/>
                          <a:ea typeface="+mn-ea"/>
                          <a:cs typeface="+mn-cs"/>
                        </a:rPr>
                        <a:t>Heb. 11:39–40; 13:14</a:t>
                      </a:r>
                      <a:r>
                        <a:rPr lang="en-US" sz="1600" b="0" i="0" kern="1200" dirty="0">
                          <a:solidFill>
                            <a:schemeClr val="dk1"/>
                          </a:solidFill>
                          <a:effectLst/>
                          <a:latin typeface="+mn-lt"/>
                          <a:ea typeface="+mn-ea"/>
                          <a:cs typeface="+mn-cs"/>
                        </a:rPr>
                        <a:t>).</a:t>
                      </a:r>
                      <a:endParaRPr lang="en-US" sz="1600" dirty="0"/>
                    </a:p>
                  </a:txBody>
                  <a:tcPr marT="45697" marB="45697"/>
                </a:tc>
                <a:extLst>
                  <a:ext uri="{0D108BD9-81ED-4DB2-BD59-A6C34878D82A}">
                    <a16:rowId xmlns:a16="http://schemas.microsoft.com/office/drawing/2014/main" val="10001"/>
                  </a:ext>
                </a:extLst>
              </a:tr>
            </a:tbl>
          </a:graphicData>
        </a:graphic>
      </p:graphicFrame>
      <p:sp>
        <p:nvSpPr>
          <p:cNvPr id="2" name="Title 1">
            <a:extLst>
              <a:ext uri="{FF2B5EF4-FFF2-40B4-BE49-F238E27FC236}">
                <a16:creationId xmlns:a16="http://schemas.microsoft.com/office/drawing/2014/main" id="{7C607EDD-AC0F-EB69-1059-2F92283D0AD6}"/>
              </a:ext>
            </a:extLst>
          </p:cNvPr>
          <p:cNvSpPr txBox="1">
            <a:spLocks/>
          </p:cNvSpPr>
          <p:nvPr/>
        </p:nvSpPr>
        <p:spPr>
          <a:xfrm>
            <a:off x="4445725" y="291231"/>
            <a:ext cx="3696789" cy="870857"/>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altLang="en-US">
                <a:ea typeface="ＭＳ Ｐゴシック" panose="020B0600070205080204" pitchFamily="34" charset="-128"/>
              </a:rPr>
              <a:t>Comparison</a:t>
            </a:r>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381914737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F1C999-19B3-1B60-EFAF-AFE05F380C24}"/>
            </a:ext>
          </a:extLst>
        </p:cNvPr>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68EDE8D9-02F3-FCE1-B389-00EC0287CEFA}"/>
              </a:ext>
            </a:extLst>
          </p:cNvPr>
          <p:cNvGraphicFramePr>
            <a:graphicFrameLocks noGrp="1"/>
          </p:cNvGraphicFramePr>
          <p:nvPr>
            <p:ph idx="1"/>
            <p:extLst>
              <p:ext uri="{D42A27DB-BD31-4B8C-83A1-F6EECF244321}">
                <p14:modId xmlns:p14="http://schemas.microsoft.com/office/powerpoint/2010/main" val="197064693"/>
              </p:ext>
            </p:extLst>
          </p:nvPr>
        </p:nvGraphicFramePr>
        <p:xfrm>
          <a:off x="390797" y="2481944"/>
          <a:ext cx="11353799" cy="3479579"/>
        </p:xfrm>
        <a:graphic>
          <a:graphicData uri="http://schemas.openxmlformats.org/drawingml/2006/table">
            <a:tbl>
              <a:tblPr firstRow="1" bandRow="1">
                <a:tableStyleId>{5C22544A-7EE6-4342-B048-85BDC9FD1C3A}</a:tableStyleId>
              </a:tblPr>
              <a:tblGrid>
                <a:gridCol w="3897043">
                  <a:extLst>
                    <a:ext uri="{9D8B030D-6E8A-4147-A177-3AD203B41FA5}">
                      <a16:colId xmlns:a16="http://schemas.microsoft.com/office/drawing/2014/main" val="20000"/>
                    </a:ext>
                  </a:extLst>
                </a:gridCol>
                <a:gridCol w="3728378">
                  <a:extLst>
                    <a:ext uri="{9D8B030D-6E8A-4147-A177-3AD203B41FA5}">
                      <a16:colId xmlns:a16="http://schemas.microsoft.com/office/drawing/2014/main" val="20001"/>
                    </a:ext>
                  </a:extLst>
                </a:gridCol>
                <a:gridCol w="3728378">
                  <a:extLst>
                    <a:ext uri="{9D8B030D-6E8A-4147-A177-3AD203B41FA5}">
                      <a16:colId xmlns:a16="http://schemas.microsoft.com/office/drawing/2014/main" val="20002"/>
                    </a:ext>
                  </a:extLst>
                </a:gridCol>
              </a:tblGrid>
              <a:tr h="370665">
                <a:tc>
                  <a:txBody>
                    <a:bodyPr/>
                    <a:lstStyle/>
                    <a:p>
                      <a:endParaRPr lang="en-US" sz="1800" dirty="0"/>
                    </a:p>
                  </a:txBody>
                  <a:tcPr marT="45697" marB="45697"/>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t>Prosperity Gospel</a:t>
                      </a:r>
                    </a:p>
                  </a:txBody>
                  <a:tcPr marT="45697" marB="45697"/>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t>Christian</a:t>
                      </a:r>
                    </a:p>
                  </a:txBody>
                  <a:tcPr marT="45697" marB="45697"/>
                </a:tc>
                <a:extLst>
                  <a:ext uri="{0D108BD9-81ED-4DB2-BD59-A6C34878D82A}">
                    <a16:rowId xmlns:a16="http://schemas.microsoft.com/office/drawing/2014/main" val="10000"/>
                  </a:ext>
                </a:extLst>
              </a:tr>
              <a:tr h="639992">
                <a:tc>
                  <a:txBody>
                    <a:bodyPr/>
                    <a:lstStyle/>
                    <a:p>
                      <a:r>
                        <a:rPr lang="en-US" sz="1800" dirty="0"/>
                        <a:t>Financial Giving</a:t>
                      </a:r>
                    </a:p>
                  </a:txBody>
                  <a:tcPr marT="45697" marB="45697"/>
                </a:tc>
                <a:tc>
                  <a:txBody>
                    <a:bodyPr/>
                    <a:lstStyle/>
                    <a:p>
                      <a:pPr marL="0" indent="0" algn="l">
                        <a:buNone/>
                      </a:pPr>
                      <a:r>
                        <a:rPr lang="en-US" b="0" i="0" dirty="0">
                          <a:effectLst/>
                          <a:latin typeface="Avenir LT W01_65 Medium1475532"/>
                        </a:rPr>
                        <a:t>Give to get.</a:t>
                      </a:r>
                      <a:r>
                        <a:rPr lang="en-US" b="0" i="0" dirty="0">
                          <a:effectLst/>
                          <a:latin typeface="Avenir LT W01_45 Book1475508"/>
                        </a:rPr>
                        <a:t> Prosperity gospel preachers teach their followers that the way to gain riches is to give more money to the kingdom, especially by giving to their churches and ministries. The quantity of material and financial prosperity one expects to gain is in proportion to what one gives.</a:t>
                      </a:r>
                    </a:p>
                  </a:txBody>
                  <a:tcPr marT="45697" marB="45697"/>
                </a:tc>
                <a:tc>
                  <a:txBody>
                    <a:bodyPr/>
                    <a:lstStyle/>
                    <a:p>
                      <a:r>
                        <a:rPr lang="en-US" sz="1800" b="0" i="0" kern="1200" dirty="0">
                          <a:solidFill>
                            <a:schemeClr val="dk1"/>
                          </a:solidFill>
                          <a:effectLst/>
                          <a:latin typeface="+mn-lt"/>
                          <a:ea typeface="+mn-ea"/>
                          <a:cs typeface="+mn-cs"/>
                        </a:rPr>
                        <a:t>Believers have the duty and privilege of giving generously to the work of God’s kingdom in this life. God makes His grace abound toward His people when they give generously so that they will be equipped to continue giving generously (</a:t>
                      </a:r>
                      <a:r>
                        <a:rPr lang="en-US" sz="1800" b="0" i="0" u="none" strike="noStrike" kern="1200" dirty="0">
                          <a:solidFill>
                            <a:schemeClr val="dk1"/>
                          </a:solidFill>
                          <a:effectLst/>
                          <a:latin typeface="+mn-lt"/>
                          <a:ea typeface="+mn-ea"/>
                          <a:cs typeface="+mn-cs"/>
                        </a:rPr>
                        <a:t>2 Cor. 9:8–11</a:t>
                      </a:r>
                      <a:r>
                        <a:rPr lang="en-US" sz="1800" b="0" i="0" kern="1200" dirty="0">
                          <a:solidFill>
                            <a:schemeClr val="dk1"/>
                          </a:solidFill>
                          <a:effectLst/>
                          <a:latin typeface="+mn-lt"/>
                          <a:ea typeface="+mn-ea"/>
                          <a:cs typeface="+mn-cs"/>
                        </a:rPr>
                        <a:t>). Scripture never teaches us to give in order to gain and lay up treasure for ourselves.</a:t>
                      </a:r>
                    </a:p>
                    <a:p>
                      <a:endParaRPr lang="en-US" sz="1800" dirty="0"/>
                    </a:p>
                  </a:txBody>
                  <a:tcPr marT="45697" marB="45697"/>
                </a:tc>
                <a:extLst>
                  <a:ext uri="{0D108BD9-81ED-4DB2-BD59-A6C34878D82A}">
                    <a16:rowId xmlns:a16="http://schemas.microsoft.com/office/drawing/2014/main" val="10001"/>
                  </a:ext>
                </a:extLst>
              </a:tr>
            </a:tbl>
          </a:graphicData>
        </a:graphic>
      </p:graphicFrame>
      <p:sp>
        <p:nvSpPr>
          <p:cNvPr id="2" name="Title 1">
            <a:extLst>
              <a:ext uri="{FF2B5EF4-FFF2-40B4-BE49-F238E27FC236}">
                <a16:creationId xmlns:a16="http://schemas.microsoft.com/office/drawing/2014/main" id="{2AF283CC-53B7-2646-9D47-E92BA2A9DD4A}"/>
              </a:ext>
            </a:extLst>
          </p:cNvPr>
          <p:cNvSpPr txBox="1">
            <a:spLocks/>
          </p:cNvSpPr>
          <p:nvPr/>
        </p:nvSpPr>
        <p:spPr>
          <a:xfrm>
            <a:off x="4445725" y="291231"/>
            <a:ext cx="3696789" cy="870857"/>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altLang="en-US" dirty="0">
                <a:ea typeface="ＭＳ Ｐゴシック" panose="020B0600070205080204" pitchFamily="34" charset="-128"/>
              </a:rPr>
              <a:t>Comparison</a:t>
            </a:r>
          </a:p>
        </p:txBody>
      </p:sp>
    </p:spTree>
    <p:extLst>
      <p:ext uri="{BB962C8B-B14F-4D97-AF65-F5344CB8AC3E}">
        <p14:creationId xmlns:p14="http://schemas.microsoft.com/office/powerpoint/2010/main" val="208222668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402739-7264-3323-0F48-AC687853E59F}"/>
            </a:ext>
          </a:extLst>
        </p:cNvPr>
        <p:cNvGrpSpPr/>
        <p:nvPr/>
      </p:nvGrpSpPr>
      <p:grpSpPr>
        <a:xfrm>
          <a:off x="0" y="0"/>
          <a:ext cx="0" cy="0"/>
          <a:chOff x="0" y="0"/>
          <a:chExt cx="0" cy="0"/>
        </a:xfrm>
      </p:grpSpPr>
      <p:sp>
        <p:nvSpPr>
          <p:cNvPr id="5122" name="Title 1">
            <a:extLst>
              <a:ext uri="{FF2B5EF4-FFF2-40B4-BE49-F238E27FC236}">
                <a16:creationId xmlns:a16="http://schemas.microsoft.com/office/drawing/2014/main" id="{ED390B80-E5D7-8A14-9A0B-4EDB0BBC9E8D}"/>
              </a:ext>
            </a:extLst>
          </p:cNvPr>
          <p:cNvSpPr>
            <a:spLocks noGrp="1"/>
          </p:cNvSpPr>
          <p:nvPr>
            <p:ph type="title"/>
          </p:nvPr>
        </p:nvSpPr>
        <p:spPr>
          <a:xfrm>
            <a:off x="4445725" y="291231"/>
            <a:ext cx="3696789" cy="870857"/>
          </a:xfrm>
        </p:spPr>
        <p:txBody>
          <a:bodyPr/>
          <a:lstStyle/>
          <a:p>
            <a:r>
              <a:rPr lang="en-US" altLang="en-US" dirty="0">
                <a:ea typeface="ＭＳ Ｐゴシック" panose="020B0600070205080204" pitchFamily="34" charset="-128"/>
              </a:rPr>
              <a:t>Comparison</a:t>
            </a:r>
          </a:p>
        </p:txBody>
      </p:sp>
      <p:graphicFrame>
        <p:nvGraphicFramePr>
          <p:cNvPr id="4" name="Content Placeholder 3">
            <a:extLst>
              <a:ext uri="{FF2B5EF4-FFF2-40B4-BE49-F238E27FC236}">
                <a16:creationId xmlns:a16="http://schemas.microsoft.com/office/drawing/2014/main" id="{40FD5078-971D-560E-1C27-2AF394255A6D}"/>
              </a:ext>
            </a:extLst>
          </p:cNvPr>
          <p:cNvGraphicFramePr>
            <a:graphicFrameLocks noGrp="1"/>
          </p:cNvGraphicFramePr>
          <p:nvPr>
            <p:ph idx="1"/>
            <p:extLst>
              <p:ext uri="{D42A27DB-BD31-4B8C-83A1-F6EECF244321}">
                <p14:modId xmlns:p14="http://schemas.microsoft.com/office/powerpoint/2010/main" val="763137161"/>
              </p:ext>
            </p:extLst>
          </p:nvPr>
        </p:nvGraphicFramePr>
        <p:xfrm>
          <a:off x="576942" y="1981201"/>
          <a:ext cx="10461172" cy="4150139"/>
        </p:xfrm>
        <a:graphic>
          <a:graphicData uri="http://schemas.openxmlformats.org/drawingml/2006/table">
            <a:tbl>
              <a:tblPr firstRow="1" bandRow="1">
                <a:tableStyleId>{5C22544A-7EE6-4342-B048-85BDC9FD1C3A}</a:tableStyleId>
              </a:tblPr>
              <a:tblGrid>
                <a:gridCol w="3590660">
                  <a:extLst>
                    <a:ext uri="{9D8B030D-6E8A-4147-A177-3AD203B41FA5}">
                      <a16:colId xmlns:a16="http://schemas.microsoft.com/office/drawing/2014/main" val="20000"/>
                    </a:ext>
                  </a:extLst>
                </a:gridCol>
                <a:gridCol w="3435256">
                  <a:extLst>
                    <a:ext uri="{9D8B030D-6E8A-4147-A177-3AD203B41FA5}">
                      <a16:colId xmlns:a16="http://schemas.microsoft.com/office/drawing/2014/main" val="20001"/>
                    </a:ext>
                  </a:extLst>
                </a:gridCol>
                <a:gridCol w="3435256">
                  <a:extLst>
                    <a:ext uri="{9D8B030D-6E8A-4147-A177-3AD203B41FA5}">
                      <a16:colId xmlns:a16="http://schemas.microsoft.com/office/drawing/2014/main" val="20002"/>
                    </a:ext>
                  </a:extLst>
                </a:gridCol>
              </a:tblGrid>
              <a:tr h="370665">
                <a:tc>
                  <a:txBody>
                    <a:bodyPr/>
                    <a:lstStyle/>
                    <a:p>
                      <a:endParaRPr lang="en-US" sz="1800" dirty="0"/>
                    </a:p>
                  </a:txBody>
                  <a:tcPr marT="45697" marB="45697"/>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t>Prosperity Gospel</a:t>
                      </a:r>
                    </a:p>
                  </a:txBody>
                  <a:tcPr marT="45697" marB="45697"/>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dirty="0"/>
                        <a:t>Christian</a:t>
                      </a:r>
                    </a:p>
                  </a:txBody>
                  <a:tcPr marT="45697" marB="45697"/>
                </a:tc>
                <a:extLst>
                  <a:ext uri="{0D108BD9-81ED-4DB2-BD59-A6C34878D82A}">
                    <a16:rowId xmlns:a16="http://schemas.microsoft.com/office/drawing/2014/main" val="10000"/>
                  </a:ext>
                </a:extLst>
              </a:tr>
              <a:tr h="639992">
                <a:tc>
                  <a:txBody>
                    <a:bodyPr/>
                    <a:lstStyle/>
                    <a:p>
                      <a:r>
                        <a:rPr lang="en-US" sz="1800" dirty="0"/>
                        <a:t>Financial Giving</a:t>
                      </a:r>
                    </a:p>
                  </a:txBody>
                  <a:tcPr marT="45697" marB="45697"/>
                </a:tc>
                <a:tc>
                  <a:txBody>
                    <a:bodyPr/>
                    <a:lstStyle/>
                    <a:p>
                      <a:pPr marL="0" indent="0" algn="l">
                        <a:buNone/>
                      </a:pPr>
                      <a:r>
                        <a:rPr lang="en-US" sz="1400" b="0" i="0" dirty="0">
                          <a:effectLst/>
                          <a:latin typeface="Avenir LT W01_65 Medium1475532"/>
                        </a:rPr>
                        <a:t>“Name it and claim it.”</a:t>
                      </a:r>
                      <a:r>
                        <a:rPr lang="en-US" sz="1400" b="0" i="0" dirty="0">
                          <a:effectLst/>
                          <a:latin typeface="Avenir LT W01_45 Book1475508"/>
                        </a:rPr>
                        <a:t> Faith and prayer empower people to lay hold of physical and material blessings in this life. Certain leaders in this movement have popularized the term </a:t>
                      </a:r>
                      <a:r>
                        <a:rPr lang="en-US" sz="1400" b="0" i="1" dirty="0">
                          <a:effectLst/>
                          <a:latin typeface="Avenir LT W01_45 Book O1475514"/>
                        </a:rPr>
                        <a:t>Word of Faith</a:t>
                      </a:r>
                      <a:r>
                        <a:rPr lang="en-US" sz="1400" b="0" i="1" dirty="0">
                          <a:effectLst/>
                          <a:latin typeface="Avenir LT W01_45 Book1475508"/>
                        </a:rPr>
                        <a:t> </a:t>
                      </a:r>
                      <a:r>
                        <a:rPr lang="en-US" sz="1400" b="0" i="0" dirty="0">
                          <a:effectLst/>
                          <a:latin typeface="Avenir LT W01_45 Book1475508"/>
                        </a:rPr>
                        <a:t>to capture the essence of their teaching. Accordingly, if someone exercises enough faith, he will no longer have to be subject to the crippling effects of sickness and disease. If individuals continue to suffer afflictions or poverty, it is due to their lack of personal faith. When we pray in faith, we compel God to make us prosperous, particularly when we declare that we already possess the desired blessing. Likewise, some teachers discourage their followers from speaking negative words, lest they bring negative things into being</a:t>
                      </a:r>
                      <a:r>
                        <a:rPr lang="en-US" sz="1800" b="0" i="0" dirty="0">
                          <a:effectLst/>
                          <a:latin typeface="Avenir LT W01_45 Book1475508"/>
                        </a:rPr>
                        <a:t>.</a:t>
                      </a:r>
                      <a:endParaRPr lang="en-US" b="0" i="0" dirty="0">
                        <a:effectLst/>
                        <a:latin typeface="Avenir LT W01_45 Book1475508"/>
                      </a:endParaRPr>
                    </a:p>
                  </a:txBody>
                  <a:tcPr marT="45697" marB="45697"/>
                </a:tc>
                <a:tc>
                  <a:txBody>
                    <a:bodyPr/>
                    <a:lstStyle/>
                    <a:p>
                      <a:r>
                        <a:rPr lang="en-US" sz="1800" b="0" i="0" kern="1200" dirty="0">
                          <a:solidFill>
                            <a:schemeClr val="dk1"/>
                          </a:solidFill>
                          <a:effectLst/>
                          <a:latin typeface="+mn-lt"/>
                          <a:ea typeface="+mn-ea"/>
                          <a:cs typeface="+mn-cs"/>
                        </a:rPr>
                        <a:t>The Apostle Paul prayed fervently to the Lord for personal healing, only to have Jesus tell him, “My grace is sufficient for you, for my power is made perfect in weakness” (</a:t>
                      </a:r>
                      <a:r>
                        <a:rPr lang="en-US" sz="1800" b="0" i="0" u="none" strike="noStrike" kern="1200" dirty="0">
                          <a:solidFill>
                            <a:schemeClr val="dk1"/>
                          </a:solidFill>
                          <a:effectLst/>
                          <a:latin typeface="+mn-lt"/>
                          <a:ea typeface="+mn-ea"/>
                          <a:cs typeface="+mn-cs"/>
                        </a:rPr>
                        <a:t>2 Cor. 12:7–9</a:t>
                      </a:r>
                      <a:r>
                        <a:rPr lang="en-US" sz="1800" b="0" i="0" kern="1200" dirty="0">
                          <a:solidFill>
                            <a:schemeClr val="dk1"/>
                          </a:solidFill>
                          <a:effectLst/>
                          <a:latin typeface="+mn-lt"/>
                          <a:ea typeface="+mn-ea"/>
                          <a:cs typeface="+mn-cs"/>
                        </a:rPr>
                        <a:t>). This was not a lack of faith on Paul’s part. God has not promised complete healing in this life. He promises complete healing for individuals only in the resurrection on the last day.</a:t>
                      </a:r>
                    </a:p>
                    <a:p>
                      <a:endParaRPr lang="en-US" sz="1800" dirty="0"/>
                    </a:p>
                  </a:txBody>
                  <a:tcPr marT="45697" marB="45697"/>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82276850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8CF817E1-184B-6CC0-BD20-3C57305648B7}"/>
              </a:ext>
            </a:extLst>
          </p:cNvPr>
          <p:cNvSpPr>
            <a:spLocks noGrp="1"/>
          </p:cNvSpPr>
          <p:nvPr>
            <p:ph type="title"/>
          </p:nvPr>
        </p:nvSpPr>
        <p:spPr>
          <a:xfrm>
            <a:off x="762000" y="176127"/>
            <a:ext cx="10058400" cy="637903"/>
          </a:xfrm>
        </p:spPr>
        <p:txBody>
          <a:bodyPr>
            <a:normAutofit fontScale="90000"/>
          </a:bodyPr>
          <a:lstStyle/>
          <a:p>
            <a:r>
              <a:rPr lang="en-US" altLang="en-US" dirty="0">
                <a:ea typeface="ＭＳ Ｐゴシック" panose="020B0600070205080204" pitchFamily="34" charset="-128"/>
              </a:rPr>
              <a:t>Biblical Response</a:t>
            </a:r>
          </a:p>
        </p:txBody>
      </p:sp>
      <p:sp>
        <p:nvSpPr>
          <p:cNvPr id="4" name="TextBox 3">
            <a:extLst>
              <a:ext uri="{FF2B5EF4-FFF2-40B4-BE49-F238E27FC236}">
                <a16:creationId xmlns:a16="http://schemas.microsoft.com/office/drawing/2014/main" id="{FF103B35-484C-8C84-DBAF-FDE86DD72D91}"/>
              </a:ext>
            </a:extLst>
          </p:cNvPr>
          <p:cNvSpPr txBox="1"/>
          <p:nvPr/>
        </p:nvSpPr>
        <p:spPr>
          <a:xfrm>
            <a:off x="1286691" y="1750427"/>
            <a:ext cx="8564880" cy="923330"/>
          </a:xfrm>
          <a:prstGeom prst="rect">
            <a:avLst/>
          </a:prstGeom>
          <a:noFill/>
        </p:spPr>
        <p:txBody>
          <a:bodyPr wrap="square">
            <a:spAutoFit/>
          </a:bodyPr>
          <a:lstStyle/>
          <a:p>
            <a:r>
              <a:rPr lang="en-US" dirty="0">
                <a:latin typeface="Roboto" panose="02000000000000000000" pitchFamily="2" charset="0"/>
              </a:rPr>
              <a:t>Luke 12:15</a:t>
            </a:r>
            <a:br>
              <a:rPr lang="en-US" dirty="0">
                <a:latin typeface="Roboto" panose="02000000000000000000" pitchFamily="2" charset="0"/>
              </a:rPr>
            </a:br>
            <a:r>
              <a:rPr lang="en-US" dirty="0">
                <a:latin typeface="Roboto" panose="02000000000000000000" pitchFamily="2" charset="0"/>
              </a:rPr>
              <a:t>But He said to them, “Beware, and be on your guard against every form of greed; for not </a:t>
            </a:r>
            <a:r>
              <a:rPr lang="en-US" i="1" dirty="0">
                <a:latin typeface="Roboto" panose="02000000000000000000" pitchFamily="2" charset="0"/>
              </a:rPr>
              <a:t>even</a:t>
            </a:r>
            <a:r>
              <a:rPr lang="en-US" dirty="0">
                <a:latin typeface="Roboto" panose="02000000000000000000" pitchFamily="2" charset="0"/>
              </a:rPr>
              <a:t> when one is affluent does his life consist of his possessions.”</a:t>
            </a:r>
            <a:endParaRPr lang="en-US" dirty="0"/>
          </a:p>
        </p:txBody>
      </p:sp>
      <p:sp>
        <p:nvSpPr>
          <p:cNvPr id="6" name="TextBox 5">
            <a:extLst>
              <a:ext uri="{FF2B5EF4-FFF2-40B4-BE49-F238E27FC236}">
                <a16:creationId xmlns:a16="http://schemas.microsoft.com/office/drawing/2014/main" id="{B13E2030-0566-8223-BD1E-CCBC0A53CF0E}"/>
              </a:ext>
            </a:extLst>
          </p:cNvPr>
          <p:cNvSpPr txBox="1"/>
          <p:nvPr/>
        </p:nvSpPr>
        <p:spPr>
          <a:xfrm>
            <a:off x="1752600" y="2983915"/>
            <a:ext cx="9906000" cy="1200329"/>
          </a:xfrm>
          <a:prstGeom prst="rect">
            <a:avLst/>
          </a:prstGeom>
          <a:noFill/>
        </p:spPr>
        <p:txBody>
          <a:bodyPr wrap="square">
            <a:spAutoFit/>
          </a:bodyPr>
          <a:lstStyle/>
          <a:p>
            <a:r>
              <a:rPr lang="en-US" dirty="0">
                <a:latin typeface="Roboto" panose="02000000000000000000" pitchFamily="2" charset="0"/>
              </a:rPr>
              <a:t>There will be suffering in this life:</a:t>
            </a:r>
            <a:br>
              <a:rPr lang="en-US" dirty="0">
                <a:latin typeface="Roboto" panose="02000000000000000000" pitchFamily="2" charset="0"/>
              </a:rPr>
            </a:br>
            <a:r>
              <a:rPr lang="en-US" dirty="0">
                <a:latin typeface="Roboto" panose="02000000000000000000" pitchFamily="2" charset="0"/>
              </a:rPr>
              <a:t>Matthew 5:10</a:t>
            </a:r>
            <a:br>
              <a:rPr lang="en-US" dirty="0">
                <a:latin typeface="Roboto" panose="02000000000000000000" pitchFamily="2" charset="0"/>
              </a:rPr>
            </a:br>
            <a:r>
              <a:rPr lang="en-US" dirty="0">
                <a:latin typeface="Roboto" panose="02000000000000000000" pitchFamily="2" charset="0"/>
              </a:rPr>
              <a:t>“Blessed are those who have been persecuted for the sake of righteousness, for theirs is the kingdom of heaven.</a:t>
            </a:r>
            <a:endParaRPr lang="en-US" dirty="0"/>
          </a:p>
        </p:txBody>
      </p:sp>
      <p:sp>
        <p:nvSpPr>
          <p:cNvPr id="8" name="TextBox 7">
            <a:extLst>
              <a:ext uri="{FF2B5EF4-FFF2-40B4-BE49-F238E27FC236}">
                <a16:creationId xmlns:a16="http://schemas.microsoft.com/office/drawing/2014/main" id="{68E7F690-84BC-F5F8-889A-586C9AF9D95C}"/>
              </a:ext>
            </a:extLst>
          </p:cNvPr>
          <p:cNvSpPr txBox="1"/>
          <p:nvPr/>
        </p:nvSpPr>
        <p:spPr>
          <a:xfrm>
            <a:off x="1562100" y="4381977"/>
            <a:ext cx="9067800" cy="923330"/>
          </a:xfrm>
          <a:prstGeom prst="rect">
            <a:avLst/>
          </a:prstGeom>
          <a:noFill/>
        </p:spPr>
        <p:txBody>
          <a:bodyPr wrap="square">
            <a:spAutoFit/>
          </a:bodyPr>
          <a:lstStyle/>
          <a:p>
            <a:r>
              <a:rPr lang="en-US" dirty="0">
                <a:latin typeface="Roboto" panose="02000000000000000000" pitchFamily="2" charset="0"/>
              </a:rPr>
              <a:t>1 Peter 3:14</a:t>
            </a:r>
            <a:br>
              <a:rPr lang="en-US" dirty="0">
                <a:latin typeface="Roboto" panose="02000000000000000000" pitchFamily="2" charset="0"/>
              </a:rPr>
            </a:br>
            <a:r>
              <a:rPr lang="en-US" dirty="0">
                <a:latin typeface="Roboto" panose="02000000000000000000" pitchFamily="2" charset="0"/>
              </a:rPr>
              <a:t>But even if you should suffer for the sake of righteousness, you are blessed. AND DO NOT FEAR THEIR INTIMIDATION, AND DO NOT BE IN DREAD,</a:t>
            </a:r>
            <a:endParaRPr lang="en-US"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871748-ADE8-1DA8-ED7A-CACA9F98C812}"/>
            </a:ext>
          </a:extLst>
        </p:cNvPr>
        <p:cNvGrpSpPr/>
        <p:nvPr/>
      </p:nvGrpSpPr>
      <p:grpSpPr>
        <a:xfrm>
          <a:off x="0" y="0"/>
          <a:ext cx="0" cy="0"/>
          <a:chOff x="0" y="0"/>
          <a:chExt cx="0" cy="0"/>
        </a:xfrm>
      </p:grpSpPr>
      <p:sp>
        <p:nvSpPr>
          <p:cNvPr id="8194" name="Title 1">
            <a:extLst>
              <a:ext uri="{FF2B5EF4-FFF2-40B4-BE49-F238E27FC236}">
                <a16:creationId xmlns:a16="http://schemas.microsoft.com/office/drawing/2014/main" id="{0807B7A1-8F0B-C5DB-1F48-56B2D46A2182}"/>
              </a:ext>
            </a:extLst>
          </p:cNvPr>
          <p:cNvSpPr>
            <a:spLocks noGrp="1"/>
          </p:cNvSpPr>
          <p:nvPr>
            <p:ph type="title"/>
          </p:nvPr>
        </p:nvSpPr>
        <p:spPr>
          <a:xfrm>
            <a:off x="585652" y="103844"/>
            <a:ext cx="10058400" cy="866374"/>
          </a:xfrm>
        </p:spPr>
        <p:txBody>
          <a:bodyPr/>
          <a:lstStyle/>
          <a:p>
            <a:r>
              <a:rPr lang="en-US" altLang="en-US" dirty="0">
                <a:ea typeface="ＭＳ Ｐゴシック" panose="020B0600070205080204" pitchFamily="34" charset="-128"/>
              </a:rPr>
              <a:t>Biblical Response</a:t>
            </a:r>
          </a:p>
        </p:txBody>
      </p:sp>
      <p:sp>
        <p:nvSpPr>
          <p:cNvPr id="4" name="TextBox 3">
            <a:extLst>
              <a:ext uri="{FF2B5EF4-FFF2-40B4-BE49-F238E27FC236}">
                <a16:creationId xmlns:a16="http://schemas.microsoft.com/office/drawing/2014/main" id="{8E253FCD-B19C-DD63-0F86-ACCAF52C512D}"/>
              </a:ext>
            </a:extLst>
          </p:cNvPr>
          <p:cNvSpPr txBox="1"/>
          <p:nvPr/>
        </p:nvSpPr>
        <p:spPr>
          <a:xfrm>
            <a:off x="1950720" y="1630684"/>
            <a:ext cx="8564880" cy="1754326"/>
          </a:xfrm>
          <a:prstGeom prst="rect">
            <a:avLst/>
          </a:prstGeom>
          <a:noFill/>
        </p:spPr>
        <p:txBody>
          <a:bodyPr wrap="square">
            <a:spAutoFit/>
          </a:bodyPr>
          <a:lstStyle/>
          <a:p>
            <a:r>
              <a:rPr lang="en-US" dirty="0">
                <a:latin typeface="Roboto" panose="02000000000000000000" pitchFamily="2" charset="0"/>
              </a:rPr>
              <a:t>Sometimes you will experience suffering and sometimes your life will have blessings:</a:t>
            </a:r>
            <a:br>
              <a:rPr lang="en-US" dirty="0">
                <a:latin typeface="Roboto" panose="02000000000000000000" pitchFamily="2" charset="0"/>
              </a:rPr>
            </a:br>
            <a:r>
              <a:rPr lang="en-US" dirty="0">
                <a:latin typeface="Roboto" panose="02000000000000000000" pitchFamily="2" charset="0"/>
              </a:rPr>
              <a:t>Philippians 4:12</a:t>
            </a:r>
            <a:br>
              <a:rPr lang="en-US" dirty="0">
                <a:latin typeface="Roboto" panose="02000000000000000000" pitchFamily="2" charset="0"/>
              </a:rPr>
            </a:br>
            <a:r>
              <a:rPr lang="en-US" dirty="0">
                <a:latin typeface="Roboto" panose="02000000000000000000" pitchFamily="2" charset="0"/>
              </a:rPr>
              <a:t>I know how to get along with little, and I also know how to live in prosperity; in any and every </a:t>
            </a:r>
            <a:r>
              <a:rPr lang="en-US" i="1" dirty="0">
                <a:latin typeface="Roboto" panose="02000000000000000000" pitchFamily="2" charset="0"/>
              </a:rPr>
              <a:t>circumstance</a:t>
            </a:r>
            <a:r>
              <a:rPr lang="en-US" dirty="0">
                <a:latin typeface="Roboto" panose="02000000000000000000" pitchFamily="2" charset="0"/>
              </a:rPr>
              <a:t> I have learned the secret of being filled and going hungry, both of having abundance and suffering need.</a:t>
            </a:r>
            <a:endParaRPr lang="en-US" dirty="0"/>
          </a:p>
        </p:txBody>
      </p:sp>
      <p:sp>
        <p:nvSpPr>
          <p:cNvPr id="3" name="TextBox 2">
            <a:extLst>
              <a:ext uri="{FF2B5EF4-FFF2-40B4-BE49-F238E27FC236}">
                <a16:creationId xmlns:a16="http://schemas.microsoft.com/office/drawing/2014/main" id="{9AF61EB7-5BAA-8B27-F8C4-97AF3DC2A15D}"/>
              </a:ext>
            </a:extLst>
          </p:cNvPr>
          <p:cNvSpPr txBox="1"/>
          <p:nvPr/>
        </p:nvSpPr>
        <p:spPr>
          <a:xfrm>
            <a:off x="1833155" y="3624182"/>
            <a:ext cx="8588829" cy="923330"/>
          </a:xfrm>
          <a:prstGeom prst="rect">
            <a:avLst/>
          </a:prstGeom>
          <a:noFill/>
        </p:spPr>
        <p:txBody>
          <a:bodyPr wrap="square">
            <a:spAutoFit/>
          </a:bodyPr>
          <a:lstStyle/>
          <a:p>
            <a:r>
              <a:rPr lang="en-US" dirty="0">
                <a:latin typeface="Roboto" panose="02000000000000000000" pitchFamily="2" charset="0"/>
              </a:rPr>
              <a:t>Psalm 62:10</a:t>
            </a:r>
            <a:br>
              <a:rPr lang="en-US" dirty="0">
                <a:latin typeface="Roboto" panose="02000000000000000000" pitchFamily="2" charset="0"/>
              </a:rPr>
            </a:br>
            <a:r>
              <a:rPr lang="en-US" dirty="0">
                <a:latin typeface="Roboto" panose="02000000000000000000" pitchFamily="2" charset="0"/>
              </a:rPr>
              <a:t>Do not trust in oppression, And do not vainly rely on robbery; If wealth increases, do not set </a:t>
            </a:r>
            <a:r>
              <a:rPr lang="en-US" i="1" dirty="0">
                <a:latin typeface="Roboto" panose="02000000000000000000" pitchFamily="2" charset="0"/>
              </a:rPr>
              <a:t>your</a:t>
            </a:r>
            <a:r>
              <a:rPr lang="en-US" dirty="0">
                <a:latin typeface="Roboto" panose="02000000000000000000" pitchFamily="2" charset="0"/>
              </a:rPr>
              <a:t> heart </a:t>
            </a:r>
            <a:r>
              <a:rPr lang="en-US" i="1" dirty="0">
                <a:latin typeface="Roboto" panose="02000000000000000000" pitchFamily="2" charset="0"/>
              </a:rPr>
              <a:t>on it.</a:t>
            </a:r>
            <a:endParaRPr lang="en-US" dirty="0"/>
          </a:p>
        </p:txBody>
      </p:sp>
      <p:sp>
        <p:nvSpPr>
          <p:cNvPr id="7" name="TextBox 6">
            <a:extLst>
              <a:ext uri="{FF2B5EF4-FFF2-40B4-BE49-F238E27FC236}">
                <a16:creationId xmlns:a16="http://schemas.microsoft.com/office/drawing/2014/main" id="{158EA155-F71A-1011-5E86-066B5AF0F83F}"/>
              </a:ext>
            </a:extLst>
          </p:cNvPr>
          <p:cNvSpPr txBox="1"/>
          <p:nvPr/>
        </p:nvSpPr>
        <p:spPr>
          <a:xfrm>
            <a:off x="1722120" y="4786685"/>
            <a:ext cx="8793480" cy="1200329"/>
          </a:xfrm>
          <a:prstGeom prst="rect">
            <a:avLst/>
          </a:prstGeom>
          <a:noFill/>
        </p:spPr>
        <p:txBody>
          <a:bodyPr wrap="square">
            <a:spAutoFit/>
          </a:bodyPr>
          <a:lstStyle/>
          <a:p>
            <a:r>
              <a:rPr lang="en-US" dirty="0">
                <a:latin typeface="Roboto" panose="02000000000000000000" pitchFamily="2" charset="0"/>
              </a:rPr>
              <a:t>1 Timothy 6:17</a:t>
            </a:r>
          </a:p>
          <a:p>
            <a:r>
              <a:rPr lang="en-US" dirty="0">
                <a:latin typeface="Roboto" panose="02000000000000000000" pitchFamily="2" charset="0"/>
              </a:rPr>
              <a:t>Instruct those who are rich in this present world not to be conceited or to set their hope on the uncertainty of riches, but on God, who richly supplies us with all things to enjoy.</a:t>
            </a:r>
            <a:endParaRPr lang="en-US" dirty="0"/>
          </a:p>
        </p:txBody>
      </p:sp>
      <p:sp>
        <p:nvSpPr>
          <p:cNvPr id="10" name="TextBox 9">
            <a:extLst>
              <a:ext uri="{FF2B5EF4-FFF2-40B4-BE49-F238E27FC236}">
                <a16:creationId xmlns:a16="http://schemas.microsoft.com/office/drawing/2014/main" id="{41CAA93A-0952-4A59-B06F-A1F117C9067F}"/>
              </a:ext>
            </a:extLst>
          </p:cNvPr>
          <p:cNvSpPr txBox="1"/>
          <p:nvPr/>
        </p:nvSpPr>
        <p:spPr>
          <a:xfrm>
            <a:off x="1808117" y="5987014"/>
            <a:ext cx="8575766" cy="369332"/>
          </a:xfrm>
          <a:prstGeom prst="rect">
            <a:avLst/>
          </a:prstGeom>
          <a:noFill/>
        </p:spPr>
        <p:txBody>
          <a:bodyPr wrap="square">
            <a:spAutoFit/>
          </a:bodyPr>
          <a:lstStyle/>
          <a:p>
            <a:r>
              <a:rPr lang="en-US" dirty="0">
                <a:latin typeface="Avenir LT W01_45 Book1475508"/>
              </a:rPr>
              <a:t>The only one of Jesus’ disciples to fall away was himself a lover of money (</a:t>
            </a:r>
            <a:r>
              <a:rPr lang="en-US" dirty="0">
                <a:latin typeface="Avenir LT W01_45 Book1475508"/>
                <a:hlinkClick r:id="rId2">
                  <a:extLst>
                    <a:ext uri="{A12FA001-AC4F-418D-AE19-62706E023703}">
                      <ahyp:hlinkClr xmlns:ahyp="http://schemas.microsoft.com/office/drawing/2018/hyperlinkcolor" val="tx"/>
                    </a:ext>
                  </a:extLst>
                </a:hlinkClick>
              </a:rPr>
              <a:t>John 12:6</a:t>
            </a:r>
            <a:r>
              <a:rPr lang="en-US" dirty="0">
                <a:latin typeface="Avenir LT W01_45 Book1475508"/>
              </a:rPr>
              <a:t>). </a:t>
            </a:r>
            <a:endParaRPr lang="en-US" dirty="0"/>
          </a:p>
        </p:txBody>
      </p:sp>
    </p:spTree>
    <p:extLst>
      <p:ext uri="{BB962C8B-B14F-4D97-AF65-F5344CB8AC3E}">
        <p14:creationId xmlns:p14="http://schemas.microsoft.com/office/powerpoint/2010/main" val="135763297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A545D9-014D-E299-0160-E7171FAAFBA3}"/>
            </a:ext>
          </a:extLst>
        </p:cNvPr>
        <p:cNvGrpSpPr/>
        <p:nvPr/>
      </p:nvGrpSpPr>
      <p:grpSpPr>
        <a:xfrm>
          <a:off x="0" y="0"/>
          <a:ext cx="0" cy="0"/>
          <a:chOff x="0" y="0"/>
          <a:chExt cx="0" cy="0"/>
        </a:xfrm>
      </p:grpSpPr>
      <p:sp>
        <p:nvSpPr>
          <p:cNvPr id="8194" name="Title 1">
            <a:extLst>
              <a:ext uri="{FF2B5EF4-FFF2-40B4-BE49-F238E27FC236}">
                <a16:creationId xmlns:a16="http://schemas.microsoft.com/office/drawing/2014/main" id="{3D48861B-09AE-A59D-0E80-1C01302B5D7F}"/>
              </a:ext>
            </a:extLst>
          </p:cNvPr>
          <p:cNvSpPr>
            <a:spLocks noGrp="1"/>
          </p:cNvSpPr>
          <p:nvPr>
            <p:ph type="title"/>
          </p:nvPr>
        </p:nvSpPr>
        <p:spPr>
          <a:xfrm>
            <a:off x="457200" y="111151"/>
            <a:ext cx="10058400" cy="746760"/>
          </a:xfrm>
        </p:spPr>
        <p:txBody>
          <a:bodyPr/>
          <a:lstStyle/>
          <a:p>
            <a:r>
              <a:rPr lang="en-US" altLang="en-US" dirty="0">
                <a:ea typeface="ＭＳ Ｐゴシック" panose="020B0600070205080204" pitchFamily="34" charset="-128"/>
              </a:rPr>
              <a:t>Biblical Response</a:t>
            </a:r>
          </a:p>
        </p:txBody>
      </p:sp>
      <p:sp>
        <p:nvSpPr>
          <p:cNvPr id="4" name="TextBox 3">
            <a:extLst>
              <a:ext uri="{FF2B5EF4-FFF2-40B4-BE49-F238E27FC236}">
                <a16:creationId xmlns:a16="http://schemas.microsoft.com/office/drawing/2014/main" id="{978CA5C3-AA02-5E55-301D-F7B5A909F1E9}"/>
              </a:ext>
            </a:extLst>
          </p:cNvPr>
          <p:cNvSpPr txBox="1"/>
          <p:nvPr/>
        </p:nvSpPr>
        <p:spPr>
          <a:xfrm>
            <a:off x="938349" y="1772199"/>
            <a:ext cx="8564880" cy="923330"/>
          </a:xfrm>
          <a:prstGeom prst="rect">
            <a:avLst/>
          </a:prstGeom>
          <a:noFill/>
        </p:spPr>
        <p:txBody>
          <a:bodyPr wrap="square">
            <a:spAutoFit/>
          </a:bodyPr>
          <a:lstStyle/>
          <a:p>
            <a:r>
              <a:rPr lang="en-US" dirty="0">
                <a:latin typeface="Roboto" panose="02000000000000000000" pitchFamily="2" charset="0"/>
              </a:rPr>
              <a:t>Luke 12:15</a:t>
            </a:r>
            <a:br>
              <a:rPr lang="en-US" dirty="0">
                <a:latin typeface="Roboto" panose="02000000000000000000" pitchFamily="2" charset="0"/>
              </a:rPr>
            </a:br>
            <a:r>
              <a:rPr lang="en-US" dirty="0">
                <a:latin typeface="Roboto" panose="02000000000000000000" pitchFamily="2" charset="0"/>
              </a:rPr>
              <a:t>But He said to them, “Beware, and be on your guard against every form of greed; for not </a:t>
            </a:r>
            <a:r>
              <a:rPr lang="en-US" i="1" dirty="0">
                <a:latin typeface="Roboto" panose="02000000000000000000" pitchFamily="2" charset="0"/>
              </a:rPr>
              <a:t>even</a:t>
            </a:r>
            <a:r>
              <a:rPr lang="en-US" dirty="0">
                <a:latin typeface="Roboto" panose="02000000000000000000" pitchFamily="2" charset="0"/>
              </a:rPr>
              <a:t> when one is affluent does his life consist of his possessions.”</a:t>
            </a:r>
            <a:endParaRPr lang="en-US" dirty="0"/>
          </a:p>
        </p:txBody>
      </p:sp>
      <p:sp>
        <p:nvSpPr>
          <p:cNvPr id="6" name="TextBox 5">
            <a:extLst>
              <a:ext uri="{FF2B5EF4-FFF2-40B4-BE49-F238E27FC236}">
                <a16:creationId xmlns:a16="http://schemas.microsoft.com/office/drawing/2014/main" id="{53F0AE54-AAEF-CDFF-C246-35236F323AFD}"/>
              </a:ext>
            </a:extLst>
          </p:cNvPr>
          <p:cNvSpPr txBox="1"/>
          <p:nvPr/>
        </p:nvSpPr>
        <p:spPr>
          <a:xfrm>
            <a:off x="1221379" y="2962143"/>
            <a:ext cx="8358051" cy="1200329"/>
          </a:xfrm>
          <a:prstGeom prst="rect">
            <a:avLst/>
          </a:prstGeom>
          <a:noFill/>
        </p:spPr>
        <p:txBody>
          <a:bodyPr wrap="square">
            <a:spAutoFit/>
          </a:bodyPr>
          <a:lstStyle/>
          <a:p>
            <a:r>
              <a:rPr lang="en-US" dirty="0">
                <a:latin typeface="Roboto" panose="02000000000000000000" pitchFamily="2" charset="0"/>
              </a:rPr>
              <a:t>There will be suffering in this life:</a:t>
            </a:r>
            <a:br>
              <a:rPr lang="en-US" dirty="0">
                <a:latin typeface="Roboto" panose="02000000000000000000" pitchFamily="2" charset="0"/>
              </a:rPr>
            </a:br>
            <a:r>
              <a:rPr lang="en-US" dirty="0">
                <a:latin typeface="Roboto" panose="02000000000000000000" pitchFamily="2" charset="0"/>
              </a:rPr>
              <a:t>Matthew 5:10</a:t>
            </a:r>
            <a:br>
              <a:rPr lang="en-US" dirty="0">
                <a:latin typeface="Roboto" panose="02000000000000000000" pitchFamily="2" charset="0"/>
              </a:rPr>
            </a:br>
            <a:r>
              <a:rPr lang="en-US" dirty="0">
                <a:latin typeface="Roboto" panose="02000000000000000000" pitchFamily="2" charset="0"/>
              </a:rPr>
              <a:t>“Blessed are those </a:t>
            </a:r>
            <a:r>
              <a:rPr lang="en-US" u="sng" dirty="0">
                <a:latin typeface="Roboto" panose="02000000000000000000" pitchFamily="2" charset="0"/>
              </a:rPr>
              <a:t>who have been persecuted </a:t>
            </a:r>
            <a:r>
              <a:rPr lang="en-US" dirty="0">
                <a:latin typeface="Roboto" panose="02000000000000000000" pitchFamily="2" charset="0"/>
              </a:rPr>
              <a:t>for the sake of righteousness, for theirs is the kingdom of heaven.</a:t>
            </a:r>
            <a:endParaRPr lang="en-US" dirty="0"/>
          </a:p>
        </p:txBody>
      </p:sp>
      <p:sp>
        <p:nvSpPr>
          <p:cNvPr id="8" name="TextBox 7">
            <a:extLst>
              <a:ext uri="{FF2B5EF4-FFF2-40B4-BE49-F238E27FC236}">
                <a16:creationId xmlns:a16="http://schemas.microsoft.com/office/drawing/2014/main" id="{B39184B9-0B11-36D0-3FD8-0AA68282B800}"/>
              </a:ext>
            </a:extLst>
          </p:cNvPr>
          <p:cNvSpPr txBox="1"/>
          <p:nvPr/>
        </p:nvSpPr>
        <p:spPr>
          <a:xfrm>
            <a:off x="1752600" y="4751750"/>
            <a:ext cx="9067800" cy="923330"/>
          </a:xfrm>
          <a:prstGeom prst="rect">
            <a:avLst/>
          </a:prstGeom>
          <a:noFill/>
        </p:spPr>
        <p:txBody>
          <a:bodyPr wrap="square">
            <a:spAutoFit/>
          </a:bodyPr>
          <a:lstStyle/>
          <a:p>
            <a:r>
              <a:rPr lang="en-US" dirty="0">
                <a:latin typeface="Roboto" panose="02000000000000000000" pitchFamily="2" charset="0"/>
              </a:rPr>
              <a:t>1 Peter 3:14</a:t>
            </a:r>
            <a:br>
              <a:rPr lang="en-US" dirty="0">
                <a:latin typeface="Roboto" panose="02000000000000000000" pitchFamily="2" charset="0"/>
              </a:rPr>
            </a:br>
            <a:r>
              <a:rPr lang="en-US" dirty="0">
                <a:latin typeface="Roboto" panose="02000000000000000000" pitchFamily="2" charset="0"/>
              </a:rPr>
              <a:t>But even if </a:t>
            </a:r>
            <a:r>
              <a:rPr lang="en-US" u="sng" dirty="0">
                <a:latin typeface="Roboto" panose="02000000000000000000" pitchFamily="2" charset="0"/>
              </a:rPr>
              <a:t>you should suffer </a:t>
            </a:r>
            <a:r>
              <a:rPr lang="en-US" dirty="0">
                <a:latin typeface="Roboto" panose="02000000000000000000" pitchFamily="2" charset="0"/>
              </a:rPr>
              <a:t>for the sake of righteousness, you are blessed. AND DO NOT FEAR THEIR INTIMIDATION, AND DO NOT BE IN DREAD,</a:t>
            </a:r>
            <a:endParaRPr lang="en-US" dirty="0"/>
          </a:p>
        </p:txBody>
      </p:sp>
    </p:spTree>
    <p:extLst>
      <p:ext uri="{BB962C8B-B14F-4D97-AF65-F5344CB8AC3E}">
        <p14:creationId xmlns:p14="http://schemas.microsoft.com/office/powerpoint/2010/main" val="24576775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572133-2F47-2F81-B731-047D13171301}"/>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C56FD131-C9F7-6B6B-1FB2-7330285B5D40}"/>
              </a:ext>
            </a:extLst>
          </p:cNvPr>
          <p:cNvSpPr txBox="1"/>
          <p:nvPr/>
        </p:nvSpPr>
        <p:spPr>
          <a:xfrm>
            <a:off x="522514" y="456763"/>
            <a:ext cx="8686800" cy="3100849"/>
          </a:xfrm>
          <a:prstGeom prst="rect">
            <a:avLst/>
          </a:prstGeom>
          <a:noFill/>
        </p:spPr>
        <p:txBody>
          <a:bodyPr wrap="square">
            <a:spAutoFit/>
          </a:bodyPr>
          <a:lstStyle/>
          <a:p>
            <a:pPr algn="l">
              <a:lnSpc>
                <a:spcPts val="1800"/>
              </a:lnSpc>
              <a:spcBef>
                <a:spcPts val="750"/>
              </a:spcBef>
              <a:spcAft>
                <a:spcPts val="1500"/>
              </a:spcAft>
              <a:buNone/>
            </a:pPr>
            <a:r>
              <a:rPr lang="en-US" sz="2400" b="0" i="0" dirty="0">
                <a:solidFill>
                  <a:srgbClr val="1F1F1F"/>
                </a:solidFill>
                <a:effectLst/>
                <a:latin typeface="Google Sans"/>
              </a:rPr>
              <a:t>3. Faith and the Spoken Word:</a:t>
            </a:r>
            <a:endParaRPr lang="en-US" sz="2400" b="0" i="0" dirty="0">
              <a:solidFill>
                <a:srgbClr val="001D35"/>
              </a:solidFill>
              <a:effectLst/>
              <a:latin typeface="Google Sans"/>
            </a:endParaRPr>
          </a:p>
          <a:p>
            <a:pPr algn="l">
              <a:buFont typeface="Arial" panose="020B0604020202020204" pitchFamily="34" charset="0"/>
              <a:buChar char="•"/>
            </a:pPr>
            <a:r>
              <a:rPr lang="en-US" sz="2400" b="0" i="0" dirty="0">
                <a:solidFill>
                  <a:srgbClr val="1F1F1F"/>
                </a:solidFill>
                <a:effectLst/>
                <a:latin typeface="Google Sans"/>
              </a:rPr>
              <a:t>Progressive Christianity:</a:t>
            </a:r>
            <a:r>
              <a:rPr lang="en-US" sz="2400" b="0" i="0" dirty="0">
                <a:solidFill>
                  <a:srgbClr val="001D35"/>
                </a:solidFill>
                <a:effectLst/>
                <a:latin typeface="Google Sans"/>
              </a:rPr>
              <a:t> Faith is understood as trust in God's promises and sovereign will, emphasizing submission to God's will.</a:t>
            </a:r>
          </a:p>
          <a:p>
            <a:pPr algn="l"/>
            <a:endParaRPr lang="en-US" sz="2400" b="0" i="0" dirty="0">
              <a:solidFill>
                <a:srgbClr val="001D35"/>
              </a:solidFill>
              <a:effectLst/>
              <a:latin typeface="Google Sans"/>
            </a:endParaRPr>
          </a:p>
          <a:p>
            <a:pPr algn="l">
              <a:buFont typeface="Arial" panose="020B0604020202020204" pitchFamily="34" charset="0"/>
              <a:buChar char="•"/>
            </a:pPr>
            <a:r>
              <a:rPr lang="en-US" sz="2400" b="0" i="0" dirty="0">
                <a:solidFill>
                  <a:srgbClr val="1F1F1F"/>
                </a:solidFill>
                <a:effectLst/>
                <a:latin typeface="Google Sans"/>
              </a:rPr>
              <a:t>Word of Faith Movement:</a:t>
            </a:r>
            <a:r>
              <a:rPr lang="en-US" sz="2400" b="0" i="0" dirty="0">
                <a:solidFill>
                  <a:srgbClr val="001D35"/>
                </a:solidFill>
                <a:effectLst/>
                <a:latin typeface="Google Sans"/>
              </a:rPr>
              <a:t> Faith is seen as a force or tool that can be manipulated through spoken words (positive confession) to achieve desired outcomes. The belief is that speaking in agreement with God's promises can release God's power in your life. </a:t>
            </a:r>
          </a:p>
        </p:txBody>
      </p:sp>
      <p:sp>
        <p:nvSpPr>
          <p:cNvPr id="4" name="TextBox 3">
            <a:extLst>
              <a:ext uri="{FF2B5EF4-FFF2-40B4-BE49-F238E27FC236}">
                <a16:creationId xmlns:a16="http://schemas.microsoft.com/office/drawing/2014/main" id="{484146A5-F23D-069C-B425-DC470DE7A71C}"/>
              </a:ext>
            </a:extLst>
          </p:cNvPr>
          <p:cNvSpPr txBox="1"/>
          <p:nvPr/>
        </p:nvSpPr>
        <p:spPr>
          <a:xfrm>
            <a:off x="598714" y="6401237"/>
            <a:ext cx="1320746" cy="369332"/>
          </a:xfrm>
          <a:prstGeom prst="rect">
            <a:avLst/>
          </a:prstGeom>
          <a:noFill/>
        </p:spPr>
        <p:txBody>
          <a:bodyPr wrap="none" rtlCol="0">
            <a:spAutoFit/>
          </a:bodyPr>
          <a:lstStyle/>
          <a:p>
            <a:r>
              <a:rPr lang="en-US" dirty="0"/>
              <a:t>AI Summary</a:t>
            </a:r>
          </a:p>
        </p:txBody>
      </p:sp>
    </p:spTree>
    <p:extLst>
      <p:ext uri="{BB962C8B-B14F-4D97-AF65-F5344CB8AC3E}">
        <p14:creationId xmlns:p14="http://schemas.microsoft.com/office/powerpoint/2010/main" val="351494240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8BF3F1-2DD1-DDAD-1B13-26B7EE3FE74D}"/>
            </a:ext>
          </a:extLst>
        </p:cNvPr>
        <p:cNvGrpSpPr/>
        <p:nvPr/>
      </p:nvGrpSpPr>
      <p:grpSpPr>
        <a:xfrm>
          <a:off x="0" y="0"/>
          <a:ext cx="0" cy="0"/>
          <a:chOff x="0" y="0"/>
          <a:chExt cx="0" cy="0"/>
        </a:xfrm>
      </p:grpSpPr>
      <p:sp>
        <p:nvSpPr>
          <p:cNvPr id="8194" name="Title 1">
            <a:extLst>
              <a:ext uri="{FF2B5EF4-FFF2-40B4-BE49-F238E27FC236}">
                <a16:creationId xmlns:a16="http://schemas.microsoft.com/office/drawing/2014/main" id="{1E5A9F65-BD73-C23E-3969-06F3E60990D0}"/>
              </a:ext>
            </a:extLst>
          </p:cNvPr>
          <p:cNvSpPr>
            <a:spLocks noGrp="1"/>
          </p:cNvSpPr>
          <p:nvPr>
            <p:ph type="title"/>
          </p:nvPr>
        </p:nvSpPr>
        <p:spPr>
          <a:xfrm>
            <a:off x="857794" y="-53094"/>
            <a:ext cx="10058400" cy="867124"/>
          </a:xfrm>
        </p:spPr>
        <p:txBody>
          <a:bodyPr/>
          <a:lstStyle/>
          <a:p>
            <a:r>
              <a:rPr lang="en-US" altLang="en-US" dirty="0">
                <a:ea typeface="ＭＳ Ｐゴシック" panose="020B0600070205080204" pitchFamily="34" charset="-128"/>
              </a:rPr>
              <a:t>Biblical Response</a:t>
            </a:r>
          </a:p>
        </p:txBody>
      </p:sp>
      <p:sp>
        <p:nvSpPr>
          <p:cNvPr id="4" name="TextBox 3">
            <a:extLst>
              <a:ext uri="{FF2B5EF4-FFF2-40B4-BE49-F238E27FC236}">
                <a16:creationId xmlns:a16="http://schemas.microsoft.com/office/drawing/2014/main" id="{92B75F0A-D3B2-C978-B89D-D38A76866A8E}"/>
              </a:ext>
            </a:extLst>
          </p:cNvPr>
          <p:cNvSpPr txBox="1"/>
          <p:nvPr/>
        </p:nvSpPr>
        <p:spPr>
          <a:xfrm>
            <a:off x="1676400" y="1341439"/>
            <a:ext cx="8564880" cy="923330"/>
          </a:xfrm>
          <a:prstGeom prst="rect">
            <a:avLst/>
          </a:prstGeom>
          <a:noFill/>
        </p:spPr>
        <p:txBody>
          <a:bodyPr wrap="square">
            <a:spAutoFit/>
          </a:bodyPr>
          <a:lstStyle/>
          <a:p>
            <a:r>
              <a:rPr lang="en-US" dirty="0">
                <a:latin typeface="Avenir LT W01_45 Book1475508"/>
                <a:hlinkClick r:id="rId2">
                  <a:extLst>
                    <a:ext uri="{A12FA001-AC4F-418D-AE19-62706E023703}">
                      <ahyp:hlinkClr xmlns:ahyp="http://schemas.microsoft.com/office/drawing/2018/hyperlinkcolor" val="tx"/>
                    </a:ext>
                  </a:extLst>
                </a:hlinkClick>
              </a:rPr>
              <a:t>Isaiah 53:5</a:t>
            </a:r>
            <a:r>
              <a:rPr lang="en-US" dirty="0">
                <a:latin typeface="Avenir LT W01_45 Book1475508"/>
              </a:rPr>
              <a:t> - The entire Chapter 53 is in regards to the Messiah who will bear our sins and rise from the dead to see his offspring and people will prosper </a:t>
            </a:r>
            <a:r>
              <a:rPr lang="en-US" u="sng" dirty="0">
                <a:latin typeface="Avenir LT W01_45 Book1475508"/>
              </a:rPr>
              <a:t>spiritually</a:t>
            </a:r>
            <a:r>
              <a:rPr lang="en-US" dirty="0">
                <a:latin typeface="Avenir LT W01_45 Book1475508"/>
              </a:rPr>
              <a:t> by the atoning death. He will reign forever. </a:t>
            </a:r>
            <a:endParaRPr lang="en-US" dirty="0"/>
          </a:p>
        </p:txBody>
      </p:sp>
      <p:sp>
        <p:nvSpPr>
          <p:cNvPr id="3" name="TextBox 2">
            <a:extLst>
              <a:ext uri="{FF2B5EF4-FFF2-40B4-BE49-F238E27FC236}">
                <a16:creationId xmlns:a16="http://schemas.microsoft.com/office/drawing/2014/main" id="{8595C5D8-D78F-09D4-646F-C12F3E29D94C}"/>
              </a:ext>
            </a:extLst>
          </p:cNvPr>
          <p:cNvSpPr txBox="1"/>
          <p:nvPr/>
        </p:nvSpPr>
        <p:spPr>
          <a:xfrm>
            <a:off x="1524000" y="2469861"/>
            <a:ext cx="8486502" cy="1200329"/>
          </a:xfrm>
          <a:prstGeom prst="rect">
            <a:avLst/>
          </a:prstGeom>
          <a:noFill/>
        </p:spPr>
        <p:txBody>
          <a:bodyPr wrap="square">
            <a:spAutoFit/>
          </a:bodyPr>
          <a:lstStyle/>
          <a:p>
            <a:r>
              <a:rPr lang="en-US" dirty="0">
                <a:latin typeface="Avenir LT W01_45 Book1475508"/>
                <a:hlinkClick r:id="rId3">
                  <a:extLst>
                    <a:ext uri="{A12FA001-AC4F-418D-AE19-62706E023703}">
                      <ahyp:hlinkClr xmlns:ahyp="http://schemas.microsoft.com/office/drawing/2018/hyperlinkcolor" val="tx"/>
                    </a:ext>
                  </a:extLst>
                </a:hlinkClick>
              </a:rPr>
              <a:t>John 10:10</a:t>
            </a:r>
            <a:r>
              <a:rPr lang="en-US" dirty="0">
                <a:latin typeface="Avenir LT W01_45 Book1475508"/>
              </a:rPr>
              <a:t>  - The abundant life Jesus brings is not money. This verse is comparing Satan who is darkness and seeks to kill and destroy with Jesus who brings light and promise of eternal salvation (c.f. John 1:4- “In Him was life, and the life was the light of men”)</a:t>
            </a:r>
            <a:br>
              <a:rPr lang="en-US" dirty="0">
                <a:latin typeface="Avenir LT W01_45 Book1475508"/>
              </a:rPr>
            </a:br>
            <a:r>
              <a:rPr lang="en-US" dirty="0">
                <a:latin typeface="Avenir LT W01_45 Book1475508"/>
              </a:rPr>
              <a:t> </a:t>
            </a:r>
            <a:endParaRPr lang="en-US" dirty="0"/>
          </a:p>
        </p:txBody>
      </p:sp>
      <p:sp>
        <p:nvSpPr>
          <p:cNvPr id="5" name="TextBox 4">
            <a:extLst>
              <a:ext uri="{FF2B5EF4-FFF2-40B4-BE49-F238E27FC236}">
                <a16:creationId xmlns:a16="http://schemas.microsoft.com/office/drawing/2014/main" id="{88E5F1F1-CA7A-4A28-6A68-C828734C39C9}"/>
              </a:ext>
            </a:extLst>
          </p:cNvPr>
          <p:cNvSpPr txBox="1"/>
          <p:nvPr/>
        </p:nvSpPr>
        <p:spPr>
          <a:xfrm>
            <a:off x="1734928" y="3886167"/>
            <a:ext cx="8780673" cy="1200329"/>
          </a:xfrm>
          <a:prstGeom prst="rect">
            <a:avLst/>
          </a:prstGeom>
          <a:noFill/>
        </p:spPr>
        <p:txBody>
          <a:bodyPr wrap="square" rtlCol="0">
            <a:spAutoFit/>
          </a:bodyPr>
          <a:lstStyle/>
          <a:p>
            <a:r>
              <a:rPr lang="en-US" dirty="0"/>
              <a:t>Almost every Disciple died as a Martyr. They suffered for Jesus and did not </a:t>
            </a:r>
          </a:p>
          <a:p>
            <a:r>
              <a:rPr lang="en-US" dirty="0"/>
              <a:t>enjoy a prosperous financial life. The early church is full of Martyrs who suffered</a:t>
            </a:r>
          </a:p>
          <a:p>
            <a:r>
              <a:rPr lang="en-US" dirty="0"/>
              <a:t>greatly and died for their beliefs. Entire books of the New testament are written to suffering Christians to strengthen them during suffering.</a:t>
            </a:r>
          </a:p>
        </p:txBody>
      </p:sp>
      <p:sp>
        <p:nvSpPr>
          <p:cNvPr id="7" name="TextBox 6">
            <a:extLst>
              <a:ext uri="{FF2B5EF4-FFF2-40B4-BE49-F238E27FC236}">
                <a16:creationId xmlns:a16="http://schemas.microsoft.com/office/drawing/2014/main" id="{9CE18F97-3F88-5A1C-AE73-882EBDEF2A42}"/>
              </a:ext>
            </a:extLst>
          </p:cNvPr>
          <p:cNvSpPr txBox="1"/>
          <p:nvPr/>
        </p:nvSpPr>
        <p:spPr>
          <a:xfrm>
            <a:off x="1734928" y="5269815"/>
            <a:ext cx="8560357" cy="923330"/>
          </a:xfrm>
          <a:prstGeom prst="rect">
            <a:avLst/>
          </a:prstGeom>
          <a:noFill/>
        </p:spPr>
        <p:txBody>
          <a:bodyPr wrap="none" rtlCol="0">
            <a:spAutoFit/>
          </a:bodyPr>
          <a:lstStyle/>
          <a:p>
            <a:r>
              <a:rPr lang="en-US" dirty="0">
                <a:latin typeface="Roboto" panose="02000000000000000000" pitchFamily="2" charset="0"/>
              </a:rPr>
              <a:t>Philippian 1:29</a:t>
            </a:r>
            <a:br>
              <a:rPr lang="en-US" dirty="0">
                <a:latin typeface="Roboto" panose="02000000000000000000" pitchFamily="2" charset="0"/>
              </a:rPr>
            </a:br>
            <a:r>
              <a:rPr lang="en-US" dirty="0">
                <a:latin typeface="Roboto" panose="02000000000000000000" pitchFamily="2" charset="0"/>
              </a:rPr>
              <a:t>For to you it has been granted for Christ’s sake, not only to believe in Him, </a:t>
            </a:r>
            <a:r>
              <a:rPr lang="en-US" u="sng" dirty="0">
                <a:latin typeface="Roboto" panose="02000000000000000000" pitchFamily="2" charset="0"/>
              </a:rPr>
              <a:t>but also</a:t>
            </a:r>
          </a:p>
          <a:p>
            <a:r>
              <a:rPr lang="en-US" u="sng" dirty="0">
                <a:latin typeface="Roboto" panose="02000000000000000000" pitchFamily="2" charset="0"/>
              </a:rPr>
              <a:t> to suffer on His behalf,</a:t>
            </a:r>
            <a:endParaRPr lang="en-US" u="sng" dirty="0"/>
          </a:p>
        </p:txBody>
      </p:sp>
      <p:sp>
        <p:nvSpPr>
          <p:cNvPr id="9" name="TextBox 8">
            <a:extLst>
              <a:ext uri="{FF2B5EF4-FFF2-40B4-BE49-F238E27FC236}">
                <a16:creationId xmlns:a16="http://schemas.microsoft.com/office/drawing/2014/main" id="{CBC8D93D-0383-96BE-80CA-0DB2B4E22291}"/>
              </a:ext>
            </a:extLst>
          </p:cNvPr>
          <p:cNvSpPr txBox="1"/>
          <p:nvPr/>
        </p:nvSpPr>
        <p:spPr>
          <a:xfrm>
            <a:off x="1828800" y="6444734"/>
            <a:ext cx="6605206" cy="369332"/>
          </a:xfrm>
          <a:prstGeom prst="rect">
            <a:avLst/>
          </a:prstGeom>
          <a:noFill/>
        </p:spPr>
        <p:txBody>
          <a:bodyPr wrap="none" rtlCol="0">
            <a:spAutoFit/>
          </a:bodyPr>
          <a:lstStyle/>
          <a:p>
            <a:r>
              <a:rPr lang="en-US" dirty="0"/>
              <a:t>We seek the eternal blessing and hope (Hebrews 13:14; 1 Peter 3:4).</a:t>
            </a:r>
          </a:p>
        </p:txBody>
      </p:sp>
    </p:spTree>
    <p:extLst>
      <p:ext uri="{BB962C8B-B14F-4D97-AF65-F5344CB8AC3E}">
        <p14:creationId xmlns:p14="http://schemas.microsoft.com/office/powerpoint/2010/main" val="302973614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CBCA44-DDCE-9760-BB94-D40A0826D20A}"/>
            </a:ext>
          </a:extLst>
        </p:cNvPr>
        <p:cNvGrpSpPr/>
        <p:nvPr/>
      </p:nvGrpSpPr>
      <p:grpSpPr>
        <a:xfrm>
          <a:off x="0" y="0"/>
          <a:ext cx="0" cy="0"/>
          <a:chOff x="0" y="0"/>
          <a:chExt cx="0" cy="0"/>
        </a:xfrm>
      </p:grpSpPr>
      <p:sp>
        <p:nvSpPr>
          <p:cNvPr id="8194" name="Title 1">
            <a:extLst>
              <a:ext uri="{FF2B5EF4-FFF2-40B4-BE49-F238E27FC236}">
                <a16:creationId xmlns:a16="http://schemas.microsoft.com/office/drawing/2014/main" id="{50179E92-0623-2EFD-C9E2-8811E4A6FE72}"/>
              </a:ext>
            </a:extLst>
          </p:cNvPr>
          <p:cNvSpPr>
            <a:spLocks noGrp="1"/>
          </p:cNvSpPr>
          <p:nvPr>
            <p:ph type="title"/>
          </p:nvPr>
        </p:nvSpPr>
        <p:spPr>
          <a:xfrm>
            <a:off x="304800" y="111275"/>
            <a:ext cx="10058400" cy="763529"/>
          </a:xfrm>
        </p:spPr>
        <p:txBody>
          <a:bodyPr/>
          <a:lstStyle/>
          <a:p>
            <a:r>
              <a:rPr lang="en-US" altLang="en-US" dirty="0">
                <a:ea typeface="ＭＳ Ｐゴシック" panose="020B0600070205080204" pitchFamily="34" charset="-128"/>
              </a:rPr>
              <a:t>Biblical Response</a:t>
            </a:r>
          </a:p>
        </p:txBody>
      </p:sp>
      <p:sp>
        <p:nvSpPr>
          <p:cNvPr id="4" name="TextBox 3">
            <a:extLst>
              <a:ext uri="{FF2B5EF4-FFF2-40B4-BE49-F238E27FC236}">
                <a16:creationId xmlns:a16="http://schemas.microsoft.com/office/drawing/2014/main" id="{83DBEF35-24FA-58DA-6FF4-0A3F0B8E7B89}"/>
              </a:ext>
            </a:extLst>
          </p:cNvPr>
          <p:cNvSpPr txBox="1"/>
          <p:nvPr/>
        </p:nvSpPr>
        <p:spPr>
          <a:xfrm>
            <a:off x="1600200" y="1341440"/>
            <a:ext cx="9067800" cy="2585323"/>
          </a:xfrm>
          <a:prstGeom prst="rect">
            <a:avLst/>
          </a:prstGeom>
          <a:noFill/>
        </p:spPr>
        <p:txBody>
          <a:bodyPr wrap="square">
            <a:spAutoFit/>
          </a:bodyPr>
          <a:lstStyle/>
          <a:p>
            <a:r>
              <a:rPr lang="en-US" dirty="0">
                <a:latin typeface="Roboto" panose="02000000000000000000" pitchFamily="2" charset="0"/>
              </a:rPr>
              <a:t>Paul had great faith and prayed to relieve his suffering but God said:</a:t>
            </a:r>
          </a:p>
          <a:p>
            <a:br>
              <a:rPr lang="en-US" dirty="0">
                <a:latin typeface="Roboto" panose="02000000000000000000" pitchFamily="2" charset="0"/>
              </a:rPr>
            </a:br>
            <a:r>
              <a:rPr lang="en-US" dirty="0">
                <a:latin typeface="Roboto" panose="02000000000000000000" pitchFamily="2" charset="0"/>
              </a:rPr>
              <a:t>2 Corinthians 12:7-9</a:t>
            </a:r>
            <a:br>
              <a:rPr lang="en-US" dirty="0">
                <a:latin typeface="Roboto" panose="02000000000000000000" pitchFamily="2" charset="0"/>
              </a:rPr>
            </a:br>
            <a:r>
              <a:rPr lang="en-US" dirty="0">
                <a:latin typeface="Roboto" panose="02000000000000000000" pitchFamily="2" charset="0"/>
              </a:rPr>
              <a:t>“</a:t>
            </a:r>
            <a:r>
              <a:rPr lang="en-US" dirty="0">
                <a:latin typeface="Sentinel"/>
              </a:rPr>
              <a:t>So to keep me from becoming conceited because of the surpassing greatness of the revelation, a thorn was given me in the flesh, a messenger of Satan to harass me, to keep me from </a:t>
            </a:r>
          </a:p>
          <a:p>
            <a:r>
              <a:rPr lang="en-US" dirty="0">
                <a:latin typeface="Sentinel"/>
              </a:rPr>
              <a:t>becoming conceited. Three times I pleaded with the Lord about this, that it should leave me. </a:t>
            </a:r>
          </a:p>
          <a:p>
            <a:r>
              <a:rPr lang="en-US" dirty="0">
                <a:latin typeface="Sentinel"/>
              </a:rPr>
              <a:t>But he said to me, “My grace is sufficient for you, for my power is made perfect in weakness.” </a:t>
            </a:r>
          </a:p>
          <a:p>
            <a:r>
              <a:rPr lang="en-US" dirty="0">
                <a:latin typeface="Sentinel"/>
              </a:rPr>
              <a:t>Therefore, I will boast all the more gladly of my weaknesses, so that the power of Christ may </a:t>
            </a:r>
          </a:p>
          <a:p>
            <a:r>
              <a:rPr lang="en-US" dirty="0">
                <a:latin typeface="Sentinel"/>
              </a:rPr>
              <a:t>rest upon me.”</a:t>
            </a:r>
          </a:p>
        </p:txBody>
      </p:sp>
      <p:sp>
        <p:nvSpPr>
          <p:cNvPr id="6" name="TextBox 5">
            <a:extLst>
              <a:ext uri="{FF2B5EF4-FFF2-40B4-BE49-F238E27FC236}">
                <a16:creationId xmlns:a16="http://schemas.microsoft.com/office/drawing/2014/main" id="{B779F3FB-893F-70B3-34B0-B43ECF29F00D}"/>
              </a:ext>
            </a:extLst>
          </p:cNvPr>
          <p:cNvSpPr txBox="1"/>
          <p:nvPr/>
        </p:nvSpPr>
        <p:spPr>
          <a:xfrm>
            <a:off x="1905000" y="4393399"/>
            <a:ext cx="8458200" cy="1200329"/>
          </a:xfrm>
          <a:prstGeom prst="rect">
            <a:avLst/>
          </a:prstGeom>
          <a:noFill/>
        </p:spPr>
        <p:txBody>
          <a:bodyPr wrap="square">
            <a:spAutoFit/>
          </a:bodyPr>
          <a:lstStyle/>
          <a:p>
            <a:r>
              <a:rPr lang="en-US" dirty="0">
                <a:latin typeface="Roboto" panose="02000000000000000000" pitchFamily="2" charset="0"/>
              </a:rPr>
              <a:t>Jesus said we will have hardship and not financial blessings</a:t>
            </a:r>
            <a:br>
              <a:rPr lang="en-US" dirty="0">
                <a:latin typeface="Roboto" panose="02000000000000000000" pitchFamily="2" charset="0"/>
              </a:rPr>
            </a:br>
            <a:r>
              <a:rPr lang="en-US" dirty="0">
                <a:latin typeface="Roboto" panose="02000000000000000000" pitchFamily="2" charset="0"/>
              </a:rPr>
              <a:t>John 16:33</a:t>
            </a:r>
            <a:br>
              <a:rPr lang="en-US" dirty="0">
                <a:latin typeface="Roboto" panose="02000000000000000000" pitchFamily="2" charset="0"/>
              </a:rPr>
            </a:br>
            <a:r>
              <a:rPr lang="en-US" dirty="0">
                <a:latin typeface="Roboto" panose="02000000000000000000" pitchFamily="2" charset="0"/>
              </a:rPr>
              <a:t>“These things I have spoken to you so that in Me you may have peace. In the world </a:t>
            </a:r>
            <a:r>
              <a:rPr lang="en-US" u="sng" dirty="0">
                <a:latin typeface="Roboto" panose="02000000000000000000" pitchFamily="2" charset="0"/>
              </a:rPr>
              <a:t>you have tribulation</a:t>
            </a:r>
            <a:r>
              <a:rPr lang="en-US" dirty="0">
                <a:latin typeface="Roboto" panose="02000000000000000000" pitchFamily="2" charset="0"/>
              </a:rPr>
              <a:t>, but take courage; I have overcome the world.”</a:t>
            </a:r>
            <a:endParaRPr lang="en-US" dirty="0"/>
          </a:p>
        </p:txBody>
      </p:sp>
    </p:spTree>
    <p:extLst>
      <p:ext uri="{BB962C8B-B14F-4D97-AF65-F5344CB8AC3E}">
        <p14:creationId xmlns:p14="http://schemas.microsoft.com/office/powerpoint/2010/main" val="94685393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FF13B669-97F1-849A-732C-B0042FEAD4CE}"/>
            </a:ext>
          </a:extLst>
        </p:cNvPr>
        <p:cNvGrpSpPr/>
        <p:nvPr/>
      </p:nvGrpSpPr>
      <p:grpSpPr>
        <a:xfrm>
          <a:off x="0" y="0"/>
          <a:ext cx="0" cy="0"/>
          <a:chOff x="0" y="0"/>
          <a:chExt cx="0" cy="0"/>
        </a:xfrm>
      </p:grpSpPr>
      <p:sp useBgFill="1">
        <p:nvSpPr>
          <p:cNvPr id="8196" name="Rectangle 8195">
            <a:extLst>
              <a:ext uri="{FF2B5EF4-FFF2-40B4-BE49-F238E27FC236}">
                <a16:creationId xmlns:a16="http://schemas.microsoft.com/office/drawing/2014/main" id="{3558DB37-9FEE-48A2-8578-ED04015739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97" name="Rectangle 8196">
            <a:extLst>
              <a:ext uri="{FF2B5EF4-FFF2-40B4-BE49-F238E27FC236}">
                <a16:creationId xmlns:a16="http://schemas.microsoft.com/office/drawing/2014/main" id="{5F7FCCA6-00E2-4F74-A105-0D769872F2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Rectangle 1">
            <a:extLst>
              <a:ext uri="{FF2B5EF4-FFF2-40B4-BE49-F238E27FC236}">
                <a16:creationId xmlns:a16="http://schemas.microsoft.com/office/drawing/2014/main" id="{86E3465C-FE75-E361-6F97-E0AD4D34B62A}"/>
              </a:ext>
            </a:extLst>
          </p:cNvPr>
          <p:cNvSpPr>
            <a:spLocks noChangeArrowheads="1"/>
          </p:cNvSpPr>
          <p:nvPr/>
        </p:nvSpPr>
        <p:spPr bwMode="auto">
          <a:xfrm>
            <a:off x="266683" y="22916"/>
            <a:ext cx="11658599" cy="1434138"/>
          </a:xfrm>
          <a:prstGeom prst="rect">
            <a:avLst/>
          </a:prstGeom>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0" tIns="45720" rIns="0" bIns="45720" numCol="1" rtlCol="0" anchorCtr="0" compatLnSpc="1">
            <a:prstTxWarp prst="textNoShape">
              <a:avLst/>
            </a:prstTxWarp>
            <a:normAutofit/>
          </a:bodyPr>
          <a:lstStyle/>
          <a:p>
            <a:pPr marL="0" marR="0" lvl="0" indent="0" defTabSz="914400" fontAlgn="base">
              <a:lnSpc>
                <a:spcPct val="90000"/>
              </a:lnSpc>
              <a:spcBef>
                <a:spcPct val="0"/>
              </a:spcBef>
              <a:spcAft>
                <a:spcPts val="600"/>
              </a:spcAft>
              <a:buClr>
                <a:schemeClr val="accent1"/>
              </a:buClr>
              <a:buSzTx/>
              <a:buFont typeface="Calibri" panose="020F0502020204030204" pitchFamily="34" charset="0"/>
              <a:buChar char=" "/>
              <a:tabLst/>
            </a:pPr>
            <a:r>
              <a:rPr kumimoji="0" lang="en-US" altLang="en-US" b="0" i="0" u="sng" strike="noStrike" cap="none" normalizeH="0" baseline="0" dirty="0">
                <a:ln>
                  <a:noFill/>
                </a:ln>
                <a:solidFill>
                  <a:schemeClr val="tx1">
                    <a:lumMod val="75000"/>
                    <a:lumOff val="25000"/>
                  </a:schemeClr>
                </a:solidFill>
                <a:effectLst/>
              </a:rPr>
              <a:t>John 16:23-24         </a:t>
            </a:r>
            <a:r>
              <a:rPr kumimoji="0" lang="en-US" altLang="en-US" b="0" i="0" u="none" strike="noStrike" cap="none" normalizeH="0" baseline="0" dirty="0">
                <a:ln>
                  <a:noFill/>
                </a:ln>
                <a:solidFill>
                  <a:schemeClr val="tx1">
                    <a:lumMod val="75000"/>
                    <a:lumOff val="25000"/>
                  </a:schemeClr>
                </a:solidFill>
                <a:effectLst/>
              </a:rPr>
              <a:t>.</a:t>
            </a:r>
          </a:p>
          <a:p>
            <a:pPr marL="0" marR="0" lvl="0" indent="0" defTabSz="914400" fontAlgn="base">
              <a:lnSpc>
                <a:spcPct val="90000"/>
              </a:lnSpc>
              <a:spcBef>
                <a:spcPct val="0"/>
              </a:spcBef>
              <a:spcAft>
                <a:spcPts val="600"/>
              </a:spcAft>
              <a:buClr>
                <a:schemeClr val="accent1"/>
              </a:buClr>
              <a:buSzTx/>
              <a:buFont typeface="Calibri" panose="020F0502020204030204" pitchFamily="34" charset="0"/>
              <a:buChar char=" "/>
              <a:tabLst/>
            </a:pPr>
            <a:r>
              <a:rPr kumimoji="0" lang="en-US" altLang="en-US" b="0" i="1" u="none" strike="noStrike" cap="none" normalizeH="0" baseline="0" dirty="0">
                <a:ln>
                  <a:noFill/>
                </a:ln>
                <a:solidFill>
                  <a:schemeClr val="tx1">
                    <a:lumMod val="75000"/>
                    <a:lumOff val="25000"/>
                  </a:schemeClr>
                </a:solidFill>
                <a:effectLst/>
              </a:rPr>
              <a:t>“In that day, you will not question me about anything. Truly, truly, I say to you, if you </a:t>
            </a:r>
            <a:r>
              <a:rPr kumimoji="0" lang="en-US" altLang="en-US" b="0" i="1" u="sng" strike="noStrike" cap="none" normalizeH="0" baseline="0" dirty="0">
                <a:ln>
                  <a:noFill/>
                </a:ln>
                <a:solidFill>
                  <a:schemeClr val="tx1">
                    <a:lumMod val="75000"/>
                    <a:lumOff val="25000"/>
                  </a:schemeClr>
                </a:solidFill>
                <a:effectLst/>
              </a:rPr>
              <a:t>ask the Father for anything in my name</a:t>
            </a:r>
            <a:r>
              <a:rPr kumimoji="0" lang="en-US" altLang="en-US" b="0" i="1" u="none" strike="noStrike" cap="none" normalizeH="0" baseline="0" dirty="0">
                <a:ln>
                  <a:noFill/>
                </a:ln>
                <a:solidFill>
                  <a:schemeClr val="tx1">
                    <a:lumMod val="75000"/>
                    <a:lumOff val="25000"/>
                  </a:schemeClr>
                </a:solidFill>
                <a:effectLst/>
              </a:rPr>
              <a:t>, He will give it to you. Until now, you have asked for nothing in my name; ask and you will receive, so that your joy may be made full.”</a:t>
            </a:r>
            <a:endParaRPr kumimoji="0" lang="en-US" altLang="en-US" b="0" i="0" u="none" strike="noStrike" cap="none" normalizeH="0" baseline="0" dirty="0">
              <a:ln>
                <a:noFill/>
              </a:ln>
              <a:solidFill>
                <a:schemeClr val="tx1">
                  <a:lumMod val="75000"/>
                  <a:lumOff val="25000"/>
                </a:schemeClr>
              </a:solidFill>
              <a:effectLst/>
            </a:endParaRPr>
          </a:p>
        </p:txBody>
      </p:sp>
      <p:sp>
        <p:nvSpPr>
          <p:cNvPr id="8203" name="Rectangle 8202">
            <a:extLst>
              <a:ext uri="{FF2B5EF4-FFF2-40B4-BE49-F238E27FC236}">
                <a16:creationId xmlns:a16="http://schemas.microsoft.com/office/drawing/2014/main" id="{5E1ED12F-9F06-4B37-87B7-F98F52937F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4906176"/>
            <a:ext cx="12188952"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2050" name="Picture 2">
            <a:hlinkClick r:id="rId2"/>
            <a:extLst>
              <a:ext uri="{FF2B5EF4-FFF2-40B4-BE49-F238E27FC236}">
                <a16:creationId xmlns:a16="http://schemas.microsoft.com/office/drawing/2014/main" id="{382A6F78-127D-D52F-A2C3-2C2D105BC9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9513" y="-228600"/>
            <a:ext cx="133350" cy="12382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a:extLst>
              <a:ext uri="{FF2B5EF4-FFF2-40B4-BE49-F238E27FC236}">
                <a16:creationId xmlns:a16="http://schemas.microsoft.com/office/drawing/2014/main" id="{0BAC9C63-B875-662E-0E07-2654F92F27A9}"/>
              </a:ext>
            </a:extLst>
          </p:cNvPr>
          <p:cNvSpPr>
            <a:spLocks noChangeArrowheads="1"/>
          </p:cNvSpPr>
          <p:nvPr/>
        </p:nvSpPr>
        <p:spPr bwMode="auto">
          <a:xfrm>
            <a:off x="274321" y="2051685"/>
            <a:ext cx="10618470" cy="2585323"/>
          </a:xfrm>
          <a:prstGeom prst="rect">
            <a:avLst/>
          </a:prstGeom>
          <a:noFill/>
          <a:ln>
            <a:noFill/>
          </a:ln>
          <a:effec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spcBef>
                <a:spcPct val="0"/>
              </a:spcBef>
              <a:spcAft>
                <a:spcPts val="600"/>
              </a:spcAft>
              <a:buClrTx/>
              <a:buSzTx/>
              <a:buFontTx/>
              <a:buNone/>
              <a:tabLst/>
            </a:pPr>
            <a:r>
              <a:rPr kumimoji="0" lang="en-US" altLang="en-US" sz="2400" b="0" i="1" u="none" strike="noStrike" cap="none" normalizeH="0" baseline="0" dirty="0">
                <a:ln>
                  <a:noFill/>
                </a:ln>
                <a:solidFill>
                  <a:srgbClr val="4C4C4D"/>
                </a:solidFill>
                <a:effectLst/>
                <a:latin typeface="Brandon Regular"/>
              </a:rPr>
              <a:t>This is what we pray for:</a:t>
            </a:r>
            <a:br>
              <a:rPr kumimoji="0" lang="en-US" altLang="en-US" sz="2400" b="0" i="1" u="none" strike="noStrike" cap="none" normalizeH="0" baseline="0" dirty="0">
                <a:ln>
                  <a:noFill/>
                </a:ln>
                <a:solidFill>
                  <a:srgbClr val="4C4C4D"/>
                </a:solidFill>
                <a:effectLst/>
                <a:latin typeface="Brandon Regular"/>
              </a:rPr>
            </a:br>
            <a:r>
              <a:rPr kumimoji="0" lang="en-US" altLang="en-US" sz="2400" b="0" i="1" u="none" strike="noStrike" cap="none" normalizeH="0" baseline="0" dirty="0">
                <a:ln>
                  <a:noFill/>
                </a:ln>
                <a:solidFill>
                  <a:srgbClr val="4C4C4D"/>
                </a:solidFill>
                <a:effectLst/>
                <a:latin typeface="Brandon Regular"/>
              </a:rPr>
              <a:t>“In the same way the Spirit also helps our weakness; for we do not know how to pray as we should, but the Spirit Himself intercedes for us with groanings too deep for words; and He who searches the hearts knows what the mind of the Spirit is, because He intercedes for the saints </a:t>
            </a:r>
            <a:r>
              <a:rPr kumimoji="0" lang="en-US" altLang="en-US" sz="2400" b="0" i="1" u="sng" strike="noStrike" cap="none" normalizeH="0" baseline="0" dirty="0">
                <a:ln>
                  <a:noFill/>
                </a:ln>
                <a:solidFill>
                  <a:srgbClr val="4C4C4D"/>
                </a:solidFill>
                <a:effectLst/>
                <a:latin typeface="Brandon Regular"/>
              </a:rPr>
              <a:t>according to the will of God</a:t>
            </a:r>
            <a:r>
              <a:rPr kumimoji="0" lang="en-US" altLang="en-US" sz="2400" b="0" i="1" u="none" strike="noStrike" cap="none" normalizeH="0" baseline="0" dirty="0">
                <a:ln>
                  <a:noFill/>
                </a:ln>
                <a:solidFill>
                  <a:srgbClr val="4C4C4D"/>
                </a:solidFill>
                <a:effectLst/>
                <a:latin typeface="Brandon Regular"/>
              </a:rPr>
              <a:t>. And we know that God causes all things to work together for good to those who love God, to those who are called according to His purpose.” (</a:t>
            </a:r>
            <a:r>
              <a:rPr kumimoji="0" lang="en-US" altLang="en-US" sz="2400" b="0" i="1" u="sng" strike="noStrike" cap="none" normalizeH="0" baseline="0" dirty="0">
                <a:ln>
                  <a:noFill/>
                </a:ln>
                <a:solidFill>
                  <a:srgbClr val="874848"/>
                </a:solidFill>
                <a:effectLst/>
                <a:latin typeface="Brandon Regular"/>
              </a:rPr>
              <a:t>Romans 8:26-28, NASB         </a:t>
            </a:r>
            <a:r>
              <a:rPr kumimoji="0" lang="en-US" altLang="en-US" sz="2400" b="0" i="1" u="none" strike="noStrike" cap="none" normalizeH="0" baseline="0" dirty="0">
                <a:ln>
                  <a:noFill/>
                </a:ln>
                <a:solidFill>
                  <a:srgbClr val="4C4C4D"/>
                </a:solidFill>
                <a:effectLst/>
                <a:latin typeface="Brandon Regular"/>
              </a:rPr>
              <a:t>)</a:t>
            </a:r>
            <a:r>
              <a:rPr kumimoji="0" lang="en-US" altLang="en-US" sz="2400" b="0" i="0" u="none" strike="noStrike" cap="none" normalizeH="0" baseline="0" dirty="0">
                <a:ln>
                  <a:noFill/>
                </a:ln>
                <a:solidFill>
                  <a:schemeClr val="tx1"/>
                </a:solidFill>
                <a:effectLst/>
              </a:rPr>
              <a:t> </a:t>
            </a:r>
            <a:endParaRPr kumimoji="0" lang="en-US" altLang="en-US" sz="2400" b="0" i="0" u="none" strike="noStrike" cap="none" normalizeH="0" baseline="0" dirty="0">
              <a:ln>
                <a:noFill/>
              </a:ln>
              <a:solidFill>
                <a:schemeClr val="tx1"/>
              </a:solidFill>
              <a:effectLst/>
              <a:latin typeface="Arial" panose="020B0604020202020204" pitchFamily="34" charset="0"/>
            </a:endParaRPr>
          </a:p>
        </p:txBody>
      </p:sp>
      <p:pic>
        <p:nvPicPr>
          <p:cNvPr id="2052" name="Picture 4">
            <a:hlinkClick r:id="rId4"/>
            <a:extLst>
              <a:ext uri="{FF2B5EF4-FFF2-40B4-BE49-F238E27FC236}">
                <a16:creationId xmlns:a16="http://schemas.microsoft.com/office/drawing/2014/main" id="{CEA796A5-DAE1-D35C-91C6-1419D5AEE6D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669663" y="-114300"/>
            <a:ext cx="133350" cy="12382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8C6AA6CE-F78D-2ED3-83CD-1ED00E500AD5}"/>
              </a:ext>
            </a:extLst>
          </p:cNvPr>
          <p:cNvSpPr txBox="1"/>
          <p:nvPr/>
        </p:nvSpPr>
        <p:spPr>
          <a:xfrm>
            <a:off x="2568170" y="1434573"/>
            <a:ext cx="5093510" cy="369332"/>
          </a:xfrm>
          <a:prstGeom prst="rect">
            <a:avLst/>
          </a:prstGeom>
          <a:noFill/>
        </p:spPr>
        <p:txBody>
          <a:bodyPr wrap="none" rtlCol="0">
            <a:spAutoFit/>
          </a:bodyPr>
          <a:lstStyle/>
          <a:p>
            <a:pPr>
              <a:spcAft>
                <a:spcPts val="600"/>
              </a:spcAft>
            </a:pPr>
            <a:r>
              <a:rPr lang="en-US" dirty="0"/>
              <a:t>This is not a verse to ask for your own personal gain!</a:t>
            </a:r>
          </a:p>
        </p:txBody>
      </p:sp>
      <p:sp>
        <p:nvSpPr>
          <p:cNvPr id="7" name="TextBox 6">
            <a:extLst>
              <a:ext uri="{FF2B5EF4-FFF2-40B4-BE49-F238E27FC236}">
                <a16:creationId xmlns:a16="http://schemas.microsoft.com/office/drawing/2014/main" id="{38E3D326-6CA5-9EDF-9FA9-AC1705299C8F}"/>
              </a:ext>
            </a:extLst>
          </p:cNvPr>
          <p:cNvSpPr txBox="1"/>
          <p:nvPr/>
        </p:nvSpPr>
        <p:spPr>
          <a:xfrm>
            <a:off x="1130029" y="6492875"/>
            <a:ext cx="8907054" cy="369332"/>
          </a:xfrm>
          <a:prstGeom prst="rect">
            <a:avLst/>
          </a:prstGeom>
          <a:noFill/>
        </p:spPr>
        <p:txBody>
          <a:bodyPr wrap="none" rtlCol="0">
            <a:spAutoFit/>
          </a:bodyPr>
          <a:lstStyle/>
          <a:p>
            <a:pPr>
              <a:spcAft>
                <a:spcPts val="600"/>
              </a:spcAft>
            </a:pPr>
            <a:r>
              <a:rPr lang="en-US" dirty="0"/>
              <a:t>Resource: https://mamabearapologetics.com/recovering-from-the-word-of-faith-movement/</a:t>
            </a:r>
            <a:endParaRPr lang="en-US"/>
          </a:p>
        </p:txBody>
      </p:sp>
    </p:spTree>
    <p:extLst>
      <p:ext uri="{BB962C8B-B14F-4D97-AF65-F5344CB8AC3E}">
        <p14:creationId xmlns:p14="http://schemas.microsoft.com/office/powerpoint/2010/main" val="12896594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151B76-69B6-00AA-4670-1146C641CB39}"/>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9956D8C1-51AF-2A26-0417-0FB79D74209C}"/>
              </a:ext>
            </a:extLst>
          </p:cNvPr>
          <p:cNvSpPr txBox="1"/>
          <p:nvPr/>
        </p:nvSpPr>
        <p:spPr>
          <a:xfrm>
            <a:off x="707571" y="642114"/>
            <a:ext cx="9470571" cy="2677656"/>
          </a:xfrm>
          <a:prstGeom prst="rect">
            <a:avLst/>
          </a:prstGeom>
          <a:noFill/>
        </p:spPr>
        <p:txBody>
          <a:bodyPr wrap="square">
            <a:spAutoFit/>
          </a:bodyPr>
          <a:lstStyle/>
          <a:p>
            <a:pPr algn="l">
              <a:buNone/>
            </a:pPr>
            <a:r>
              <a:rPr lang="en-US" sz="2400" b="0" i="0" dirty="0">
                <a:solidFill>
                  <a:srgbClr val="1F1F1F"/>
                </a:solidFill>
                <a:effectLst/>
                <a:latin typeface="Google Sans"/>
              </a:rPr>
              <a:t>4. View of Suffering and Trials:</a:t>
            </a:r>
            <a:endParaRPr lang="en-US" sz="2400" b="0" i="0" dirty="0">
              <a:solidFill>
                <a:srgbClr val="001D35"/>
              </a:solidFill>
              <a:effectLst/>
              <a:latin typeface="Google Sans"/>
            </a:endParaRPr>
          </a:p>
          <a:p>
            <a:pPr algn="l">
              <a:buFont typeface="Arial" panose="020B0604020202020204" pitchFamily="34" charset="0"/>
              <a:buChar char="•"/>
            </a:pPr>
            <a:r>
              <a:rPr lang="en-US" sz="2400" b="0" i="0" dirty="0">
                <a:solidFill>
                  <a:srgbClr val="1F1F1F"/>
                </a:solidFill>
                <a:effectLst/>
                <a:latin typeface="Google Sans"/>
              </a:rPr>
              <a:t>Progressive Christianity:</a:t>
            </a:r>
            <a:r>
              <a:rPr lang="en-US" sz="2400" b="0" i="0" dirty="0">
                <a:solidFill>
                  <a:srgbClr val="001D35"/>
                </a:solidFill>
                <a:effectLst/>
                <a:latin typeface="Google Sans"/>
              </a:rPr>
              <a:t> Recognizes that suffering is a natural and often expected part of the Christian life, and that God uses it for growth and development.</a:t>
            </a:r>
          </a:p>
          <a:p>
            <a:pPr algn="l">
              <a:buFont typeface="Arial" panose="020B0604020202020204" pitchFamily="34" charset="0"/>
              <a:buChar char="•"/>
            </a:pPr>
            <a:r>
              <a:rPr lang="en-US" sz="2400" b="0" i="0" dirty="0">
                <a:solidFill>
                  <a:srgbClr val="1F1F1F"/>
                </a:solidFill>
                <a:effectLst/>
                <a:latin typeface="Google Sans"/>
              </a:rPr>
              <a:t>Word of Faith Movement:</a:t>
            </a:r>
            <a:r>
              <a:rPr lang="en-US" sz="2400" b="0" i="0" dirty="0">
                <a:solidFill>
                  <a:srgbClr val="001D35"/>
                </a:solidFill>
                <a:effectLst/>
                <a:latin typeface="Google Sans"/>
              </a:rPr>
              <a:t> Often teaches that sickness and poverty are consequences of sin or a lack of faith, and that material blessings are a sign of God's favor. </a:t>
            </a:r>
          </a:p>
        </p:txBody>
      </p:sp>
      <p:sp>
        <p:nvSpPr>
          <p:cNvPr id="4" name="TextBox 3">
            <a:extLst>
              <a:ext uri="{FF2B5EF4-FFF2-40B4-BE49-F238E27FC236}">
                <a16:creationId xmlns:a16="http://schemas.microsoft.com/office/drawing/2014/main" id="{AC17F0DA-D96E-3A23-7BE1-9FFCB3B5A3E2}"/>
              </a:ext>
            </a:extLst>
          </p:cNvPr>
          <p:cNvSpPr txBox="1"/>
          <p:nvPr/>
        </p:nvSpPr>
        <p:spPr>
          <a:xfrm>
            <a:off x="576943" y="6488668"/>
            <a:ext cx="1320746" cy="369332"/>
          </a:xfrm>
          <a:prstGeom prst="rect">
            <a:avLst/>
          </a:prstGeom>
          <a:noFill/>
        </p:spPr>
        <p:txBody>
          <a:bodyPr wrap="none" rtlCol="0">
            <a:spAutoFit/>
          </a:bodyPr>
          <a:lstStyle/>
          <a:p>
            <a:r>
              <a:rPr lang="en-US" dirty="0"/>
              <a:t>AI Summary</a:t>
            </a:r>
          </a:p>
        </p:txBody>
      </p:sp>
    </p:spTree>
    <p:extLst>
      <p:ext uri="{BB962C8B-B14F-4D97-AF65-F5344CB8AC3E}">
        <p14:creationId xmlns:p14="http://schemas.microsoft.com/office/powerpoint/2010/main" val="33626870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455953-25BF-0AF2-13F3-738D5DBD5650}"/>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F251D00F-C27F-6063-59F1-CC8A6D46BD4B}"/>
              </a:ext>
            </a:extLst>
          </p:cNvPr>
          <p:cNvSpPr txBox="1"/>
          <p:nvPr/>
        </p:nvSpPr>
        <p:spPr>
          <a:xfrm>
            <a:off x="239486" y="642532"/>
            <a:ext cx="11266714" cy="3470181"/>
          </a:xfrm>
          <a:prstGeom prst="rect">
            <a:avLst/>
          </a:prstGeom>
          <a:noFill/>
        </p:spPr>
        <p:txBody>
          <a:bodyPr wrap="square">
            <a:spAutoFit/>
          </a:bodyPr>
          <a:lstStyle/>
          <a:p>
            <a:pPr algn="l">
              <a:lnSpc>
                <a:spcPts val="1800"/>
              </a:lnSpc>
              <a:spcBef>
                <a:spcPts val="750"/>
              </a:spcBef>
              <a:spcAft>
                <a:spcPts val="1500"/>
              </a:spcAft>
              <a:buNone/>
            </a:pPr>
            <a:r>
              <a:rPr lang="en-US" sz="2400" b="0" i="0" dirty="0">
                <a:solidFill>
                  <a:srgbClr val="1F1F1F"/>
                </a:solidFill>
                <a:effectLst/>
                <a:latin typeface="Google Sans"/>
              </a:rPr>
              <a:t>5. Role of Jesus:</a:t>
            </a:r>
            <a:endParaRPr lang="en-US" sz="2400" b="0" i="0" dirty="0">
              <a:solidFill>
                <a:srgbClr val="001D35"/>
              </a:solidFill>
              <a:effectLst/>
              <a:latin typeface="Google Sans"/>
            </a:endParaRPr>
          </a:p>
          <a:p>
            <a:pPr algn="l">
              <a:buFont typeface="Arial" panose="020B0604020202020204" pitchFamily="34" charset="0"/>
              <a:buChar char="•"/>
            </a:pPr>
            <a:r>
              <a:rPr lang="en-US" sz="2400" b="0" i="0" dirty="0">
                <a:solidFill>
                  <a:srgbClr val="1F1F1F"/>
                </a:solidFill>
                <a:effectLst/>
                <a:latin typeface="Google Sans"/>
              </a:rPr>
              <a:t>Progressive Christianity:</a:t>
            </a:r>
            <a:r>
              <a:rPr lang="en-US" sz="2400" b="0" i="0" dirty="0">
                <a:solidFill>
                  <a:srgbClr val="001D35"/>
                </a:solidFill>
                <a:effectLst/>
                <a:latin typeface="Google Sans"/>
              </a:rPr>
              <a:t> Views Jesus as a model of inclusivity, peace, and social justice, emphasizing his teachings and example. Some progressive Christians view Jesus more as a moral example to follow rather than the divine Son of God.</a:t>
            </a:r>
          </a:p>
          <a:p>
            <a:pPr algn="l"/>
            <a:endParaRPr lang="en-US" sz="2400" b="0" i="0" dirty="0">
              <a:solidFill>
                <a:srgbClr val="001D35"/>
              </a:solidFill>
              <a:effectLst/>
              <a:latin typeface="Google Sans"/>
            </a:endParaRPr>
          </a:p>
          <a:p>
            <a:pPr algn="l">
              <a:buFont typeface="Arial" panose="020B0604020202020204" pitchFamily="34" charset="0"/>
              <a:buChar char="•"/>
            </a:pPr>
            <a:r>
              <a:rPr lang="en-US" sz="2400" b="0" i="0" dirty="0">
                <a:solidFill>
                  <a:srgbClr val="1F1F1F"/>
                </a:solidFill>
                <a:effectLst/>
                <a:latin typeface="Google Sans"/>
              </a:rPr>
              <a:t>Word of Faith Movement:</a:t>
            </a:r>
            <a:r>
              <a:rPr lang="en-US" sz="2400" b="0" i="0" dirty="0">
                <a:solidFill>
                  <a:srgbClr val="001D35"/>
                </a:solidFill>
                <a:effectLst/>
                <a:latin typeface="Google Sans"/>
              </a:rPr>
              <a:t> Often portrays Jesus as a model of wealth and power, suggesting believers can imitate him by claiming their inheritance of prosperity and health. This view can diverge from the traditional understanding of Jesus' humble life and suffering. </a:t>
            </a:r>
          </a:p>
        </p:txBody>
      </p:sp>
      <p:sp>
        <p:nvSpPr>
          <p:cNvPr id="4" name="TextBox 3">
            <a:extLst>
              <a:ext uri="{FF2B5EF4-FFF2-40B4-BE49-F238E27FC236}">
                <a16:creationId xmlns:a16="http://schemas.microsoft.com/office/drawing/2014/main" id="{82136DAD-B83F-09F8-EEF1-6717D2F2CA6D}"/>
              </a:ext>
            </a:extLst>
          </p:cNvPr>
          <p:cNvSpPr txBox="1"/>
          <p:nvPr/>
        </p:nvSpPr>
        <p:spPr>
          <a:xfrm>
            <a:off x="544285" y="6488668"/>
            <a:ext cx="1320746" cy="369332"/>
          </a:xfrm>
          <a:prstGeom prst="rect">
            <a:avLst/>
          </a:prstGeom>
          <a:noFill/>
        </p:spPr>
        <p:txBody>
          <a:bodyPr wrap="none" rtlCol="0">
            <a:spAutoFit/>
          </a:bodyPr>
          <a:lstStyle/>
          <a:p>
            <a:r>
              <a:rPr lang="en-US" dirty="0"/>
              <a:t>AI Summary</a:t>
            </a:r>
          </a:p>
        </p:txBody>
      </p:sp>
    </p:spTree>
    <p:extLst>
      <p:ext uri="{BB962C8B-B14F-4D97-AF65-F5344CB8AC3E}">
        <p14:creationId xmlns:p14="http://schemas.microsoft.com/office/powerpoint/2010/main" val="25641472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5C15D3-001C-1858-EB73-2E4AB56AC5F5}"/>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CAECFDB8-F465-CE88-53CD-7827A705065C}"/>
              </a:ext>
            </a:extLst>
          </p:cNvPr>
          <p:cNvSpPr txBox="1"/>
          <p:nvPr/>
        </p:nvSpPr>
        <p:spPr>
          <a:xfrm>
            <a:off x="239486" y="642532"/>
            <a:ext cx="11266714" cy="3046988"/>
          </a:xfrm>
          <a:prstGeom prst="rect">
            <a:avLst/>
          </a:prstGeom>
          <a:noFill/>
        </p:spPr>
        <p:txBody>
          <a:bodyPr wrap="square">
            <a:spAutoFit/>
          </a:bodyPr>
          <a:lstStyle/>
          <a:p>
            <a:r>
              <a:rPr lang="en-US" sz="2400" dirty="0"/>
              <a:t>In Summary:</a:t>
            </a:r>
          </a:p>
          <a:p>
            <a:r>
              <a:rPr lang="en-US" sz="2400" dirty="0"/>
              <a:t>These two movements represent contrasting perspectives within Christianity, differing significantly in their approach to biblical interpretation, their central focus, and their understanding of faith, suffering, and the role of Jesus. </a:t>
            </a:r>
          </a:p>
          <a:p>
            <a:endParaRPr lang="en-US" sz="2400" dirty="0"/>
          </a:p>
          <a:p>
            <a:r>
              <a:rPr lang="en-US" sz="2400" dirty="0"/>
              <a:t>Progressive Christianity emphasizes social justice and contextualized interpretation, while the Word of Faith movement centers on prosperity and health attained through faith and spoken words. </a:t>
            </a:r>
          </a:p>
        </p:txBody>
      </p:sp>
      <p:sp>
        <p:nvSpPr>
          <p:cNvPr id="2" name="TextBox 1">
            <a:extLst>
              <a:ext uri="{FF2B5EF4-FFF2-40B4-BE49-F238E27FC236}">
                <a16:creationId xmlns:a16="http://schemas.microsoft.com/office/drawing/2014/main" id="{DD875827-A5E1-82F2-0E4B-8CB42103B8E2}"/>
              </a:ext>
            </a:extLst>
          </p:cNvPr>
          <p:cNvSpPr txBox="1"/>
          <p:nvPr/>
        </p:nvSpPr>
        <p:spPr>
          <a:xfrm>
            <a:off x="587829" y="6488668"/>
            <a:ext cx="1320746" cy="369332"/>
          </a:xfrm>
          <a:prstGeom prst="rect">
            <a:avLst/>
          </a:prstGeom>
          <a:noFill/>
        </p:spPr>
        <p:txBody>
          <a:bodyPr wrap="none" rtlCol="0">
            <a:spAutoFit/>
          </a:bodyPr>
          <a:lstStyle/>
          <a:p>
            <a:r>
              <a:rPr lang="en-US" dirty="0"/>
              <a:t>AI Summary</a:t>
            </a:r>
          </a:p>
        </p:txBody>
      </p:sp>
    </p:spTree>
    <p:extLst>
      <p:ext uri="{BB962C8B-B14F-4D97-AF65-F5344CB8AC3E}">
        <p14:creationId xmlns:p14="http://schemas.microsoft.com/office/powerpoint/2010/main" val="125237741"/>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514949"/>
      </a:dk2>
      <a:lt2>
        <a:srgbClr val="E1E1DB"/>
      </a:lt2>
      <a:accent1>
        <a:srgbClr val="9DBFBE"/>
      </a:accent1>
      <a:accent2>
        <a:srgbClr val="DB8631"/>
      </a:accent2>
      <a:accent3>
        <a:srgbClr val="E3CC5A"/>
      </a:accent3>
      <a:accent4>
        <a:srgbClr val="ACADA8"/>
      </a:accent4>
      <a:accent5>
        <a:srgbClr val="927C61"/>
      </a:accent5>
      <a:accent6>
        <a:srgbClr val="B3B435"/>
      </a:accent6>
      <a:hlink>
        <a:srgbClr val="0000FF"/>
      </a:hlink>
      <a:folHlink>
        <a:srgbClr val="800080"/>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243AF7DC-D15B-41C0-AE81-23980D1B9FC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569</TotalTime>
  <Words>3313</Words>
  <Application>Microsoft Office PowerPoint</Application>
  <PresentationFormat>Widescreen</PresentationFormat>
  <Paragraphs>155</Paragraphs>
  <Slides>62</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62</vt:i4>
      </vt:variant>
    </vt:vector>
  </HeadingPairs>
  <TitlesOfParts>
    <vt:vector size="75" baseType="lpstr">
      <vt:lpstr>ＭＳ Ｐゴシック</vt:lpstr>
      <vt:lpstr>Arial</vt:lpstr>
      <vt:lpstr>Avenir LT W01_45 Book O1475514</vt:lpstr>
      <vt:lpstr>Avenir LT W01_45 Book1475508</vt:lpstr>
      <vt:lpstr>Avenir LT W01_65 Medium1475532</vt:lpstr>
      <vt:lpstr>Brandon Regular</vt:lpstr>
      <vt:lpstr>Calibri</vt:lpstr>
      <vt:lpstr>Calibri Light</vt:lpstr>
      <vt:lpstr>Google Sans</vt:lpstr>
      <vt:lpstr>Roboto</vt:lpstr>
      <vt:lpstr>Sentinel</vt:lpstr>
      <vt:lpstr>Times New Roman</vt:lpstr>
      <vt:lpstr>Retrospect</vt:lpstr>
      <vt:lpstr>Understanding and Answering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Theology</vt:lpstr>
      <vt:lpstr>Theology</vt:lpstr>
      <vt:lpstr>Theology</vt:lpstr>
      <vt:lpstr>Theology</vt:lpstr>
      <vt:lpstr>PowerPoint Presentation</vt:lpstr>
      <vt:lpstr>PowerPoint Presentation</vt:lpstr>
      <vt:lpstr>PowerPoint Presentation</vt:lpstr>
      <vt:lpstr>PowerPoint Presentation</vt:lpstr>
      <vt:lpstr>PowerPoint Presentation</vt:lpstr>
      <vt:lpstr>Main Leaders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Comparison</vt:lpstr>
      <vt:lpstr>Biblical Response</vt:lpstr>
      <vt:lpstr>Biblical Response</vt:lpstr>
      <vt:lpstr>Biblical Response</vt:lpstr>
      <vt:lpstr>Biblical Response</vt:lpstr>
      <vt:lpstr>Biblical Response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Brendon</dc:creator>
  <cp:lastModifiedBy>Brendon Biggs</cp:lastModifiedBy>
  <cp:revision>24</cp:revision>
  <dcterms:created xsi:type="dcterms:W3CDTF">2019-06-16T18:09:07Z</dcterms:created>
  <dcterms:modified xsi:type="dcterms:W3CDTF">2025-07-09T02:58:09Z</dcterms:modified>
</cp:coreProperties>
</file>